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diagrams/layout5.xml" ContentType="application/vnd.openxmlformats-officedocument.drawingml.diagramLayout+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Default Extension="vml" ContentType="application/vnd.openxmlformats-officedocument.vmlDrawing"/>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494" r:id="rId2"/>
    <p:sldId id="365" r:id="rId3"/>
    <p:sldId id="367" r:id="rId4"/>
    <p:sldId id="264" r:id="rId5"/>
    <p:sldId id="368" r:id="rId6"/>
    <p:sldId id="369" r:id="rId7"/>
    <p:sldId id="262" r:id="rId8"/>
    <p:sldId id="263" r:id="rId9"/>
    <p:sldId id="451" r:id="rId10"/>
    <p:sldId id="452" r:id="rId11"/>
    <p:sldId id="453" r:id="rId12"/>
    <p:sldId id="454"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7" r:id="rId44"/>
    <p:sldId id="485" r:id="rId45"/>
    <p:sldId id="486" r:id="rId46"/>
    <p:sldId id="488" r:id="rId47"/>
    <p:sldId id="489" r:id="rId48"/>
    <p:sldId id="443" r:id="rId49"/>
    <p:sldId id="444" r:id="rId50"/>
    <p:sldId id="445" r:id="rId51"/>
    <p:sldId id="333" r:id="rId52"/>
    <p:sldId id="394" r:id="rId53"/>
    <p:sldId id="395" r:id="rId54"/>
    <p:sldId id="408" r:id="rId55"/>
    <p:sldId id="409" r:id="rId56"/>
    <p:sldId id="406" r:id="rId57"/>
    <p:sldId id="407" r:id="rId58"/>
    <p:sldId id="379" r:id="rId59"/>
    <p:sldId id="380" r:id="rId60"/>
    <p:sldId id="417" r:id="rId61"/>
    <p:sldId id="410" r:id="rId62"/>
    <p:sldId id="334" r:id="rId63"/>
    <p:sldId id="413" r:id="rId64"/>
    <p:sldId id="411" r:id="rId65"/>
    <p:sldId id="340" r:id="rId66"/>
    <p:sldId id="414" r:id="rId67"/>
    <p:sldId id="338" r:id="rId68"/>
    <p:sldId id="339" r:id="rId69"/>
    <p:sldId id="341" r:id="rId70"/>
    <p:sldId id="419" r:id="rId71"/>
    <p:sldId id="342" r:id="rId72"/>
    <p:sldId id="415" r:id="rId73"/>
    <p:sldId id="343" r:id="rId74"/>
    <p:sldId id="421" r:id="rId75"/>
    <p:sldId id="422" r:id="rId76"/>
    <p:sldId id="425" r:id="rId77"/>
    <p:sldId id="426" r:id="rId78"/>
    <p:sldId id="427" r:id="rId79"/>
    <p:sldId id="429" r:id="rId80"/>
    <p:sldId id="430" r:id="rId81"/>
    <p:sldId id="431" r:id="rId82"/>
    <p:sldId id="432" r:id="rId83"/>
    <p:sldId id="433" r:id="rId84"/>
    <p:sldId id="491" r:id="rId85"/>
    <p:sldId id="492" r:id="rId86"/>
    <p:sldId id="493" r:id="rId87"/>
    <p:sldId id="345" r:id="rId88"/>
    <p:sldId id="346" r:id="rId89"/>
    <p:sldId id="442" r:id="rId90"/>
    <p:sldId id="49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561"/>
    <a:srgbClr val="133F41"/>
    <a:srgbClr val="FFFFFF"/>
    <a:srgbClr val="FF9900"/>
    <a:srgbClr val="E7F0D8"/>
    <a:srgbClr val="E8F1F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25" autoAdjust="0"/>
    <p:restoredTop sz="94660"/>
  </p:normalViewPr>
  <p:slideViewPr>
    <p:cSldViewPr>
      <p:cViewPr>
        <p:scale>
          <a:sx n="50" d="100"/>
          <a:sy n="50" d="100"/>
        </p:scale>
        <p:origin x="-1374" y="-534"/>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350D8-E98E-4025-B5FA-ACEC7B8B3F50}" type="doc">
      <dgm:prSet loTypeId="urn:microsoft.com/office/officeart/2005/8/layout/vProcess5" loCatId="process" qsTypeId="urn:microsoft.com/office/officeart/2005/8/quickstyle/3d2" qsCatId="3D" csTypeId="urn:microsoft.com/office/officeart/2005/8/colors/colorful1" csCatId="colorful" phldr="1"/>
      <dgm:spPr/>
      <dgm:t>
        <a:bodyPr/>
        <a:lstStyle/>
        <a:p>
          <a:endParaRPr lang="zh-CN" altLang="en-US"/>
        </a:p>
      </dgm:t>
    </dgm:pt>
    <dgm:pt modelId="{182B3754-750C-4464-A1FC-E138CBCB688C}">
      <dgm:prSet phldrT="[文本]" custT="1"/>
      <dgm:spPr/>
      <dgm:t>
        <a:bodyPr/>
        <a:lstStyle/>
        <a:p>
          <a:r>
            <a:rPr lang="zh-CN" altLang="en-US" sz="2400" b="1" dirty="0" smtClean="0">
              <a:latin typeface="微软雅黑" pitchFamily="34" charset="-122"/>
              <a:ea typeface="微软雅黑" pitchFamily="34" charset="-122"/>
            </a:rPr>
            <a:t>以谐波情况为核心选择带宽</a:t>
          </a:r>
          <a:endParaRPr lang="zh-CN" altLang="en-US" sz="2400" b="1" dirty="0"/>
        </a:p>
      </dgm:t>
    </dgm:pt>
    <dgm:pt modelId="{7EE2D9BE-AE84-4A8B-BDAB-6D6AF24CADFC}" type="parTrans" cxnId="{223AD60D-6128-4DA0-A34F-97A844C3CCBC}">
      <dgm:prSet/>
      <dgm:spPr/>
      <dgm:t>
        <a:bodyPr/>
        <a:lstStyle/>
        <a:p>
          <a:endParaRPr lang="zh-CN" altLang="en-US" sz="2400" b="1"/>
        </a:p>
      </dgm:t>
    </dgm:pt>
    <dgm:pt modelId="{E98241B0-96F1-4F6A-A302-19CEBC5D142B}" type="sibTrans" cxnId="{223AD60D-6128-4DA0-A34F-97A844C3CCBC}">
      <dgm:prSet custT="1"/>
      <dgm:spPr/>
      <dgm:t>
        <a:bodyPr/>
        <a:lstStyle/>
        <a:p>
          <a:endParaRPr lang="zh-CN" altLang="en-US" sz="2400" b="1"/>
        </a:p>
      </dgm:t>
    </dgm:pt>
    <dgm:pt modelId="{B9B14030-9E7E-46DA-9A1A-934C55D41083}">
      <dgm:prSet phldrT="[文本]" custT="1"/>
      <dgm:spPr/>
      <dgm:t>
        <a:bodyPr/>
        <a:lstStyle/>
        <a:p>
          <a:r>
            <a:rPr lang="zh-CN" altLang="en-US" sz="2400" b="1" dirty="0" smtClean="0">
              <a:latin typeface="微软雅黑" pitchFamily="34" charset="-122"/>
              <a:ea typeface="微软雅黑" pitchFamily="34" charset="-122"/>
            </a:rPr>
            <a:t>以上升时间为核心选择带宽</a:t>
          </a:r>
          <a:endParaRPr lang="zh-CN" altLang="en-US" sz="2400" b="1" dirty="0"/>
        </a:p>
      </dgm:t>
    </dgm:pt>
    <dgm:pt modelId="{EC75028D-4947-4392-BA50-479BE82A1491}" type="parTrans" cxnId="{25A24892-BA42-4121-A981-CEA0683C8F0F}">
      <dgm:prSet/>
      <dgm:spPr/>
      <dgm:t>
        <a:bodyPr/>
        <a:lstStyle/>
        <a:p>
          <a:endParaRPr lang="zh-CN" altLang="en-US" sz="2400" b="1"/>
        </a:p>
      </dgm:t>
    </dgm:pt>
    <dgm:pt modelId="{08316EA7-A7D4-4DDE-BAC3-AB0B815612EB}" type="sibTrans" cxnId="{25A24892-BA42-4121-A981-CEA0683C8F0F}">
      <dgm:prSet/>
      <dgm:spPr/>
      <dgm:t>
        <a:bodyPr/>
        <a:lstStyle/>
        <a:p>
          <a:endParaRPr lang="zh-CN" altLang="en-US" sz="2400" b="1"/>
        </a:p>
      </dgm:t>
    </dgm:pt>
    <dgm:pt modelId="{71F324E0-BFAE-4018-9326-80DE904AC920}" type="pres">
      <dgm:prSet presAssocID="{8F8350D8-E98E-4025-B5FA-ACEC7B8B3F50}" presName="outerComposite" presStyleCnt="0">
        <dgm:presLayoutVars>
          <dgm:chMax val="5"/>
          <dgm:dir/>
          <dgm:resizeHandles val="exact"/>
        </dgm:presLayoutVars>
      </dgm:prSet>
      <dgm:spPr/>
      <dgm:t>
        <a:bodyPr/>
        <a:lstStyle/>
        <a:p>
          <a:endParaRPr lang="zh-CN" altLang="en-US"/>
        </a:p>
      </dgm:t>
    </dgm:pt>
    <dgm:pt modelId="{3CD555BE-27D9-4094-8046-9278B3558B00}" type="pres">
      <dgm:prSet presAssocID="{8F8350D8-E98E-4025-B5FA-ACEC7B8B3F50}" presName="dummyMaxCanvas" presStyleCnt="0">
        <dgm:presLayoutVars/>
      </dgm:prSet>
      <dgm:spPr/>
    </dgm:pt>
    <dgm:pt modelId="{ED773AD6-E1D0-4760-A663-71A259DFB932}" type="pres">
      <dgm:prSet presAssocID="{8F8350D8-E98E-4025-B5FA-ACEC7B8B3F50}" presName="TwoNodes_1" presStyleLbl="node1" presStyleIdx="0" presStyleCnt="2">
        <dgm:presLayoutVars>
          <dgm:bulletEnabled val="1"/>
        </dgm:presLayoutVars>
      </dgm:prSet>
      <dgm:spPr/>
      <dgm:t>
        <a:bodyPr/>
        <a:lstStyle/>
        <a:p>
          <a:endParaRPr lang="zh-CN" altLang="en-US"/>
        </a:p>
      </dgm:t>
    </dgm:pt>
    <dgm:pt modelId="{967F7AAE-81E3-48B2-BC90-59679D9DC7EF}" type="pres">
      <dgm:prSet presAssocID="{8F8350D8-E98E-4025-B5FA-ACEC7B8B3F50}" presName="TwoNodes_2" presStyleLbl="node1" presStyleIdx="1" presStyleCnt="2">
        <dgm:presLayoutVars>
          <dgm:bulletEnabled val="1"/>
        </dgm:presLayoutVars>
      </dgm:prSet>
      <dgm:spPr/>
      <dgm:t>
        <a:bodyPr/>
        <a:lstStyle/>
        <a:p>
          <a:endParaRPr lang="zh-CN" altLang="en-US"/>
        </a:p>
      </dgm:t>
    </dgm:pt>
    <dgm:pt modelId="{72C61908-7BBE-4367-B4E6-FEAFBDA05FCD}" type="pres">
      <dgm:prSet presAssocID="{8F8350D8-E98E-4025-B5FA-ACEC7B8B3F50}" presName="TwoConn_1-2" presStyleLbl="fgAccFollowNode1" presStyleIdx="0" presStyleCnt="1">
        <dgm:presLayoutVars>
          <dgm:bulletEnabled val="1"/>
        </dgm:presLayoutVars>
      </dgm:prSet>
      <dgm:spPr/>
      <dgm:t>
        <a:bodyPr/>
        <a:lstStyle/>
        <a:p>
          <a:endParaRPr lang="zh-CN" altLang="en-US"/>
        </a:p>
      </dgm:t>
    </dgm:pt>
    <dgm:pt modelId="{08938062-A153-4EF0-94FD-4FDE3C25B109}" type="pres">
      <dgm:prSet presAssocID="{8F8350D8-E98E-4025-B5FA-ACEC7B8B3F50}" presName="TwoNodes_1_text" presStyleLbl="node1" presStyleIdx="1" presStyleCnt="2">
        <dgm:presLayoutVars>
          <dgm:bulletEnabled val="1"/>
        </dgm:presLayoutVars>
      </dgm:prSet>
      <dgm:spPr/>
      <dgm:t>
        <a:bodyPr/>
        <a:lstStyle/>
        <a:p>
          <a:endParaRPr lang="zh-CN" altLang="en-US"/>
        </a:p>
      </dgm:t>
    </dgm:pt>
    <dgm:pt modelId="{3025677A-5F28-4721-A9B3-F2221DDFA8A4}" type="pres">
      <dgm:prSet presAssocID="{8F8350D8-E98E-4025-B5FA-ACEC7B8B3F50}" presName="TwoNodes_2_text" presStyleLbl="node1" presStyleIdx="1" presStyleCnt="2">
        <dgm:presLayoutVars>
          <dgm:bulletEnabled val="1"/>
        </dgm:presLayoutVars>
      </dgm:prSet>
      <dgm:spPr/>
      <dgm:t>
        <a:bodyPr/>
        <a:lstStyle/>
        <a:p>
          <a:endParaRPr lang="zh-CN" altLang="en-US"/>
        </a:p>
      </dgm:t>
    </dgm:pt>
  </dgm:ptLst>
  <dgm:cxnLst>
    <dgm:cxn modelId="{BACCA6D3-3673-4810-8068-24CE66912315}" type="presOf" srcId="{182B3754-750C-4464-A1FC-E138CBCB688C}" destId="{ED773AD6-E1D0-4760-A663-71A259DFB932}" srcOrd="0" destOrd="0" presId="urn:microsoft.com/office/officeart/2005/8/layout/vProcess5"/>
    <dgm:cxn modelId="{6E0D8EBF-F5E0-472C-8136-28DF73E6BACF}" type="presOf" srcId="{B9B14030-9E7E-46DA-9A1A-934C55D41083}" destId="{967F7AAE-81E3-48B2-BC90-59679D9DC7EF}" srcOrd="0" destOrd="0" presId="urn:microsoft.com/office/officeart/2005/8/layout/vProcess5"/>
    <dgm:cxn modelId="{223AD60D-6128-4DA0-A34F-97A844C3CCBC}" srcId="{8F8350D8-E98E-4025-B5FA-ACEC7B8B3F50}" destId="{182B3754-750C-4464-A1FC-E138CBCB688C}" srcOrd="0" destOrd="0" parTransId="{7EE2D9BE-AE84-4A8B-BDAB-6D6AF24CADFC}" sibTransId="{E98241B0-96F1-4F6A-A302-19CEBC5D142B}"/>
    <dgm:cxn modelId="{8BEDE816-7FC0-414F-AA50-A80CD84DD79F}" type="presOf" srcId="{182B3754-750C-4464-A1FC-E138CBCB688C}" destId="{08938062-A153-4EF0-94FD-4FDE3C25B109}" srcOrd="1" destOrd="0" presId="urn:microsoft.com/office/officeart/2005/8/layout/vProcess5"/>
    <dgm:cxn modelId="{0DC07CB0-FE89-42D4-89E2-3886F616596B}" type="presOf" srcId="{E98241B0-96F1-4F6A-A302-19CEBC5D142B}" destId="{72C61908-7BBE-4367-B4E6-FEAFBDA05FCD}" srcOrd="0" destOrd="0" presId="urn:microsoft.com/office/officeart/2005/8/layout/vProcess5"/>
    <dgm:cxn modelId="{25A24892-BA42-4121-A981-CEA0683C8F0F}" srcId="{8F8350D8-E98E-4025-B5FA-ACEC7B8B3F50}" destId="{B9B14030-9E7E-46DA-9A1A-934C55D41083}" srcOrd="1" destOrd="0" parTransId="{EC75028D-4947-4392-BA50-479BE82A1491}" sibTransId="{08316EA7-A7D4-4DDE-BAC3-AB0B815612EB}"/>
    <dgm:cxn modelId="{DC97EC0F-594E-4F98-BFCE-E4FEB8BC11FE}" type="presOf" srcId="{B9B14030-9E7E-46DA-9A1A-934C55D41083}" destId="{3025677A-5F28-4721-A9B3-F2221DDFA8A4}" srcOrd="1" destOrd="0" presId="urn:microsoft.com/office/officeart/2005/8/layout/vProcess5"/>
    <dgm:cxn modelId="{FD2CBD5E-516E-46BB-9310-3C10BEED9168}" type="presOf" srcId="{8F8350D8-E98E-4025-B5FA-ACEC7B8B3F50}" destId="{71F324E0-BFAE-4018-9326-80DE904AC920}" srcOrd="0" destOrd="0" presId="urn:microsoft.com/office/officeart/2005/8/layout/vProcess5"/>
    <dgm:cxn modelId="{F8A5908A-87BF-4CEF-9DBB-B9231AF9EE18}" type="presParOf" srcId="{71F324E0-BFAE-4018-9326-80DE904AC920}" destId="{3CD555BE-27D9-4094-8046-9278B3558B00}" srcOrd="0" destOrd="0" presId="urn:microsoft.com/office/officeart/2005/8/layout/vProcess5"/>
    <dgm:cxn modelId="{7E2A2BE6-74D3-499C-BDFA-915FC4F1E40A}" type="presParOf" srcId="{71F324E0-BFAE-4018-9326-80DE904AC920}" destId="{ED773AD6-E1D0-4760-A663-71A259DFB932}" srcOrd="1" destOrd="0" presId="urn:microsoft.com/office/officeart/2005/8/layout/vProcess5"/>
    <dgm:cxn modelId="{A9F78707-C180-4601-A642-D1A58DC705D6}" type="presParOf" srcId="{71F324E0-BFAE-4018-9326-80DE904AC920}" destId="{967F7AAE-81E3-48B2-BC90-59679D9DC7EF}" srcOrd="2" destOrd="0" presId="urn:microsoft.com/office/officeart/2005/8/layout/vProcess5"/>
    <dgm:cxn modelId="{CD8E9A21-8691-4F12-8DA1-B1E6AC505345}" type="presParOf" srcId="{71F324E0-BFAE-4018-9326-80DE904AC920}" destId="{72C61908-7BBE-4367-B4E6-FEAFBDA05FCD}" srcOrd="3" destOrd="0" presId="urn:microsoft.com/office/officeart/2005/8/layout/vProcess5"/>
    <dgm:cxn modelId="{67254DAC-5DEF-4079-8DD7-8559BAEDE97E}" type="presParOf" srcId="{71F324E0-BFAE-4018-9326-80DE904AC920}" destId="{08938062-A153-4EF0-94FD-4FDE3C25B109}" srcOrd="4" destOrd="0" presId="urn:microsoft.com/office/officeart/2005/8/layout/vProcess5"/>
    <dgm:cxn modelId="{BCC76F39-4366-489B-9832-F8C3967392D0}" type="presParOf" srcId="{71F324E0-BFAE-4018-9326-80DE904AC920}" destId="{3025677A-5F28-4721-A9B3-F2221DDFA8A4}" srcOrd="5" destOrd="0" presId="urn:microsoft.com/office/officeart/2005/8/layout/vProcess5"/>
  </dgm:cxnLst>
  <dgm:bg/>
  <dgm:whole/>
</dgm:dataModel>
</file>

<file path=ppt/diagrams/data2.xml><?xml version="1.0" encoding="utf-8"?>
<dgm:dataModel xmlns:dgm="http://schemas.openxmlformats.org/drawingml/2006/diagram" xmlns:a="http://schemas.openxmlformats.org/drawingml/2006/main">
  <dgm:ptLst>
    <dgm:pt modelId="{062E9E6D-432B-4140-ADD5-E1FD82F07C73}" type="doc">
      <dgm:prSet loTypeId="urn:microsoft.com/office/officeart/2005/8/layout/vList5" loCatId="list" qsTypeId="urn:microsoft.com/office/officeart/2005/8/quickstyle/3d2" qsCatId="3D" csTypeId="urn:microsoft.com/office/officeart/2005/8/colors/colorful1" csCatId="colorful" phldr="1"/>
      <dgm:spPr/>
      <dgm:t>
        <a:bodyPr/>
        <a:lstStyle/>
        <a:p>
          <a:endParaRPr lang="zh-CN" altLang="en-US"/>
        </a:p>
      </dgm:t>
    </dgm:pt>
    <dgm:pt modelId="{6D83013E-040A-4F50-9842-B8A6B4394BFD}">
      <dgm:prSet phldrT="[文本]" custT="1"/>
      <dgm:spPr/>
      <dgm:t>
        <a:bodyPr/>
        <a:lstStyle/>
        <a:p>
          <a:r>
            <a:rPr lang="zh-CN" altLang="en-US" sz="2400" dirty="0" smtClean="0">
              <a:latin typeface="微软雅黑" pitchFamily="34" charset="-122"/>
              <a:ea typeface="微软雅黑" pitchFamily="34" charset="-122"/>
            </a:rPr>
            <a:t>普通</a:t>
          </a:r>
          <a:endParaRPr lang="zh-CN" altLang="en-US" sz="2400" dirty="0">
            <a:latin typeface="微软雅黑" pitchFamily="34" charset="-122"/>
            <a:ea typeface="微软雅黑" pitchFamily="34" charset="-122"/>
          </a:endParaRPr>
        </a:p>
      </dgm:t>
    </dgm:pt>
    <dgm:pt modelId="{B20F536F-1A98-475F-9A2C-AA1C7AB92052}" type="parTrans" cxnId="{86B5ED36-9182-4BEE-BF5A-30BC9F92ACC4}">
      <dgm:prSet/>
      <dgm:spPr/>
      <dgm:t>
        <a:bodyPr/>
        <a:lstStyle/>
        <a:p>
          <a:endParaRPr lang="zh-CN" altLang="en-US" sz="2800">
            <a:latin typeface="微软雅黑" pitchFamily="34" charset="-122"/>
            <a:ea typeface="微软雅黑" pitchFamily="34" charset="-122"/>
          </a:endParaRPr>
        </a:p>
      </dgm:t>
    </dgm:pt>
    <dgm:pt modelId="{8E968705-49F4-4074-89EB-16B4F2C999C7}" type="sibTrans" cxnId="{86B5ED36-9182-4BEE-BF5A-30BC9F92ACC4}">
      <dgm:prSet/>
      <dgm:spPr/>
      <dgm:t>
        <a:bodyPr/>
        <a:lstStyle/>
        <a:p>
          <a:endParaRPr lang="zh-CN" altLang="en-US" sz="2800">
            <a:latin typeface="微软雅黑" pitchFamily="34" charset="-122"/>
            <a:ea typeface="微软雅黑" pitchFamily="34" charset="-122"/>
          </a:endParaRPr>
        </a:p>
      </dgm:t>
    </dgm:pt>
    <dgm:pt modelId="{97A5CF75-C050-48D1-88C3-0371A92B966C}">
      <dgm:prSet phldrT="[文本]" custT="1"/>
      <dgm:spPr/>
      <dgm:t>
        <a:bodyPr/>
        <a:lstStyle/>
        <a:p>
          <a:r>
            <a:rPr lang="zh-CN" altLang="en-US" sz="1600" dirty="0" smtClean="0">
              <a:latin typeface="微软雅黑" pitchFamily="34" charset="-122"/>
              <a:ea typeface="微软雅黑" pitchFamily="34" charset="-122"/>
            </a:rPr>
            <a:t>按相等的时间间隔对信号采样以重建波形。对于大多数波形来说，使用该模式均可以产生最佳的显示效果。</a:t>
          </a:r>
          <a:endParaRPr lang="zh-CN" altLang="en-US" sz="1600" dirty="0">
            <a:latin typeface="微软雅黑" pitchFamily="34" charset="-122"/>
            <a:ea typeface="微软雅黑" pitchFamily="34" charset="-122"/>
          </a:endParaRPr>
        </a:p>
      </dgm:t>
    </dgm:pt>
    <dgm:pt modelId="{82E9F9CB-3AB5-4BF8-B846-B4F789DCD442}" type="parTrans" cxnId="{66F9B715-8EEC-4590-B07F-1E3723259242}">
      <dgm:prSet/>
      <dgm:spPr/>
      <dgm:t>
        <a:bodyPr/>
        <a:lstStyle/>
        <a:p>
          <a:endParaRPr lang="zh-CN" altLang="en-US" sz="2800">
            <a:latin typeface="微软雅黑" pitchFamily="34" charset="-122"/>
            <a:ea typeface="微软雅黑" pitchFamily="34" charset="-122"/>
          </a:endParaRPr>
        </a:p>
      </dgm:t>
    </dgm:pt>
    <dgm:pt modelId="{48FB6C5B-98F9-4F88-AAF5-48EA40190DAC}" type="sibTrans" cxnId="{66F9B715-8EEC-4590-B07F-1E3723259242}">
      <dgm:prSet/>
      <dgm:spPr/>
      <dgm:t>
        <a:bodyPr/>
        <a:lstStyle/>
        <a:p>
          <a:endParaRPr lang="zh-CN" altLang="en-US" sz="2800">
            <a:latin typeface="微软雅黑" pitchFamily="34" charset="-122"/>
            <a:ea typeface="微软雅黑" pitchFamily="34" charset="-122"/>
          </a:endParaRPr>
        </a:p>
      </dgm:t>
    </dgm:pt>
    <dgm:pt modelId="{235D24C8-881E-41C7-852F-F98F1E525E40}">
      <dgm:prSet phldrT="[文本]" custT="1"/>
      <dgm:spPr/>
      <dgm:t>
        <a:bodyPr/>
        <a:lstStyle/>
        <a:p>
          <a:r>
            <a:rPr lang="zh-CN" altLang="en-US" sz="2400" dirty="0" smtClean="0">
              <a:latin typeface="微软雅黑" pitchFamily="34" charset="-122"/>
              <a:ea typeface="微软雅黑" pitchFamily="34" charset="-122"/>
            </a:rPr>
            <a:t>高分辨率</a:t>
          </a:r>
          <a:endParaRPr lang="zh-CN" altLang="en-US" sz="2400" dirty="0">
            <a:latin typeface="微软雅黑" pitchFamily="34" charset="-122"/>
            <a:ea typeface="微软雅黑" pitchFamily="34" charset="-122"/>
          </a:endParaRPr>
        </a:p>
      </dgm:t>
    </dgm:pt>
    <dgm:pt modelId="{5975BCBC-C1B9-4744-A7BF-2D9DDC7BA713}" type="parTrans" cxnId="{998929FA-C737-4B38-9F49-02E8DEAEC481}">
      <dgm:prSet/>
      <dgm:spPr/>
      <dgm:t>
        <a:bodyPr/>
        <a:lstStyle/>
        <a:p>
          <a:endParaRPr lang="zh-CN" altLang="en-US" sz="2800">
            <a:latin typeface="微软雅黑" pitchFamily="34" charset="-122"/>
            <a:ea typeface="微软雅黑" pitchFamily="34" charset="-122"/>
          </a:endParaRPr>
        </a:p>
      </dgm:t>
    </dgm:pt>
    <dgm:pt modelId="{836E668C-F75C-4114-BD37-8057FECB0029}" type="sibTrans" cxnId="{998929FA-C737-4B38-9F49-02E8DEAEC481}">
      <dgm:prSet/>
      <dgm:spPr/>
      <dgm:t>
        <a:bodyPr/>
        <a:lstStyle/>
        <a:p>
          <a:endParaRPr lang="zh-CN" altLang="en-US" sz="2800">
            <a:latin typeface="微软雅黑" pitchFamily="34" charset="-122"/>
            <a:ea typeface="微软雅黑" pitchFamily="34" charset="-122"/>
          </a:endParaRPr>
        </a:p>
      </dgm:t>
    </dgm:pt>
    <dgm:pt modelId="{DFC455C1-DB9F-41C8-8C26-37DEE5A8CB7D}">
      <dgm:prSet phldrT="[文本]" custT="1"/>
      <dgm:spPr/>
      <dgm:t>
        <a:bodyPr/>
        <a:lstStyle/>
        <a:p>
          <a:r>
            <a:rPr lang="zh-CN" altLang="en-US" sz="1600" dirty="0" smtClean="0">
              <a:latin typeface="微软雅黑" pitchFamily="34" charset="-122"/>
              <a:ea typeface="微软雅黑" pitchFamily="34" charset="-122"/>
            </a:rPr>
            <a:t>对采样波形的邻近点进行平均，可减小输入信号上的随机噪声，并在屏幕上产生更加平滑的波形。</a:t>
          </a:r>
          <a:endParaRPr lang="zh-CN" altLang="en-US" sz="1600" dirty="0">
            <a:latin typeface="微软雅黑" pitchFamily="34" charset="-122"/>
            <a:ea typeface="微软雅黑" pitchFamily="34" charset="-122"/>
          </a:endParaRPr>
        </a:p>
      </dgm:t>
    </dgm:pt>
    <dgm:pt modelId="{8E753B43-C0E7-43FA-B3C9-9FEDBA634285}" type="parTrans" cxnId="{45E446A2-87D7-4504-9A0A-34DEC9764710}">
      <dgm:prSet/>
      <dgm:spPr/>
      <dgm:t>
        <a:bodyPr/>
        <a:lstStyle/>
        <a:p>
          <a:endParaRPr lang="zh-CN" altLang="en-US" sz="2800">
            <a:latin typeface="微软雅黑" pitchFamily="34" charset="-122"/>
            <a:ea typeface="微软雅黑" pitchFamily="34" charset="-122"/>
          </a:endParaRPr>
        </a:p>
      </dgm:t>
    </dgm:pt>
    <dgm:pt modelId="{8DEAEC2B-A905-4D16-8AC0-0E38C0ED4A40}" type="sibTrans" cxnId="{45E446A2-87D7-4504-9A0A-34DEC9764710}">
      <dgm:prSet/>
      <dgm:spPr/>
      <dgm:t>
        <a:bodyPr/>
        <a:lstStyle/>
        <a:p>
          <a:endParaRPr lang="zh-CN" altLang="en-US" sz="2800">
            <a:latin typeface="微软雅黑" pitchFamily="34" charset="-122"/>
            <a:ea typeface="微软雅黑" pitchFamily="34" charset="-122"/>
          </a:endParaRPr>
        </a:p>
      </dgm:t>
    </dgm:pt>
    <dgm:pt modelId="{FAF26064-20FB-4CBE-9004-F813B6130CB6}">
      <dgm:prSet phldrT="[文本]" custT="1"/>
      <dgm:spPr/>
      <dgm:t>
        <a:bodyPr/>
        <a:lstStyle/>
        <a:p>
          <a:r>
            <a:rPr lang="zh-CN" altLang="en-US" sz="2400" dirty="0" smtClean="0">
              <a:latin typeface="微软雅黑" pitchFamily="34" charset="-122"/>
              <a:ea typeface="微软雅黑" pitchFamily="34" charset="-122"/>
            </a:rPr>
            <a:t>峰值检测</a:t>
          </a:r>
          <a:endParaRPr lang="zh-CN" altLang="en-US" sz="2400" dirty="0">
            <a:latin typeface="微软雅黑" pitchFamily="34" charset="-122"/>
            <a:ea typeface="微软雅黑" pitchFamily="34" charset="-122"/>
          </a:endParaRPr>
        </a:p>
      </dgm:t>
    </dgm:pt>
    <dgm:pt modelId="{6F18E143-2D4D-4D6A-9B7F-2E56EECF9D55}" type="parTrans" cxnId="{E2207EB2-72C3-44BE-896A-BD89D918C217}">
      <dgm:prSet/>
      <dgm:spPr/>
      <dgm:t>
        <a:bodyPr/>
        <a:lstStyle/>
        <a:p>
          <a:endParaRPr lang="zh-CN" altLang="en-US" sz="2800">
            <a:latin typeface="微软雅黑" pitchFamily="34" charset="-122"/>
            <a:ea typeface="微软雅黑" pitchFamily="34" charset="-122"/>
          </a:endParaRPr>
        </a:p>
      </dgm:t>
    </dgm:pt>
    <dgm:pt modelId="{08F29F17-5368-48E6-8007-25D6315F1EE1}" type="sibTrans" cxnId="{E2207EB2-72C3-44BE-896A-BD89D918C217}">
      <dgm:prSet/>
      <dgm:spPr/>
      <dgm:t>
        <a:bodyPr/>
        <a:lstStyle/>
        <a:p>
          <a:endParaRPr lang="zh-CN" altLang="en-US" sz="2800">
            <a:latin typeface="微软雅黑" pitchFamily="34" charset="-122"/>
            <a:ea typeface="微软雅黑" pitchFamily="34" charset="-122"/>
          </a:endParaRPr>
        </a:p>
      </dgm:t>
    </dgm:pt>
    <dgm:pt modelId="{CE4FCB74-B8F4-4288-AE23-72E46B690719}">
      <dgm:prSet phldrT="[文本]" custT="1"/>
      <dgm:spPr/>
      <dgm:t>
        <a:bodyPr/>
        <a:lstStyle/>
        <a:p>
          <a:r>
            <a:rPr lang="zh-CN" altLang="en-US" sz="1600" dirty="0" smtClean="0">
              <a:latin typeface="微软雅黑" pitchFamily="34" charset="-122"/>
              <a:ea typeface="微软雅黑" pitchFamily="34" charset="-122"/>
            </a:rPr>
            <a:t>采集采样间隔信号的最大值和最小值，以获取信号的包络或可能丢失的窄脉冲。</a:t>
          </a:r>
          <a:endParaRPr lang="zh-CN" altLang="en-US" sz="1600" dirty="0">
            <a:latin typeface="微软雅黑" pitchFamily="34" charset="-122"/>
            <a:ea typeface="微软雅黑" pitchFamily="34" charset="-122"/>
          </a:endParaRPr>
        </a:p>
      </dgm:t>
    </dgm:pt>
    <dgm:pt modelId="{BBD383AF-A36B-4722-B0BB-53766F7BFE3F}" type="parTrans" cxnId="{A401A60A-1E5F-4CD6-AE90-0254E6ED1183}">
      <dgm:prSet/>
      <dgm:spPr/>
      <dgm:t>
        <a:bodyPr/>
        <a:lstStyle/>
        <a:p>
          <a:endParaRPr lang="zh-CN" altLang="en-US" sz="2800">
            <a:latin typeface="微软雅黑" pitchFamily="34" charset="-122"/>
            <a:ea typeface="微软雅黑" pitchFamily="34" charset="-122"/>
          </a:endParaRPr>
        </a:p>
      </dgm:t>
    </dgm:pt>
    <dgm:pt modelId="{E504FCED-D4BB-40DA-98B9-7FAC41288FD7}" type="sibTrans" cxnId="{A401A60A-1E5F-4CD6-AE90-0254E6ED1183}">
      <dgm:prSet/>
      <dgm:spPr/>
      <dgm:t>
        <a:bodyPr/>
        <a:lstStyle/>
        <a:p>
          <a:endParaRPr lang="zh-CN" altLang="en-US" sz="2800">
            <a:latin typeface="微软雅黑" pitchFamily="34" charset="-122"/>
            <a:ea typeface="微软雅黑" pitchFamily="34" charset="-122"/>
          </a:endParaRPr>
        </a:p>
      </dgm:t>
    </dgm:pt>
    <dgm:pt modelId="{88F10620-FA5C-4A4E-BBFE-2C363AB730F8}">
      <dgm:prSet phldrT="[文本]" custT="1"/>
      <dgm:spPr/>
      <dgm:t>
        <a:bodyPr/>
        <a:lstStyle/>
        <a:p>
          <a:r>
            <a:rPr lang="zh-CN" altLang="en-US" sz="2400" dirty="0" smtClean="0">
              <a:latin typeface="微软雅黑" pitchFamily="34" charset="-122"/>
              <a:ea typeface="微软雅黑" pitchFamily="34" charset="-122"/>
            </a:rPr>
            <a:t>平均</a:t>
          </a:r>
          <a:endParaRPr lang="zh-CN" altLang="en-US" sz="2400" dirty="0">
            <a:latin typeface="微软雅黑" pitchFamily="34" charset="-122"/>
            <a:ea typeface="微软雅黑" pitchFamily="34" charset="-122"/>
          </a:endParaRPr>
        </a:p>
      </dgm:t>
    </dgm:pt>
    <dgm:pt modelId="{9D149945-3785-4D9D-B03D-D86E24129D27}" type="parTrans" cxnId="{AF7646BC-BCBE-4260-8668-D8B305FA6263}">
      <dgm:prSet/>
      <dgm:spPr/>
      <dgm:t>
        <a:bodyPr/>
        <a:lstStyle/>
        <a:p>
          <a:endParaRPr lang="zh-CN" altLang="en-US" sz="2800">
            <a:latin typeface="微软雅黑" pitchFamily="34" charset="-122"/>
            <a:ea typeface="微软雅黑" pitchFamily="34" charset="-122"/>
          </a:endParaRPr>
        </a:p>
      </dgm:t>
    </dgm:pt>
    <dgm:pt modelId="{2A55F862-AAA8-486C-B70D-28490E074744}" type="sibTrans" cxnId="{AF7646BC-BCBE-4260-8668-D8B305FA6263}">
      <dgm:prSet/>
      <dgm:spPr/>
      <dgm:t>
        <a:bodyPr/>
        <a:lstStyle/>
        <a:p>
          <a:endParaRPr lang="zh-CN" altLang="en-US" sz="2800">
            <a:latin typeface="微软雅黑" pitchFamily="34" charset="-122"/>
            <a:ea typeface="微软雅黑" pitchFamily="34" charset="-122"/>
          </a:endParaRPr>
        </a:p>
      </dgm:t>
    </dgm:pt>
    <dgm:pt modelId="{1E6B4897-9836-465F-A9CF-E0580A0B13C9}">
      <dgm:prSet phldrT="[文本]" custT="1"/>
      <dgm:spPr/>
      <dgm:t>
        <a:bodyPr/>
        <a:lstStyle/>
        <a:p>
          <a:r>
            <a:rPr lang="zh-CN" altLang="en-US" sz="1600" dirty="0" smtClean="0">
              <a:latin typeface="微软雅黑" pitchFamily="34" charset="-122"/>
              <a:ea typeface="微软雅黑" pitchFamily="34" charset="-122"/>
            </a:rPr>
            <a:t>对多次采样的波形进行平均，以减少输入信号上的随机噪声并提高垂直分辨率。</a:t>
          </a:r>
          <a:endParaRPr lang="zh-CN" altLang="en-US" sz="1600" dirty="0">
            <a:latin typeface="微软雅黑" pitchFamily="34" charset="-122"/>
            <a:ea typeface="微软雅黑" pitchFamily="34" charset="-122"/>
          </a:endParaRPr>
        </a:p>
      </dgm:t>
    </dgm:pt>
    <dgm:pt modelId="{4ECC1CF9-A0DB-4093-B5B8-DEC31EBAD9F8}" type="parTrans" cxnId="{57FBFEC8-C169-486F-B4DA-9C6D41A92E3B}">
      <dgm:prSet/>
      <dgm:spPr/>
      <dgm:t>
        <a:bodyPr/>
        <a:lstStyle/>
        <a:p>
          <a:endParaRPr lang="zh-CN" altLang="en-US" sz="2800">
            <a:latin typeface="微软雅黑" pitchFamily="34" charset="-122"/>
            <a:ea typeface="微软雅黑" pitchFamily="34" charset="-122"/>
          </a:endParaRPr>
        </a:p>
      </dgm:t>
    </dgm:pt>
    <dgm:pt modelId="{A062F853-A490-4D98-AE55-F84D7E306834}" type="sibTrans" cxnId="{57FBFEC8-C169-486F-B4DA-9C6D41A92E3B}">
      <dgm:prSet/>
      <dgm:spPr/>
      <dgm:t>
        <a:bodyPr/>
        <a:lstStyle/>
        <a:p>
          <a:endParaRPr lang="zh-CN" altLang="en-US" sz="2800">
            <a:latin typeface="微软雅黑" pitchFamily="34" charset="-122"/>
            <a:ea typeface="微软雅黑" pitchFamily="34" charset="-122"/>
          </a:endParaRPr>
        </a:p>
      </dgm:t>
    </dgm:pt>
    <dgm:pt modelId="{19BE1ABC-37D4-4558-99A4-AB35FD21419F}" type="pres">
      <dgm:prSet presAssocID="{062E9E6D-432B-4140-ADD5-E1FD82F07C73}" presName="Name0" presStyleCnt="0">
        <dgm:presLayoutVars>
          <dgm:dir/>
          <dgm:animLvl val="lvl"/>
          <dgm:resizeHandles val="exact"/>
        </dgm:presLayoutVars>
      </dgm:prSet>
      <dgm:spPr/>
      <dgm:t>
        <a:bodyPr/>
        <a:lstStyle/>
        <a:p>
          <a:endParaRPr lang="zh-CN" altLang="en-US"/>
        </a:p>
      </dgm:t>
    </dgm:pt>
    <dgm:pt modelId="{79FB3736-873A-419B-AB51-4FE69787C0B2}" type="pres">
      <dgm:prSet presAssocID="{6D83013E-040A-4F50-9842-B8A6B4394BFD}" presName="linNode" presStyleCnt="0"/>
      <dgm:spPr/>
    </dgm:pt>
    <dgm:pt modelId="{1D8FBC4F-48D4-4E47-B896-B26D288C76AC}" type="pres">
      <dgm:prSet presAssocID="{6D83013E-040A-4F50-9842-B8A6B4394BFD}" presName="parentText" presStyleLbl="node1" presStyleIdx="0" presStyleCnt="4" custScaleX="66192">
        <dgm:presLayoutVars>
          <dgm:chMax val="1"/>
          <dgm:bulletEnabled val="1"/>
        </dgm:presLayoutVars>
      </dgm:prSet>
      <dgm:spPr/>
      <dgm:t>
        <a:bodyPr/>
        <a:lstStyle/>
        <a:p>
          <a:endParaRPr lang="zh-CN" altLang="en-US"/>
        </a:p>
      </dgm:t>
    </dgm:pt>
    <dgm:pt modelId="{3FC81571-1DC0-49F1-8C5C-918169E126A7}" type="pres">
      <dgm:prSet presAssocID="{6D83013E-040A-4F50-9842-B8A6B4394BFD}" presName="descendantText" presStyleLbl="alignAccFollowNode1" presStyleIdx="0" presStyleCnt="4" custScaleX="111004">
        <dgm:presLayoutVars>
          <dgm:bulletEnabled val="1"/>
        </dgm:presLayoutVars>
      </dgm:prSet>
      <dgm:spPr/>
      <dgm:t>
        <a:bodyPr/>
        <a:lstStyle/>
        <a:p>
          <a:endParaRPr lang="zh-CN" altLang="en-US"/>
        </a:p>
      </dgm:t>
    </dgm:pt>
    <dgm:pt modelId="{263CA97F-7C84-4773-AA89-2EF920D953EE}" type="pres">
      <dgm:prSet presAssocID="{8E968705-49F4-4074-89EB-16B4F2C999C7}" presName="sp" presStyleCnt="0"/>
      <dgm:spPr/>
    </dgm:pt>
    <dgm:pt modelId="{D235BB21-7D19-4DFA-A898-71CCA8CBDF11}" type="pres">
      <dgm:prSet presAssocID="{235D24C8-881E-41C7-852F-F98F1E525E40}" presName="linNode" presStyleCnt="0"/>
      <dgm:spPr/>
    </dgm:pt>
    <dgm:pt modelId="{E18F4375-5DF4-4C57-8944-7D97D8F75A28}" type="pres">
      <dgm:prSet presAssocID="{235D24C8-881E-41C7-852F-F98F1E525E40}" presName="parentText" presStyleLbl="node1" presStyleIdx="1" presStyleCnt="4" custScaleX="66192">
        <dgm:presLayoutVars>
          <dgm:chMax val="1"/>
          <dgm:bulletEnabled val="1"/>
        </dgm:presLayoutVars>
      </dgm:prSet>
      <dgm:spPr/>
      <dgm:t>
        <a:bodyPr/>
        <a:lstStyle/>
        <a:p>
          <a:endParaRPr lang="zh-CN" altLang="en-US"/>
        </a:p>
      </dgm:t>
    </dgm:pt>
    <dgm:pt modelId="{AA5D6429-F58A-40DE-B540-EC6515D1E508}" type="pres">
      <dgm:prSet presAssocID="{235D24C8-881E-41C7-852F-F98F1E525E40}" presName="descendantText" presStyleLbl="alignAccFollowNode1" presStyleIdx="1" presStyleCnt="4" custScaleX="111004">
        <dgm:presLayoutVars>
          <dgm:bulletEnabled val="1"/>
        </dgm:presLayoutVars>
      </dgm:prSet>
      <dgm:spPr/>
      <dgm:t>
        <a:bodyPr/>
        <a:lstStyle/>
        <a:p>
          <a:endParaRPr lang="zh-CN" altLang="en-US"/>
        </a:p>
      </dgm:t>
    </dgm:pt>
    <dgm:pt modelId="{06792EDA-FBD0-4E63-8071-CEC8386902E6}" type="pres">
      <dgm:prSet presAssocID="{836E668C-F75C-4114-BD37-8057FECB0029}" presName="sp" presStyleCnt="0"/>
      <dgm:spPr/>
    </dgm:pt>
    <dgm:pt modelId="{540DC7CA-5A72-4B4A-BABF-F17D9ED083CC}" type="pres">
      <dgm:prSet presAssocID="{FAF26064-20FB-4CBE-9004-F813B6130CB6}" presName="linNode" presStyleCnt="0"/>
      <dgm:spPr/>
    </dgm:pt>
    <dgm:pt modelId="{42952EAB-9DFD-414F-97F9-5F1BB772016D}" type="pres">
      <dgm:prSet presAssocID="{FAF26064-20FB-4CBE-9004-F813B6130CB6}" presName="parentText" presStyleLbl="node1" presStyleIdx="2" presStyleCnt="4" custScaleX="66192">
        <dgm:presLayoutVars>
          <dgm:chMax val="1"/>
          <dgm:bulletEnabled val="1"/>
        </dgm:presLayoutVars>
      </dgm:prSet>
      <dgm:spPr/>
      <dgm:t>
        <a:bodyPr/>
        <a:lstStyle/>
        <a:p>
          <a:endParaRPr lang="zh-CN" altLang="en-US"/>
        </a:p>
      </dgm:t>
    </dgm:pt>
    <dgm:pt modelId="{91FB00DE-6E61-4CC9-BC5A-5A23CE1C2DB6}" type="pres">
      <dgm:prSet presAssocID="{FAF26064-20FB-4CBE-9004-F813B6130CB6}" presName="descendantText" presStyleLbl="alignAccFollowNode1" presStyleIdx="2" presStyleCnt="4" custScaleX="111004">
        <dgm:presLayoutVars>
          <dgm:bulletEnabled val="1"/>
        </dgm:presLayoutVars>
      </dgm:prSet>
      <dgm:spPr/>
      <dgm:t>
        <a:bodyPr/>
        <a:lstStyle/>
        <a:p>
          <a:endParaRPr lang="zh-CN" altLang="en-US"/>
        </a:p>
      </dgm:t>
    </dgm:pt>
    <dgm:pt modelId="{27946AC6-EF4C-4247-9B38-98A4D3A14077}" type="pres">
      <dgm:prSet presAssocID="{08F29F17-5368-48E6-8007-25D6315F1EE1}" presName="sp" presStyleCnt="0"/>
      <dgm:spPr/>
    </dgm:pt>
    <dgm:pt modelId="{E9250262-6C39-4886-8704-5584C8887223}" type="pres">
      <dgm:prSet presAssocID="{88F10620-FA5C-4A4E-BBFE-2C363AB730F8}" presName="linNode" presStyleCnt="0"/>
      <dgm:spPr/>
    </dgm:pt>
    <dgm:pt modelId="{3E62643C-D6B5-4CF0-B90B-48118B50D9B9}" type="pres">
      <dgm:prSet presAssocID="{88F10620-FA5C-4A4E-BBFE-2C363AB730F8}" presName="parentText" presStyleLbl="node1" presStyleIdx="3" presStyleCnt="4" custScaleX="66192">
        <dgm:presLayoutVars>
          <dgm:chMax val="1"/>
          <dgm:bulletEnabled val="1"/>
        </dgm:presLayoutVars>
      </dgm:prSet>
      <dgm:spPr/>
      <dgm:t>
        <a:bodyPr/>
        <a:lstStyle/>
        <a:p>
          <a:endParaRPr lang="zh-CN" altLang="en-US"/>
        </a:p>
      </dgm:t>
    </dgm:pt>
    <dgm:pt modelId="{E21A9853-7EB9-4A27-BCA6-96B5B42A9172}" type="pres">
      <dgm:prSet presAssocID="{88F10620-FA5C-4A4E-BBFE-2C363AB730F8}" presName="descendantText" presStyleLbl="alignAccFollowNode1" presStyleIdx="3" presStyleCnt="4" custScaleX="111004">
        <dgm:presLayoutVars>
          <dgm:bulletEnabled val="1"/>
        </dgm:presLayoutVars>
      </dgm:prSet>
      <dgm:spPr/>
      <dgm:t>
        <a:bodyPr/>
        <a:lstStyle/>
        <a:p>
          <a:endParaRPr lang="zh-CN" altLang="en-US"/>
        </a:p>
      </dgm:t>
    </dgm:pt>
  </dgm:ptLst>
  <dgm:cxnLst>
    <dgm:cxn modelId="{45E446A2-87D7-4504-9A0A-34DEC9764710}" srcId="{235D24C8-881E-41C7-852F-F98F1E525E40}" destId="{DFC455C1-DB9F-41C8-8C26-37DEE5A8CB7D}" srcOrd="0" destOrd="0" parTransId="{8E753B43-C0E7-43FA-B3C9-9FEDBA634285}" sibTransId="{8DEAEC2B-A905-4D16-8AC0-0E38C0ED4A40}"/>
    <dgm:cxn modelId="{61EFE165-B704-44A3-958D-4054FFAE9038}" type="presOf" srcId="{6D83013E-040A-4F50-9842-B8A6B4394BFD}" destId="{1D8FBC4F-48D4-4E47-B896-B26D288C76AC}" srcOrd="0" destOrd="0" presId="urn:microsoft.com/office/officeart/2005/8/layout/vList5"/>
    <dgm:cxn modelId="{6D4C842B-676A-4E48-806D-F1D914954E8F}" type="presOf" srcId="{235D24C8-881E-41C7-852F-F98F1E525E40}" destId="{E18F4375-5DF4-4C57-8944-7D97D8F75A28}" srcOrd="0" destOrd="0" presId="urn:microsoft.com/office/officeart/2005/8/layout/vList5"/>
    <dgm:cxn modelId="{A401A60A-1E5F-4CD6-AE90-0254E6ED1183}" srcId="{FAF26064-20FB-4CBE-9004-F813B6130CB6}" destId="{CE4FCB74-B8F4-4288-AE23-72E46B690719}" srcOrd="0" destOrd="0" parTransId="{BBD383AF-A36B-4722-B0BB-53766F7BFE3F}" sibTransId="{E504FCED-D4BB-40DA-98B9-7FAC41288FD7}"/>
    <dgm:cxn modelId="{BDC4055C-E257-4D05-A399-F8C8A38EF736}" type="presOf" srcId="{FAF26064-20FB-4CBE-9004-F813B6130CB6}" destId="{42952EAB-9DFD-414F-97F9-5F1BB772016D}" srcOrd="0" destOrd="0" presId="urn:microsoft.com/office/officeart/2005/8/layout/vList5"/>
    <dgm:cxn modelId="{66F9B715-8EEC-4590-B07F-1E3723259242}" srcId="{6D83013E-040A-4F50-9842-B8A6B4394BFD}" destId="{97A5CF75-C050-48D1-88C3-0371A92B966C}" srcOrd="0" destOrd="0" parTransId="{82E9F9CB-3AB5-4BF8-B846-B4F789DCD442}" sibTransId="{48FB6C5B-98F9-4F88-AAF5-48EA40190DAC}"/>
    <dgm:cxn modelId="{E2207EB2-72C3-44BE-896A-BD89D918C217}" srcId="{062E9E6D-432B-4140-ADD5-E1FD82F07C73}" destId="{FAF26064-20FB-4CBE-9004-F813B6130CB6}" srcOrd="2" destOrd="0" parTransId="{6F18E143-2D4D-4D6A-9B7F-2E56EECF9D55}" sibTransId="{08F29F17-5368-48E6-8007-25D6315F1EE1}"/>
    <dgm:cxn modelId="{B4690616-E32D-47FF-915C-70DD82DA03C1}" type="presOf" srcId="{97A5CF75-C050-48D1-88C3-0371A92B966C}" destId="{3FC81571-1DC0-49F1-8C5C-918169E126A7}" srcOrd="0" destOrd="0" presId="urn:microsoft.com/office/officeart/2005/8/layout/vList5"/>
    <dgm:cxn modelId="{3818EB6F-7708-42E5-8F6A-272295161C42}" type="presOf" srcId="{CE4FCB74-B8F4-4288-AE23-72E46B690719}" destId="{91FB00DE-6E61-4CC9-BC5A-5A23CE1C2DB6}" srcOrd="0" destOrd="0" presId="urn:microsoft.com/office/officeart/2005/8/layout/vList5"/>
    <dgm:cxn modelId="{C1B85F09-F4BC-40DF-BB0D-3E1A3145D18A}" type="presOf" srcId="{062E9E6D-432B-4140-ADD5-E1FD82F07C73}" destId="{19BE1ABC-37D4-4558-99A4-AB35FD21419F}" srcOrd="0" destOrd="0" presId="urn:microsoft.com/office/officeart/2005/8/layout/vList5"/>
    <dgm:cxn modelId="{8E3020D6-F419-4FDA-B750-E9EBFF5E68EC}" type="presOf" srcId="{88F10620-FA5C-4A4E-BBFE-2C363AB730F8}" destId="{3E62643C-D6B5-4CF0-B90B-48118B50D9B9}" srcOrd="0" destOrd="0" presId="urn:microsoft.com/office/officeart/2005/8/layout/vList5"/>
    <dgm:cxn modelId="{FC04E4F0-5819-4A31-88B9-6D86A0F904DB}" type="presOf" srcId="{1E6B4897-9836-465F-A9CF-E0580A0B13C9}" destId="{E21A9853-7EB9-4A27-BCA6-96B5B42A9172}" srcOrd="0" destOrd="0" presId="urn:microsoft.com/office/officeart/2005/8/layout/vList5"/>
    <dgm:cxn modelId="{AF7646BC-BCBE-4260-8668-D8B305FA6263}" srcId="{062E9E6D-432B-4140-ADD5-E1FD82F07C73}" destId="{88F10620-FA5C-4A4E-BBFE-2C363AB730F8}" srcOrd="3" destOrd="0" parTransId="{9D149945-3785-4D9D-B03D-D86E24129D27}" sibTransId="{2A55F862-AAA8-486C-B70D-28490E074744}"/>
    <dgm:cxn modelId="{ED8691A9-AF28-4644-9FAA-C0D95EAB760D}" type="presOf" srcId="{DFC455C1-DB9F-41C8-8C26-37DEE5A8CB7D}" destId="{AA5D6429-F58A-40DE-B540-EC6515D1E508}" srcOrd="0" destOrd="0" presId="urn:microsoft.com/office/officeart/2005/8/layout/vList5"/>
    <dgm:cxn modelId="{86B5ED36-9182-4BEE-BF5A-30BC9F92ACC4}" srcId="{062E9E6D-432B-4140-ADD5-E1FD82F07C73}" destId="{6D83013E-040A-4F50-9842-B8A6B4394BFD}" srcOrd="0" destOrd="0" parTransId="{B20F536F-1A98-475F-9A2C-AA1C7AB92052}" sibTransId="{8E968705-49F4-4074-89EB-16B4F2C999C7}"/>
    <dgm:cxn modelId="{998929FA-C737-4B38-9F49-02E8DEAEC481}" srcId="{062E9E6D-432B-4140-ADD5-E1FD82F07C73}" destId="{235D24C8-881E-41C7-852F-F98F1E525E40}" srcOrd="1" destOrd="0" parTransId="{5975BCBC-C1B9-4744-A7BF-2D9DDC7BA713}" sibTransId="{836E668C-F75C-4114-BD37-8057FECB0029}"/>
    <dgm:cxn modelId="{57FBFEC8-C169-486F-B4DA-9C6D41A92E3B}" srcId="{88F10620-FA5C-4A4E-BBFE-2C363AB730F8}" destId="{1E6B4897-9836-465F-A9CF-E0580A0B13C9}" srcOrd="0" destOrd="0" parTransId="{4ECC1CF9-A0DB-4093-B5B8-DEC31EBAD9F8}" sibTransId="{A062F853-A490-4D98-AE55-F84D7E306834}"/>
    <dgm:cxn modelId="{C220467D-A8A5-419D-B3D3-E3D8D6FB3D44}" type="presParOf" srcId="{19BE1ABC-37D4-4558-99A4-AB35FD21419F}" destId="{79FB3736-873A-419B-AB51-4FE69787C0B2}" srcOrd="0" destOrd="0" presId="urn:microsoft.com/office/officeart/2005/8/layout/vList5"/>
    <dgm:cxn modelId="{F55C1AF3-611E-414B-BB70-3F3A481ED748}" type="presParOf" srcId="{79FB3736-873A-419B-AB51-4FE69787C0B2}" destId="{1D8FBC4F-48D4-4E47-B896-B26D288C76AC}" srcOrd="0" destOrd="0" presId="urn:microsoft.com/office/officeart/2005/8/layout/vList5"/>
    <dgm:cxn modelId="{044E3F4F-28D7-4D0A-98EE-9096036F180D}" type="presParOf" srcId="{79FB3736-873A-419B-AB51-4FE69787C0B2}" destId="{3FC81571-1DC0-49F1-8C5C-918169E126A7}" srcOrd="1" destOrd="0" presId="urn:microsoft.com/office/officeart/2005/8/layout/vList5"/>
    <dgm:cxn modelId="{B2A1CFF9-0E4B-42C3-AF28-EE3041DF31D7}" type="presParOf" srcId="{19BE1ABC-37D4-4558-99A4-AB35FD21419F}" destId="{263CA97F-7C84-4773-AA89-2EF920D953EE}" srcOrd="1" destOrd="0" presId="urn:microsoft.com/office/officeart/2005/8/layout/vList5"/>
    <dgm:cxn modelId="{BBEE6E6C-C1EF-4897-AB33-619ED3547229}" type="presParOf" srcId="{19BE1ABC-37D4-4558-99A4-AB35FD21419F}" destId="{D235BB21-7D19-4DFA-A898-71CCA8CBDF11}" srcOrd="2" destOrd="0" presId="urn:microsoft.com/office/officeart/2005/8/layout/vList5"/>
    <dgm:cxn modelId="{5ECCAAFD-95AB-41AE-9823-BA2B535E6804}" type="presParOf" srcId="{D235BB21-7D19-4DFA-A898-71CCA8CBDF11}" destId="{E18F4375-5DF4-4C57-8944-7D97D8F75A28}" srcOrd="0" destOrd="0" presId="urn:microsoft.com/office/officeart/2005/8/layout/vList5"/>
    <dgm:cxn modelId="{FD6BB565-75DE-4037-8912-CD4C3DCEC68A}" type="presParOf" srcId="{D235BB21-7D19-4DFA-A898-71CCA8CBDF11}" destId="{AA5D6429-F58A-40DE-B540-EC6515D1E508}" srcOrd="1" destOrd="0" presId="urn:microsoft.com/office/officeart/2005/8/layout/vList5"/>
    <dgm:cxn modelId="{4B666C8A-052F-44CE-8E1C-76744FF94816}" type="presParOf" srcId="{19BE1ABC-37D4-4558-99A4-AB35FD21419F}" destId="{06792EDA-FBD0-4E63-8071-CEC8386902E6}" srcOrd="3" destOrd="0" presId="urn:microsoft.com/office/officeart/2005/8/layout/vList5"/>
    <dgm:cxn modelId="{9C99E025-E9FA-4B7C-B59A-D140B949E1E7}" type="presParOf" srcId="{19BE1ABC-37D4-4558-99A4-AB35FD21419F}" destId="{540DC7CA-5A72-4B4A-BABF-F17D9ED083CC}" srcOrd="4" destOrd="0" presId="urn:microsoft.com/office/officeart/2005/8/layout/vList5"/>
    <dgm:cxn modelId="{734AA4A4-2739-431A-8162-F4478E71F092}" type="presParOf" srcId="{540DC7CA-5A72-4B4A-BABF-F17D9ED083CC}" destId="{42952EAB-9DFD-414F-97F9-5F1BB772016D}" srcOrd="0" destOrd="0" presId="urn:microsoft.com/office/officeart/2005/8/layout/vList5"/>
    <dgm:cxn modelId="{DA730581-45A3-46BB-9B6F-682B422AC0A6}" type="presParOf" srcId="{540DC7CA-5A72-4B4A-BABF-F17D9ED083CC}" destId="{91FB00DE-6E61-4CC9-BC5A-5A23CE1C2DB6}" srcOrd="1" destOrd="0" presId="urn:microsoft.com/office/officeart/2005/8/layout/vList5"/>
    <dgm:cxn modelId="{F98C061C-2628-481E-BD54-D813998F3197}" type="presParOf" srcId="{19BE1ABC-37D4-4558-99A4-AB35FD21419F}" destId="{27946AC6-EF4C-4247-9B38-98A4D3A14077}" srcOrd="5" destOrd="0" presId="urn:microsoft.com/office/officeart/2005/8/layout/vList5"/>
    <dgm:cxn modelId="{737E7C81-6853-47A2-B4E6-C83731A66125}" type="presParOf" srcId="{19BE1ABC-37D4-4558-99A4-AB35FD21419F}" destId="{E9250262-6C39-4886-8704-5584C8887223}" srcOrd="6" destOrd="0" presId="urn:microsoft.com/office/officeart/2005/8/layout/vList5"/>
    <dgm:cxn modelId="{722E886D-A435-44EA-84BE-A65036203D2A}" type="presParOf" srcId="{E9250262-6C39-4886-8704-5584C8887223}" destId="{3E62643C-D6B5-4CF0-B90B-48118B50D9B9}" srcOrd="0" destOrd="0" presId="urn:microsoft.com/office/officeart/2005/8/layout/vList5"/>
    <dgm:cxn modelId="{A9A524A8-4553-4660-9B1D-E502DC4C822F}" type="presParOf" srcId="{E9250262-6C39-4886-8704-5584C8887223}" destId="{E21A9853-7EB9-4A27-BCA6-96B5B42A9172}" srcOrd="1"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CBB8A221-4184-4A2B-AD13-60D273C99F20}"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zh-CN" altLang="en-US"/>
        </a:p>
      </dgm:t>
    </dgm:pt>
    <dgm:pt modelId="{8BA3D0AA-E009-4BBB-A2B6-FA0EB5850913}">
      <dgm:prSet phldrT="[文本]"/>
      <dgm:spPr/>
      <dgm:t>
        <a:bodyPr/>
        <a:lstStyle/>
        <a:p>
          <a:r>
            <a:rPr lang="zh-CN" altLang="en-US" dirty="0" smtClean="0"/>
            <a:t>带宽</a:t>
          </a:r>
          <a:endParaRPr lang="zh-CN" altLang="en-US" dirty="0"/>
        </a:p>
      </dgm:t>
    </dgm:pt>
    <dgm:pt modelId="{01FEB2E6-A9F8-46B9-9CCC-5D469C22223E}" type="parTrans" cxnId="{AB15B5CB-9CC0-4085-82D3-C716E6450E9A}">
      <dgm:prSet/>
      <dgm:spPr/>
      <dgm:t>
        <a:bodyPr/>
        <a:lstStyle/>
        <a:p>
          <a:endParaRPr lang="zh-CN" altLang="en-US"/>
        </a:p>
      </dgm:t>
    </dgm:pt>
    <dgm:pt modelId="{223DE87C-020D-4860-A353-AA7BC4701C49}" type="sibTrans" cxnId="{AB15B5CB-9CC0-4085-82D3-C716E6450E9A}">
      <dgm:prSet/>
      <dgm:spPr/>
      <dgm:t>
        <a:bodyPr/>
        <a:lstStyle/>
        <a:p>
          <a:endParaRPr lang="zh-CN" altLang="en-US"/>
        </a:p>
      </dgm:t>
    </dgm:pt>
    <dgm:pt modelId="{8FC859DA-0EAB-4B27-B5DC-DAFB69D1C340}">
      <dgm:prSet phldrT="[文本]"/>
      <dgm:spPr/>
      <dgm:t>
        <a:bodyPr/>
        <a:lstStyle/>
        <a:p>
          <a:r>
            <a:rPr lang="zh-CN" altLang="en-US" dirty="0" smtClean="0"/>
            <a:t>输入阻抗切换</a:t>
          </a:r>
          <a:endParaRPr lang="zh-CN" altLang="en-US" dirty="0"/>
        </a:p>
      </dgm:t>
    </dgm:pt>
    <dgm:pt modelId="{148745F9-91E2-44E9-8C6E-72333D2DC828}" type="parTrans" cxnId="{1C377D87-47D8-46B5-A600-22E096A4E21A}">
      <dgm:prSet/>
      <dgm:spPr/>
      <dgm:t>
        <a:bodyPr/>
        <a:lstStyle/>
        <a:p>
          <a:endParaRPr lang="zh-CN" altLang="en-US"/>
        </a:p>
      </dgm:t>
    </dgm:pt>
    <dgm:pt modelId="{F10176A4-0470-41C8-9ECD-D321F55FDB98}" type="sibTrans" cxnId="{1C377D87-47D8-46B5-A600-22E096A4E21A}">
      <dgm:prSet/>
      <dgm:spPr/>
      <dgm:t>
        <a:bodyPr/>
        <a:lstStyle/>
        <a:p>
          <a:endParaRPr lang="zh-CN" altLang="en-US"/>
        </a:p>
      </dgm:t>
    </dgm:pt>
    <dgm:pt modelId="{E2C4CDF4-8434-4E31-BCBA-DDD0F3B6A394}">
      <dgm:prSet phldrT="[文本]"/>
      <dgm:spPr/>
      <dgm:t>
        <a:bodyPr/>
        <a:lstStyle/>
        <a:p>
          <a:r>
            <a:rPr lang="zh-CN" altLang="en-US" dirty="0" smtClean="0"/>
            <a:t>探头比调节</a:t>
          </a:r>
          <a:endParaRPr lang="zh-CN" altLang="en-US" dirty="0"/>
        </a:p>
      </dgm:t>
    </dgm:pt>
    <dgm:pt modelId="{F29691CD-A235-4A25-A47D-64BC0141AA78}" type="parTrans" cxnId="{CF71DEBE-E4C9-4C32-909C-20F632A2A054}">
      <dgm:prSet/>
      <dgm:spPr/>
      <dgm:t>
        <a:bodyPr/>
        <a:lstStyle/>
        <a:p>
          <a:endParaRPr lang="zh-CN" altLang="en-US"/>
        </a:p>
      </dgm:t>
    </dgm:pt>
    <dgm:pt modelId="{03358439-B564-426F-8A4B-EE7EE8DD067D}" type="sibTrans" cxnId="{CF71DEBE-E4C9-4C32-909C-20F632A2A054}">
      <dgm:prSet/>
      <dgm:spPr/>
      <dgm:t>
        <a:bodyPr/>
        <a:lstStyle/>
        <a:p>
          <a:endParaRPr lang="zh-CN" altLang="en-US"/>
        </a:p>
      </dgm:t>
    </dgm:pt>
    <dgm:pt modelId="{7F1EE8B4-9BD0-4056-AF42-9CD8856AC344}">
      <dgm:prSet phldrT="[文本]"/>
      <dgm:spPr/>
      <dgm:t>
        <a:bodyPr/>
        <a:lstStyle/>
        <a:p>
          <a:r>
            <a:rPr lang="zh-CN" altLang="en-US" dirty="0" smtClean="0"/>
            <a:t>垂直档位调节</a:t>
          </a:r>
          <a:endParaRPr lang="zh-CN" altLang="en-US" dirty="0"/>
        </a:p>
      </dgm:t>
    </dgm:pt>
    <dgm:pt modelId="{B2966938-F270-4EA0-8E94-F030024575BF}" type="parTrans" cxnId="{9AC43A02-1AC2-48E1-8595-BF7809AA4DA6}">
      <dgm:prSet/>
      <dgm:spPr/>
      <dgm:t>
        <a:bodyPr/>
        <a:lstStyle/>
        <a:p>
          <a:endParaRPr lang="zh-CN" altLang="en-US"/>
        </a:p>
      </dgm:t>
    </dgm:pt>
    <dgm:pt modelId="{17C0F0F7-2338-41F6-B7AD-9820844B2DB0}" type="sibTrans" cxnId="{9AC43A02-1AC2-48E1-8595-BF7809AA4DA6}">
      <dgm:prSet/>
      <dgm:spPr/>
      <dgm:t>
        <a:bodyPr/>
        <a:lstStyle/>
        <a:p>
          <a:endParaRPr lang="zh-CN" altLang="en-US"/>
        </a:p>
      </dgm:t>
    </dgm:pt>
    <dgm:pt modelId="{28A23C35-6AEC-498C-AA2F-2932AD11AF4E}">
      <dgm:prSet phldrT="[文本]"/>
      <dgm:spPr/>
      <dgm:t>
        <a:bodyPr/>
        <a:lstStyle/>
        <a:p>
          <a:r>
            <a:rPr lang="zh-CN" altLang="en-US" dirty="0" smtClean="0"/>
            <a:t>垂直位置调节</a:t>
          </a:r>
          <a:endParaRPr lang="zh-CN" altLang="en-US" dirty="0"/>
        </a:p>
      </dgm:t>
    </dgm:pt>
    <dgm:pt modelId="{0D3B02B4-137F-459D-AF2F-5E4E43FB2EE7}" type="parTrans" cxnId="{38410E1F-971D-4D90-869A-C0C173306D41}">
      <dgm:prSet/>
      <dgm:spPr/>
      <dgm:t>
        <a:bodyPr/>
        <a:lstStyle/>
        <a:p>
          <a:endParaRPr lang="zh-CN" altLang="en-US"/>
        </a:p>
      </dgm:t>
    </dgm:pt>
    <dgm:pt modelId="{0C866E5B-1B04-48C3-BFD1-4114FAC2D11F}" type="sibTrans" cxnId="{38410E1F-971D-4D90-869A-C0C173306D41}">
      <dgm:prSet/>
      <dgm:spPr/>
      <dgm:t>
        <a:bodyPr/>
        <a:lstStyle/>
        <a:p>
          <a:endParaRPr lang="zh-CN" altLang="en-US"/>
        </a:p>
      </dgm:t>
    </dgm:pt>
    <dgm:pt modelId="{1BE1FFC1-71B7-4253-BCFB-39676A7C9F15}" type="pres">
      <dgm:prSet presAssocID="{CBB8A221-4184-4A2B-AD13-60D273C99F20}" presName="cycle" presStyleCnt="0">
        <dgm:presLayoutVars>
          <dgm:dir/>
          <dgm:resizeHandles val="exact"/>
        </dgm:presLayoutVars>
      </dgm:prSet>
      <dgm:spPr/>
      <dgm:t>
        <a:bodyPr/>
        <a:lstStyle/>
        <a:p>
          <a:endParaRPr lang="zh-CN" altLang="en-US"/>
        </a:p>
      </dgm:t>
    </dgm:pt>
    <dgm:pt modelId="{F1AFD330-87EA-4102-90C4-16FE9DA09F4C}" type="pres">
      <dgm:prSet presAssocID="{8BA3D0AA-E009-4BBB-A2B6-FA0EB5850913}" presName="node" presStyleLbl="node1" presStyleIdx="0" presStyleCnt="5">
        <dgm:presLayoutVars>
          <dgm:bulletEnabled val="1"/>
        </dgm:presLayoutVars>
      </dgm:prSet>
      <dgm:spPr/>
      <dgm:t>
        <a:bodyPr/>
        <a:lstStyle/>
        <a:p>
          <a:endParaRPr lang="zh-CN" altLang="en-US"/>
        </a:p>
      </dgm:t>
    </dgm:pt>
    <dgm:pt modelId="{6023F7B1-E09B-4B38-B8B4-E06E40128969}" type="pres">
      <dgm:prSet presAssocID="{8BA3D0AA-E009-4BBB-A2B6-FA0EB5850913}" presName="spNode" presStyleCnt="0"/>
      <dgm:spPr/>
    </dgm:pt>
    <dgm:pt modelId="{997831A3-FDAC-4F9F-8F57-2FFFCF84CA5E}" type="pres">
      <dgm:prSet presAssocID="{223DE87C-020D-4860-A353-AA7BC4701C49}" presName="sibTrans" presStyleLbl="sibTrans1D1" presStyleIdx="0" presStyleCnt="5"/>
      <dgm:spPr/>
      <dgm:t>
        <a:bodyPr/>
        <a:lstStyle/>
        <a:p>
          <a:endParaRPr lang="zh-CN" altLang="en-US"/>
        </a:p>
      </dgm:t>
    </dgm:pt>
    <dgm:pt modelId="{C4BFAD14-8CC2-4DD4-9315-5E401E2D4D28}" type="pres">
      <dgm:prSet presAssocID="{8FC859DA-0EAB-4B27-B5DC-DAFB69D1C340}" presName="node" presStyleLbl="node1" presStyleIdx="1" presStyleCnt="5">
        <dgm:presLayoutVars>
          <dgm:bulletEnabled val="1"/>
        </dgm:presLayoutVars>
      </dgm:prSet>
      <dgm:spPr/>
      <dgm:t>
        <a:bodyPr/>
        <a:lstStyle/>
        <a:p>
          <a:endParaRPr lang="zh-CN" altLang="en-US"/>
        </a:p>
      </dgm:t>
    </dgm:pt>
    <dgm:pt modelId="{57E96F34-BC56-4DE2-A018-09817DFEA9B7}" type="pres">
      <dgm:prSet presAssocID="{8FC859DA-0EAB-4B27-B5DC-DAFB69D1C340}" presName="spNode" presStyleCnt="0"/>
      <dgm:spPr/>
    </dgm:pt>
    <dgm:pt modelId="{C709D62C-BDAC-48F1-9682-63771EE35B78}" type="pres">
      <dgm:prSet presAssocID="{F10176A4-0470-41C8-9ECD-D321F55FDB98}" presName="sibTrans" presStyleLbl="sibTrans1D1" presStyleIdx="1" presStyleCnt="5"/>
      <dgm:spPr/>
      <dgm:t>
        <a:bodyPr/>
        <a:lstStyle/>
        <a:p>
          <a:endParaRPr lang="zh-CN" altLang="en-US"/>
        </a:p>
      </dgm:t>
    </dgm:pt>
    <dgm:pt modelId="{F9521828-BFEE-4C36-A8C1-07D1800D35FE}" type="pres">
      <dgm:prSet presAssocID="{E2C4CDF4-8434-4E31-BCBA-DDD0F3B6A394}" presName="node" presStyleLbl="node1" presStyleIdx="2" presStyleCnt="5">
        <dgm:presLayoutVars>
          <dgm:bulletEnabled val="1"/>
        </dgm:presLayoutVars>
      </dgm:prSet>
      <dgm:spPr/>
      <dgm:t>
        <a:bodyPr/>
        <a:lstStyle/>
        <a:p>
          <a:endParaRPr lang="zh-CN" altLang="en-US"/>
        </a:p>
      </dgm:t>
    </dgm:pt>
    <dgm:pt modelId="{08E64D28-8667-48B9-8EE8-6814472A4CF7}" type="pres">
      <dgm:prSet presAssocID="{E2C4CDF4-8434-4E31-BCBA-DDD0F3B6A394}" presName="spNode" presStyleCnt="0"/>
      <dgm:spPr/>
    </dgm:pt>
    <dgm:pt modelId="{D03A2320-E911-413C-88C3-D1E30DF5AA5C}" type="pres">
      <dgm:prSet presAssocID="{03358439-B564-426F-8A4B-EE7EE8DD067D}" presName="sibTrans" presStyleLbl="sibTrans1D1" presStyleIdx="2" presStyleCnt="5"/>
      <dgm:spPr/>
      <dgm:t>
        <a:bodyPr/>
        <a:lstStyle/>
        <a:p>
          <a:endParaRPr lang="zh-CN" altLang="en-US"/>
        </a:p>
      </dgm:t>
    </dgm:pt>
    <dgm:pt modelId="{A3DC9F1A-8F48-49E9-969C-106173B83F1B}" type="pres">
      <dgm:prSet presAssocID="{7F1EE8B4-9BD0-4056-AF42-9CD8856AC344}" presName="node" presStyleLbl="node1" presStyleIdx="3" presStyleCnt="5">
        <dgm:presLayoutVars>
          <dgm:bulletEnabled val="1"/>
        </dgm:presLayoutVars>
      </dgm:prSet>
      <dgm:spPr/>
      <dgm:t>
        <a:bodyPr/>
        <a:lstStyle/>
        <a:p>
          <a:endParaRPr lang="zh-CN" altLang="en-US"/>
        </a:p>
      </dgm:t>
    </dgm:pt>
    <dgm:pt modelId="{9EC51822-54FE-496E-9E7E-F2AAAD5F3A35}" type="pres">
      <dgm:prSet presAssocID="{7F1EE8B4-9BD0-4056-AF42-9CD8856AC344}" presName="spNode" presStyleCnt="0"/>
      <dgm:spPr/>
    </dgm:pt>
    <dgm:pt modelId="{D038304B-9557-4B18-A8B9-82F10151F348}" type="pres">
      <dgm:prSet presAssocID="{17C0F0F7-2338-41F6-B7AD-9820844B2DB0}" presName="sibTrans" presStyleLbl="sibTrans1D1" presStyleIdx="3" presStyleCnt="5"/>
      <dgm:spPr/>
      <dgm:t>
        <a:bodyPr/>
        <a:lstStyle/>
        <a:p>
          <a:endParaRPr lang="zh-CN" altLang="en-US"/>
        </a:p>
      </dgm:t>
    </dgm:pt>
    <dgm:pt modelId="{5FAF9318-8D28-4178-86C0-4497054F8B5A}" type="pres">
      <dgm:prSet presAssocID="{28A23C35-6AEC-498C-AA2F-2932AD11AF4E}" presName="node" presStyleLbl="node1" presStyleIdx="4" presStyleCnt="5">
        <dgm:presLayoutVars>
          <dgm:bulletEnabled val="1"/>
        </dgm:presLayoutVars>
      </dgm:prSet>
      <dgm:spPr/>
      <dgm:t>
        <a:bodyPr/>
        <a:lstStyle/>
        <a:p>
          <a:endParaRPr lang="zh-CN" altLang="en-US"/>
        </a:p>
      </dgm:t>
    </dgm:pt>
    <dgm:pt modelId="{4D06D361-3B7F-4728-9C71-BB60F588A22C}" type="pres">
      <dgm:prSet presAssocID="{28A23C35-6AEC-498C-AA2F-2932AD11AF4E}" presName="spNode" presStyleCnt="0"/>
      <dgm:spPr/>
    </dgm:pt>
    <dgm:pt modelId="{0B913964-9E2F-4327-8B97-83DBD254C6BB}" type="pres">
      <dgm:prSet presAssocID="{0C866E5B-1B04-48C3-BFD1-4114FAC2D11F}" presName="sibTrans" presStyleLbl="sibTrans1D1" presStyleIdx="4" presStyleCnt="5"/>
      <dgm:spPr/>
      <dgm:t>
        <a:bodyPr/>
        <a:lstStyle/>
        <a:p>
          <a:endParaRPr lang="zh-CN" altLang="en-US"/>
        </a:p>
      </dgm:t>
    </dgm:pt>
  </dgm:ptLst>
  <dgm:cxnLst>
    <dgm:cxn modelId="{D88A4F4C-E22B-4432-91DF-E4471C02AB9A}" type="presOf" srcId="{F10176A4-0470-41C8-9ECD-D321F55FDB98}" destId="{C709D62C-BDAC-48F1-9682-63771EE35B78}" srcOrd="0" destOrd="0" presId="urn:microsoft.com/office/officeart/2005/8/layout/cycle5"/>
    <dgm:cxn modelId="{AB15B5CB-9CC0-4085-82D3-C716E6450E9A}" srcId="{CBB8A221-4184-4A2B-AD13-60D273C99F20}" destId="{8BA3D0AA-E009-4BBB-A2B6-FA0EB5850913}" srcOrd="0" destOrd="0" parTransId="{01FEB2E6-A9F8-46B9-9CCC-5D469C22223E}" sibTransId="{223DE87C-020D-4860-A353-AA7BC4701C49}"/>
    <dgm:cxn modelId="{75DB3D62-FE3B-4C30-96DF-78EC8D970F09}" type="presOf" srcId="{8FC859DA-0EAB-4B27-B5DC-DAFB69D1C340}" destId="{C4BFAD14-8CC2-4DD4-9315-5E401E2D4D28}" srcOrd="0" destOrd="0" presId="urn:microsoft.com/office/officeart/2005/8/layout/cycle5"/>
    <dgm:cxn modelId="{CF71DEBE-E4C9-4C32-909C-20F632A2A054}" srcId="{CBB8A221-4184-4A2B-AD13-60D273C99F20}" destId="{E2C4CDF4-8434-4E31-BCBA-DDD0F3B6A394}" srcOrd="2" destOrd="0" parTransId="{F29691CD-A235-4A25-A47D-64BC0141AA78}" sibTransId="{03358439-B564-426F-8A4B-EE7EE8DD067D}"/>
    <dgm:cxn modelId="{5ED7B247-1681-4389-A908-2A6F19A51066}" type="presOf" srcId="{E2C4CDF4-8434-4E31-BCBA-DDD0F3B6A394}" destId="{F9521828-BFEE-4C36-A8C1-07D1800D35FE}" srcOrd="0" destOrd="0" presId="urn:microsoft.com/office/officeart/2005/8/layout/cycle5"/>
    <dgm:cxn modelId="{25545B9B-7173-404C-916B-E2627B67E3A0}" type="presOf" srcId="{223DE87C-020D-4860-A353-AA7BC4701C49}" destId="{997831A3-FDAC-4F9F-8F57-2FFFCF84CA5E}" srcOrd="0" destOrd="0" presId="urn:microsoft.com/office/officeart/2005/8/layout/cycle5"/>
    <dgm:cxn modelId="{9AC43A02-1AC2-48E1-8595-BF7809AA4DA6}" srcId="{CBB8A221-4184-4A2B-AD13-60D273C99F20}" destId="{7F1EE8B4-9BD0-4056-AF42-9CD8856AC344}" srcOrd="3" destOrd="0" parTransId="{B2966938-F270-4EA0-8E94-F030024575BF}" sibTransId="{17C0F0F7-2338-41F6-B7AD-9820844B2DB0}"/>
    <dgm:cxn modelId="{2FF61B8F-31E6-4B8B-9C03-31F671099D42}" type="presOf" srcId="{03358439-B564-426F-8A4B-EE7EE8DD067D}" destId="{D03A2320-E911-413C-88C3-D1E30DF5AA5C}" srcOrd="0" destOrd="0" presId="urn:microsoft.com/office/officeart/2005/8/layout/cycle5"/>
    <dgm:cxn modelId="{7F5FE55F-D4C8-47F2-8D2F-707925F834CF}" type="presOf" srcId="{28A23C35-6AEC-498C-AA2F-2932AD11AF4E}" destId="{5FAF9318-8D28-4178-86C0-4497054F8B5A}" srcOrd="0" destOrd="0" presId="urn:microsoft.com/office/officeart/2005/8/layout/cycle5"/>
    <dgm:cxn modelId="{38410E1F-971D-4D90-869A-C0C173306D41}" srcId="{CBB8A221-4184-4A2B-AD13-60D273C99F20}" destId="{28A23C35-6AEC-498C-AA2F-2932AD11AF4E}" srcOrd="4" destOrd="0" parTransId="{0D3B02B4-137F-459D-AF2F-5E4E43FB2EE7}" sibTransId="{0C866E5B-1B04-48C3-BFD1-4114FAC2D11F}"/>
    <dgm:cxn modelId="{10E26870-E66B-495E-ACD8-0685ADE16A65}" type="presOf" srcId="{17C0F0F7-2338-41F6-B7AD-9820844B2DB0}" destId="{D038304B-9557-4B18-A8B9-82F10151F348}" srcOrd="0" destOrd="0" presId="urn:microsoft.com/office/officeart/2005/8/layout/cycle5"/>
    <dgm:cxn modelId="{E1019F9B-9104-4D2A-ADEA-7459AF80CBBF}" type="presOf" srcId="{8BA3D0AA-E009-4BBB-A2B6-FA0EB5850913}" destId="{F1AFD330-87EA-4102-90C4-16FE9DA09F4C}" srcOrd="0" destOrd="0" presId="urn:microsoft.com/office/officeart/2005/8/layout/cycle5"/>
    <dgm:cxn modelId="{225C7022-3533-466B-84B5-EB011D7330DD}" type="presOf" srcId="{0C866E5B-1B04-48C3-BFD1-4114FAC2D11F}" destId="{0B913964-9E2F-4327-8B97-83DBD254C6BB}" srcOrd="0" destOrd="0" presId="urn:microsoft.com/office/officeart/2005/8/layout/cycle5"/>
    <dgm:cxn modelId="{E141C445-F585-4BBB-AE4D-7EECB46ACDDA}" type="presOf" srcId="{7F1EE8B4-9BD0-4056-AF42-9CD8856AC344}" destId="{A3DC9F1A-8F48-49E9-969C-106173B83F1B}" srcOrd="0" destOrd="0" presId="urn:microsoft.com/office/officeart/2005/8/layout/cycle5"/>
    <dgm:cxn modelId="{1C377D87-47D8-46B5-A600-22E096A4E21A}" srcId="{CBB8A221-4184-4A2B-AD13-60D273C99F20}" destId="{8FC859DA-0EAB-4B27-B5DC-DAFB69D1C340}" srcOrd="1" destOrd="0" parTransId="{148745F9-91E2-44E9-8C6E-72333D2DC828}" sibTransId="{F10176A4-0470-41C8-9ECD-D321F55FDB98}"/>
    <dgm:cxn modelId="{C811AE7A-C7E6-418B-893F-2E2FD849FB9C}" type="presOf" srcId="{CBB8A221-4184-4A2B-AD13-60D273C99F20}" destId="{1BE1FFC1-71B7-4253-BCFB-39676A7C9F15}" srcOrd="0" destOrd="0" presId="urn:microsoft.com/office/officeart/2005/8/layout/cycle5"/>
    <dgm:cxn modelId="{2E4068EC-2983-42E4-89EE-B062B8CEB462}" type="presParOf" srcId="{1BE1FFC1-71B7-4253-BCFB-39676A7C9F15}" destId="{F1AFD330-87EA-4102-90C4-16FE9DA09F4C}" srcOrd="0" destOrd="0" presId="urn:microsoft.com/office/officeart/2005/8/layout/cycle5"/>
    <dgm:cxn modelId="{953D399E-51E7-4D75-8F76-6E509787C18E}" type="presParOf" srcId="{1BE1FFC1-71B7-4253-BCFB-39676A7C9F15}" destId="{6023F7B1-E09B-4B38-B8B4-E06E40128969}" srcOrd="1" destOrd="0" presId="urn:microsoft.com/office/officeart/2005/8/layout/cycle5"/>
    <dgm:cxn modelId="{7B9E26E3-8CE5-4D68-9883-C7892A79E2BC}" type="presParOf" srcId="{1BE1FFC1-71B7-4253-BCFB-39676A7C9F15}" destId="{997831A3-FDAC-4F9F-8F57-2FFFCF84CA5E}" srcOrd="2" destOrd="0" presId="urn:microsoft.com/office/officeart/2005/8/layout/cycle5"/>
    <dgm:cxn modelId="{21DDBD5C-F5B5-400F-A046-4493E6E937D0}" type="presParOf" srcId="{1BE1FFC1-71B7-4253-BCFB-39676A7C9F15}" destId="{C4BFAD14-8CC2-4DD4-9315-5E401E2D4D28}" srcOrd="3" destOrd="0" presId="urn:microsoft.com/office/officeart/2005/8/layout/cycle5"/>
    <dgm:cxn modelId="{C58039F4-2A28-4CC7-A328-B3DBE5643A8B}" type="presParOf" srcId="{1BE1FFC1-71B7-4253-BCFB-39676A7C9F15}" destId="{57E96F34-BC56-4DE2-A018-09817DFEA9B7}" srcOrd="4" destOrd="0" presId="urn:microsoft.com/office/officeart/2005/8/layout/cycle5"/>
    <dgm:cxn modelId="{66BAF051-C647-46EF-9F87-F42F97471663}" type="presParOf" srcId="{1BE1FFC1-71B7-4253-BCFB-39676A7C9F15}" destId="{C709D62C-BDAC-48F1-9682-63771EE35B78}" srcOrd="5" destOrd="0" presId="urn:microsoft.com/office/officeart/2005/8/layout/cycle5"/>
    <dgm:cxn modelId="{B6DE8CDA-79CD-4343-B987-41732764B743}" type="presParOf" srcId="{1BE1FFC1-71B7-4253-BCFB-39676A7C9F15}" destId="{F9521828-BFEE-4C36-A8C1-07D1800D35FE}" srcOrd="6" destOrd="0" presId="urn:microsoft.com/office/officeart/2005/8/layout/cycle5"/>
    <dgm:cxn modelId="{2ECB86E1-64E2-4B72-9DAC-9E65F0DE9895}" type="presParOf" srcId="{1BE1FFC1-71B7-4253-BCFB-39676A7C9F15}" destId="{08E64D28-8667-48B9-8EE8-6814472A4CF7}" srcOrd="7" destOrd="0" presId="urn:microsoft.com/office/officeart/2005/8/layout/cycle5"/>
    <dgm:cxn modelId="{9A7DF181-AE30-440D-BB69-ACF77940013D}" type="presParOf" srcId="{1BE1FFC1-71B7-4253-BCFB-39676A7C9F15}" destId="{D03A2320-E911-413C-88C3-D1E30DF5AA5C}" srcOrd="8" destOrd="0" presId="urn:microsoft.com/office/officeart/2005/8/layout/cycle5"/>
    <dgm:cxn modelId="{0ADACBAA-A984-4587-A92F-B24C0E4D6D55}" type="presParOf" srcId="{1BE1FFC1-71B7-4253-BCFB-39676A7C9F15}" destId="{A3DC9F1A-8F48-49E9-969C-106173B83F1B}" srcOrd="9" destOrd="0" presId="urn:microsoft.com/office/officeart/2005/8/layout/cycle5"/>
    <dgm:cxn modelId="{CAB05274-6127-40AB-8493-9BD5DAB40BAD}" type="presParOf" srcId="{1BE1FFC1-71B7-4253-BCFB-39676A7C9F15}" destId="{9EC51822-54FE-496E-9E7E-F2AAAD5F3A35}" srcOrd="10" destOrd="0" presId="urn:microsoft.com/office/officeart/2005/8/layout/cycle5"/>
    <dgm:cxn modelId="{7AEC8DF3-6E78-45A2-A4E4-FA1C83D49E64}" type="presParOf" srcId="{1BE1FFC1-71B7-4253-BCFB-39676A7C9F15}" destId="{D038304B-9557-4B18-A8B9-82F10151F348}" srcOrd="11" destOrd="0" presId="urn:microsoft.com/office/officeart/2005/8/layout/cycle5"/>
    <dgm:cxn modelId="{E35ECA0A-1122-4DCD-BFF9-37F38EED351D}" type="presParOf" srcId="{1BE1FFC1-71B7-4253-BCFB-39676A7C9F15}" destId="{5FAF9318-8D28-4178-86C0-4497054F8B5A}" srcOrd="12" destOrd="0" presId="urn:microsoft.com/office/officeart/2005/8/layout/cycle5"/>
    <dgm:cxn modelId="{345FF64B-FE13-434A-AAE4-780458ECE297}" type="presParOf" srcId="{1BE1FFC1-71B7-4253-BCFB-39676A7C9F15}" destId="{4D06D361-3B7F-4728-9C71-BB60F588A22C}" srcOrd="13" destOrd="0" presId="urn:microsoft.com/office/officeart/2005/8/layout/cycle5"/>
    <dgm:cxn modelId="{28EFE3D9-E5B2-4245-A22E-3BED2893CC6E}" type="presParOf" srcId="{1BE1FFC1-71B7-4253-BCFB-39676A7C9F15}" destId="{0B913964-9E2F-4327-8B97-83DBD254C6BB}" srcOrd="14" destOrd="0" presId="urn:microsoft.com/office/officeart/2005/8/layout/cycle5"/>
  </dgm:cxnLst>
  <dgm:bg/>
  <dgm:whole/>
</dgm:dataModel>
</file>

<file path=ppt/diagrams/data4.xml><?xml version="1.0" encoding="utf-8"?>
<dgm:dataModel xmlns:dgm="http://schemas.openxmlformats.org/drawingml/2006/diagram" xmlns:a="http://schemas.openxmlformats.org/drawingml/2006/main">
  <dgm:ptLst>
    <dgm:pt modelId="{AF42F78D-6ADA-4C7D-9E98-D41CD05BAEFD}"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zh-CN" altLang="en-US"/>
        </a:p>
      </dgm:t>
    </dgm:pt>
    <dgm:pt modelId="{6D7F2B5B-BE7F-493B-A834-4EA551D89440}">
      <dgm:prSet phldrT="[文本]"/>
      <dgm:spPr/>
      <dgm:t>
        <a:bodyPr/>
        <a:lstStyle/>
        <a:p>
          <a:r>
            <a:rPr lang="zh-CN" altLang="en-US" dirty="0" smtClean="0"/>
            <a:t>水平时基调节</a:t>
          </a:r>
          <a:endParaRPr lang="zh-CN" altLang="en-US" dirty="0"/>
        </a:p>
      </dgm:t>
    </dgm:pt>
    <dgm:pt modelId="{BDB5CAB9-DE65-4718-97A1-77611405A7EE}" type="parTrans" cxnId="{29B22806-BBB4-43F5-AFCE-C002AA02AE70}">
      <dgm:prSet/>
      <dgm:spPr/>
      <dgm:t>
        <a:bodyPr/>
        <a:lstStyle/>
        <a:p>
          <a:endParaRPr lang="zh-CN" altLang="en-US"/>
        </a:p>
      </dgm:t>
    </dgm:pt>
    <dgm:pt modelId="{272785CE-271A-45BE-B66D-58760CBF441B}" type="sibTrans" cxnId="{29B22806-BBB4-43F5-AFCE-C002AA02AE70}">
      <dgm:prSet/>
      <dgm:spPr/>
      <dgm:t>
        <a:bodyPr/>
        <a:lstStyle/>
        <a:p>
          <a:endParaRPr lang="zh-CN" altLang="en-US"/>
        </a:p>
      </dgm:t>
    </dgm:pt>
    <dgm:pt modelId="{82000FD8-E6D8-41CA-AB7D-72307C825925}">
      <dgm:prSet phldrT="[文本]"/>
      <dgm:spPr/>
      <dgm:t>
        <a:bodyPr/>
        <a:lstStyle/>
        <a:p>
          <a:r>
            <a:rPr lang="zh-CN" altLang="en-US" dirty="0" smtClean="0"/>
            <a:t>水平位置调节</a:t>
          </a:r>
          <a:endParaRPr lang="zh-CN" altLang="en-US" dirty="0"/>
        </a:p>
      </dgm:t>
    </dgm:pt>
    <dgm:pt modelId="{7F0E2044-9774-4C48-9744-D33F6CCB0FDA}" type="parTrans" cxnId="{B4C6F829-6532-4475-85C2-6D58E7ECE01A}">
      <dgm:prSet/>
      <dgm:spPr/>
      <dgm:t>
        <a:bodyPr/>
        <a:lstStyle/>
        <a:p>
          <a:endParaRPr lang="zh-CN" altLang="en-US"/>
        </a:p>
      </dgm:t>
    </dgm:pt>
    <dgm:pt modelId="{B57AA1F1-2568-4DE1-B3B3-97CB0C95B343}" type="sibTrans" cxnId="{B4C6F829-6532-4475-85C2-6D58E7ECE01A}">
      <dgm:prSet/>
      <dgm:spPr/>
      <dgm:t>
        <a:bodyPr/>
        <a:lstStyle/>
        <a:p>
          <a:endParaRPr lang="zh-CN" altLang="en-US"/>
        </a:p>
      </dgm:t>
    </dgm:pt>
    <dgm:pt modelId="{A984F624-AF74-4FA6-BCDB-5576EBB5A786}">
      <dgm:prSet phldrT="[文本]"/>
      <dgm:spPr/>
      <dgm:t>
        <a:bodyPr/>
        <a:lstStyle/>
        <a:p>
          <a:r>
            <a:rPr lang="en-US" altLang="zh-CN" dirty="0" smtClean="0"/>
            <a:t>ZOOM</a:t>
          </a:r>
          <a:r>
            <a:rPr lang="zh-CN" altLang="en-US" dirty="0" smtClean="0"/>
            <a:t>模式</a:t>
          </a:r>
          <a:endParaRPr lang="zh-CN" altLang="en-US" dirty="0"/>
        </a:p>
      </dgm:t>
    </dgm:pt>
    <dgm:pt modelId="{89924BC7-7112-4B7D-9850-886A70049F47}" type="parTrans" cxnId="{B7F8218C-9AE6-4C1C-9B7D-FB877AAAE6A9}">
      <dgm:prSet/>
      <dgm:spPr/>
      <dgm:t>
        <a:bodyPr/>
        <a:lstStyle/>
        <a:p>
          <a:endParaRPr lang="zh-CN" altLang="en-US"/>
        </a:p>
      </dgm:t>
    </dgm:pt>
    <dgm:pt modelId="{B878B2D7-3BBC-4F5D-8C69-99F6636219CB}" type="sibTrans" cxnId="{B7F8218C-9AE6-4C1C-9B7D-FB877AAAE6A9}">
      <dgm:prSet/>
      <dgm:spPr/>
      <dgm:t>
        <a:bodyPr/>
        <a:lstStyle/>
        <a:p>
          <a:endParaRPr lang="zh-CN" altLang="en-US"/>
        </a:p>
      </dgm:t>
    </dgm:pt>
    <dgm:pt modelId="{2EEF1B93-275E-4A5E-B806-FC8BFCB99F39}">
      <dgm:prSet phldrT="[文本]"/>
      <dgm:spPr/>
      <dgm:t>
        <a:bodyPr/>
        <a:lstStyle/>
        <a:p>
          <a:r>
            <a:rPr lang="zh-CN" altLang="en-US" dirty="0" smtClean="0"/>
            <a:t>采样率</a:t>
          </a:r>
          <a:endParaRPr lang="zh-CN" altLang="en-US" dirty="0"/>
        </a:p>
      </dgm:t>
    </dgm:pt>
    <dgm:pt modelId="{1437ECA8-6A6B-48BC-8E01-D0B69D1CC7B8}" type="parTrans" cxnId="{4CA15D0B-5CDD-48BB-90DE-E60BEB602E94}">
      <dgm:prSet/>
      <dgm:spPr/>
      <dgm:t>
        <a:bodyPr/>
        <a:lstStyle/>
        <a:p>
          <a:endParaRPr lang="zh-CN" altLang="en-US"/>
        </a:p>
      </dgm:t>
    </dgm:pt>
    <dgm:pt modelId="{4F6F4292-28C8-4E12-A3D9-C120C37B8AF5}" type="sibTrans" cxnId="{4CA15D0B-5CDD-48BB-90DE-E60BEB602E94}">
      <dgm:prSet/>
      <dgm:spPr/>
      <dgm:t>
        <a:bodyPr/>
        <a:lstStyle/>
        <a:p>
          <a:endParaRPr lang="zh-CN" altLang="en-US"/>
        </a:p>
      </dgm:t>
    </dgm:pt>
    <dgm:pt modelId="{8A13BEC8-D1B0-4D67-89A8-1E2FD99917B4}">
      <dgm:prSet phldrT="[文本]"/>
      <dgm:spPr/>
      <dgm:t>
        <a:bodyPr/>
        <a:lstStyle/>
        <a:p>
          <a:r>
            <a:rPr lang="zh-CN" altLang="en-US" dirty="0" smtClean="0"/>
            <a:t>存储深度</a:t>
          </a:r>
          <a:endParaRPr lang="zh-CN" altLang="en-US" dirty="0"/>
        </a:p>
      </dgm:t>
    </dgm:pt>
    <dgm:pt modelId="{58325D81-325F-4C88-BC95-C5FCF1F85268}" type="parTrans" cxnId="{DC91D80C-289A-4AAD-AC37-6971A58E700B}">
      <dgm:prSet/>
      <dgm:spPr/>
      <dgm:t>
        <a:bodyPr/>
        <a:lstStyle/>
        <a:p>
          <a:endParaRPr lang="zh-CN" altLang="en-US"/>
        </a:p>
      </dgm:t>
    </dgm:pt>
    <dgm:pt modelId="{659706A9-58B7-4EBE-AE5E-44DC2EA8458D}" type="sibTrans" cxnId="{DC91D80C-289A-4AAD-AC37-6971A58E700B}">
      <dgm:prSet/>
      <dgm:spPr/>
      <dgm:t>
        <a:bodyPr/>
        <a:lstStyle/>
        <a:p>
          <a:endParaRPr lang="zh-CN" altLang="en-US"/>
        </a:p>
      </dgm:t>
    </dgm:pt>
    <dgm:pt modelId="{C23FA3BA-BA13-4890-9C7E-A664E79FFD36}" type="pres">
      <dgm:prSet presAssocID="{AF42F78D-6ADA-4C7D-9E98-D41CD05BAEFD}" presName="cycle" presStyleCnt="0">
        <dgm:presLayoutVars>
          <dgm:dir/>
          <dgm:resizeHandles val="exact"/>
        </dgm:presLayoutVars>
      </dgm:prSet>
      <dgm:spPr/>
      <dgm:t>
        <a:bodyPr/>
        <a:lstStyle/>
        <a:p>
          <a:endParaRPr lang="zh-CN" altLang="en-US"/>
        </a:p>
      </dgm:t>
    </dgm:pt>
    <dgm:pt modelId="{FB027EA3-597A-45E2-956E-B7A81655012C}" type="pres">
      <dgm:prSet presAssocID="{6D7F2B5B-BE7F-493B-A834-4EA551D89440}" presName="node" presStyleLbl="node1" presStyleIdx="0" presStyleCnt="5">
        <dgm:presLayoutVars>
          <dgm:bulletEnabled val="1"/>
        </dgm:presLayoutVars>
      </dgm:prSet>
      <dgm:spPr/>
      <dgm:t>
        <a:bodyPr/>
        <a:lstStyle/>
        <a:p>
          <a:endParaRPr lang="zh-CN" altLang="en-US"/>
        </a:p>
      </dgm:t>
    </dgm:pt>
    <dgm:pt modelId="{B8DDC1D2-AD31-4551-8613-235E918F0AD8}" type="pres">
      <dgm:prSet presAssocID="{6D7F2B5B-BE7F-493B-A834-4EA551D89440}" presName="spNode" presStyleCnt="0"/>
      <dgm:spPr/>
    </dgm:pt>
    <dgm:pt modelId="{3866A9D8-31B5-4174-9595-5215F5A5401F}" type="pres">
      <dgm:prSet presAssocID="{272785CE-271A-45BE-B66D-58760CBF441B}" presName="sibTrans" presStyleLbl="sibTrans1D1" presStyleIdx="0" presStyleCnt="5"/>
      <dgm:spPr/>
      <dgm:t>
        <a:bodyPr/>
        <a:lstStyle/>
        <a:p>
          <a:endParaRPr lang="zh-CN" altLang="en-US"/>
        </a:p>
      </dgm:t>
    </dgm:pt>
    <dgm:pt modelId="{375E3882-8CB7-4860-B5CA-F9B3405110F0}" type="pres">
      <dgm:prSet presAssocID="{82000FD8-E6D8-41CA-AB7D-72307C825925}" presName="node" presStyleLbl="node1" presStyleIdx="1" presStyleCnt="5">
        <dgm:presLayoutVars>
          <dgm:bulletEnabled val="1"/>
        </dgm:presLayoutVars>
      </dgm:prSet>
      <dgm:spPr/>
      <dgm:t>
        <a:bodyPr/>
        <a:lstStyle/>
        <a:p>
          <a:endParaRPr lang="zh-CN" altLang="en-US"/>
        </a:p>
      </dgm:t>
    </dgm:pt>
    <dgm:pt modelId="{A60AF5C4-0F56-47B6-8E5C-1FB1A06D2E2B}" type="pres">
      <dgm:prSet presAssocID="{82000FD8-E6D8-41CA-AB7D-72307C825925}" presName="spNode" presStyleCnt="0"/>
      <dgm:spPr/>
    </dgm:pt>
    <dgm:pt modelId="{F25C7E50-6D62-48A5-B72E-C94DC460D9C0}" type="pres">
      <dgm:prSet presAssocID="{B57AA1F1-2568-4DE1-B3B3-97CB0C95B343}" presName="sibTrans" presStyleLbl="sibTrans1D1" presStyleIdx="1" presStyleCnt="5"/>
      <dgm:spPr/>
      <dgm:t>
        <a:bodyPr/>
        <a:lstStyle/>
        <a:p>
          <a:endParaRPr lang="zh-CN" altLang="en-US"/>
        </a:p>
      </dgm:t>
    </dgm:pt>
    <dgm:pt modelId="{0E405DA8-7C9F-4CCC-91D2-71BD4004D8BA}" type="pres">
      <dgm:prSet presAssocID="{A984F624-AF74-4FA6-BCDB-5576EBB5A786}" presName="node" presStyleLbl="node1" presStyleIdx="2" presStyleCnt="5">
        <dgm:presLayoutVars>
          <dgm:bulletEnabled val="1"/>
        </dgm:presLayoutVars>
      </dgm:prSet>
      <dgm:spPr/>
      <dgm:t>
        <a:bodyPr/>
        <a:lstStyle/>
        <a:p>
          <a:endParaRPr lang="zh-CN" altLang="en-US"/>
        </a:p>
      </dgm:t>
    </dgm:pt>
    <dgm:pt modelId="{8F537F8E-77D8-480E-BF4C-1A810824D930}" type="pres">
      <dgm:prSet presAssocID="{A984F624-AF74-4FA6-BCDB-5576EBB5A786}" presName="spNode" presStyleCnt="0"/>
      <dgm:spPr/>
    </dgm:pt>
    <dgm:pt modelId="{4E19CB15-20C0-41DE-A574-0DD8D10D72B2}" type="pres">
      <dgm:prSet presAssocID="{B878B2D7-3BBC-4F5D-8C69-99F6636219CB}" presName="sibTrans" presStyleLbl="sibTrans1D1" presStyleIdx="2" presStyleCnt="5"/>
      <dgm:spPr/>
      <dgm:t>
        <a:bodyPr/>
        <a:lstStyle/>
        <a:p>
          <a:endParaRPr lang="zh-CN" altLang="en-US"/>
        </a:p>
      </dgm:t>
    </dgm:pt>
    <dgm:pt modelId="{224BE586-BA66-4135-8ABC-BC5E60439189}" type="pres">
      <dgm:prSet presAssocID="{2EEF1B93-275E-4A5E-B806-FC8BFCB99F39}" presName="node" presStyleLbl="node1" presStyleIdx="3" presStyleCnt="5">
        <dgm:presLayoutVars>
          <dgm:bulletEnabled val="1"/>
        </dgm:presLayoutVars>
      </dgm:prSet>
      <dgm:spPr/>
      <dgm:t>
        <a:bodyPr/>
        <a:lstStyle/>
        <a:p>
          <a:endParaRPr lang="zh-CN" altLang="en-US"/>
        </a:p>
      </dgm:t>
    </dgm:pt>
    <dgm:pt modelId="{9192C360-9B83-464C-B01E-F48AFA006ADD}" type="pres">
      <dgm:prSet presAssocID="{2EEF1B93-275E-4A5E-B806-FC8BFCB99F39}" presName="spNode" presStyleCnt="0"/>
      <dgm:spPr/>
    </dgm:pt>
    <dgm:pt modelId="{2CC97757-F5EE-41ED-8F87-AF53195E103E}" type="pres">
      <dgm:prSet presAssocID="{4F6F4292-28C8-4E12-A3D9-C120C37B8AF5}" presName="sibTrans" presStyleLbl="sibTrans1D1" presStyleIdx="3" presStyleCnt="5"/>
      <dgm:spPr/>
      <dgm:t>
        <a:bodyPr/>
        <a:lstStyle/>
        <a:p>
          <a:endParaRPr lang="zh-CN" altLang="en-US"/>
        </a:p>
      </dgm:t>
    </dgm:pt>
    <dgm:pt modelId="{EDBA4262-690F-4AD8-984F-76D1583D8676}" type="pres">
      <dgm:prSet presAssocID="{8A13BEC8-D1B0-4D67-89A8-1E2FD99917B4}" presName="node" presStyleLbl="node1" presStyleIdx="4" presStyleCnt="5">
        <dgm:presLayoutVars>
          <dgm:bulletEnabled val="1"/>
        </dgm:presLayoutVars>
      </dgm:prSet>
      <dgm:spPr/>
      <dgm:t>
        <a:bodyPr/>
        <a:lstStyle/>
        <a:p>
          <a:endParaRPr lang="zh-CN" altLang="en-US"/>
        </a:p>
      </dgm:t>
    </dgm:pt>
    <dgm:pt modelId="{3857E286-8ECA-436D-AF9C-858EA584A0C1}" type="pres">
      <dgm:prSet presAssocID="{8A13BEC8-D1B0-4D67-89A8-1E2FD99917B4}" presName="spNode" presStyleCnt="0"/>
      <dgm:spPr/>
    </dgm:pt>
    <dgm:pt modelId="{0BB9BF65-42A7-4266-B0B3-3D21F04F17B9}" type="pres">
      <dgm:prSet presAssocID="{659706A9-58B7-4EBE-AE5E-44DC2EA8458D}" presName="sibTrans" presStyleLbl="sibTrans1D1" presStyleIdx="4" presStyleCnt="5"/>
      <dgm:spPr/>
      <dgm:t>
        <a:bodyPr/>
        <a:lstStyle/>
        <a:p>
          <a:endParaRPr lang="zh-CN" altLang="en-US"/>
        </a:p>
      </dgm:t>
    </dgm:pt>
  </dgm:ptLst>
  <dgm:cxnLst>
    <dgm:cxn modelId="{29B22806-BBB4-43F5-AFCE-C002AA02AE70}" srcId="{AF42F78D-6ADA-4C7D-9E98-D41CD05BAEFD}" destId="{6D7F2B5B-BE7F-493B-A834-4EA551D89440}" srcOrd="0" destOrd="0" parTransId="{BDB5CAB9-DE65-4718-97A1-77611405A7EE}" sibTransId="{272785CE-271A-45BE-B66D-58760CBF441B}"/>
    <dgm:cxn modelId="{55DA2BC3-6DE6-4B12-9FB6-2F9A2ACF7286}" type="presOf" srcId="{272785CE-271A-45BE-B66D-58760CBF441B}" destId="{3866A9D8-31B5-4174-9595-5215F5A5401F}" srcOrd="0" destOrd="0" presId="urn:microsoft.com/office/officeart/2005/8/layout/cycle5"/>
    <dgm:cxn modelId="{3ED7B847-E61D-4FE1-998B-148E5519C432}" type="presOf" srcId="{4F6F4292-28C8-4E12-A3D9-C120C37B8AF5}" destId="{2CC97757-F5EE-41ED-8F87-AF53195E103E}" srcOrd="0" destOrd="0" presId="urn:microsoft.com/office/officeart/2005/8/layout/cycle5"/>
    <dgm:cxn modelId="{2733C8F1-9A99-4201-8058-CE33D7F09047}" type="presOf" srcId="{AF42F78D-6ADA-4C7D-9E98-D41CD05BAEFD}" destId="{C23FA3BA-BA13-4890-9C7E-A664E79FFD36}" srcOrd="0" destOrd="0" presId="urn:microsoft.com/office/officeart/2005/8/layout/cycle5"/>
    <dgm:cxn modelId="{4CA15D0B-5CDD-48BB-90DE-E60BEB602E94}" srcId="{AF42F78D-6ADA-4C7D-9E98-D41CD05BAEFD}" destId="{2EEF1B93-275E-4A5E-B806-FC8BFCB99F39}" srcOrd="3" destOrd="0" parTransId="{1437ECA8-6A6B-48BC-8E01-D0B69D1CC7B8}" sibTransId="{4F6F4292-28C8-4E12-A3D9-C120C37B8AF5}"/>
    <dgm:cxn modelId="{D61BB61C-AB34-4FB2-8786-339F1273F979}" type="presOf" srcId="{659706A9-58B7-4EBE-AE5E-44DC2EA8458D}" destId="{0BB9BF65-42A7-4266-B0B3-3D21F04F17B9}" srcOrd="0" destOrd="0" presId="urn:microsoft.com/office/officeart/2005/8/layout/cycle5"/>
    <dgm:cxn modelId="{DC91D80C-289A-4AAD-AC37-6971A58E700B}" srcId="{AF42F78D-6ADA-4C7D-9E98-D41CD05BAEFD}" destId="{8A13BEC8-D1B0-4D67-89A8-1E2FD99917B4}" srcOrd="4" destOrd="0" parTransId="{58325D81-325F-4C88-BC95-C5FCF1F85268}" sibTransId="{659706A9-58B7-4EBE-AE5E-44DC2EA8458D}"/>
    <dgm:cxn modelId="{392BBE7C-A487-4786-A5FC-838714C5EAAE}" type="presOf" srcId="{A984F624-AF74-4FA6-BCDB-5576EBB5A786}" destId="{0E405DA8-7C9F-4CCC-91D2-71BD4004D8BA}" srcOrd="0" destOrd="0" presId="urn:microsoft.com/office/officeart/2005/8/layout/cycle5"/>
    <dgm:cxn modelId="{366D8010-D655-4FFB-ADAF-A1578161B6A4}" type="presOf" srcId="{B57AA1F1-2568-4DE1-B3B3-97CB0C95B343}" destId="{F25C7E50-6D62-48A5-B72E-C94DC460D9C0}" srcOrd="0" destOrd="0" presId="urn:microsoft.com/office/officeart/2005/8/layout/cycle5"/>
    <dgm:cxn modelId="{436CEAF6-2E4B-4464-BF3C-974C2DD7EBB8}" type="presOf" srcId="{2EEF1B93-275E-4A5E-B806-FC8BFCB99F39}" destId="{224BE586-BA66-4135-8ABC-BC5E60439189}" srcOrd="0" destOrd="0" presId="urn:microsoft.com/office/officeart/2005/8/layout/cycle5"/>
    <dgm:cxn modelId="{7A51C3A0-29CF-4630-A9E4-148E6D59D1D4}" type="presOf" srcId="{82000FD8-E6D8-41CA-AB7D-72307C825925}" destId="{375E3882-8CB7-4860-B5CA-F9B3405110F0}" srcOrd="0" destOrd="0" presId="urn:microsoft.com/office/officeart/2005/8/layout/cycle5"/>
    <dgm:cxn modelId="{B4C6F829-6532-4475-85C2-6D58E7ECE01A}" srcId="{AF42F78D-6ADA-4C7D-9E98-D41CD05BAEFD}" destId="{82000FD8-E6D8-41CA-AB7D-72307C825925}" srcOrd="1" destOrd="0" parTransId="{7F0E2044-9774-4C48-9744-D33F6CCB0FDA}" sibTransId="{B57AA1F1-2568-4DE1-B3B3-97CB0C95B343}"/>
    <dgm:cxn modelId="{B7F8218C-9AE6-4C1C-9B7D-FB877AAAE6A9}" srcId="{AF42F78D-6ADA-4C7D-9E98-D41CD05BAEFD}" destId="{A984F624-AF74-4FA6-BCDB-5576EBB5A786}" srcOrd="2" destOrd="0" parTransId="{89924BC7-7112-4B7D-9850-886A70049F47}" sibTransId="{B878B2D7-3BBC-4F5D-8C69-99F6636219CB}"/>
    <dgm:cxn modelId="{554828D6-1296-4475-B25E-2709F0FDC04A}" type="presOf" srcId="{6D7F2B5B-BE7F-493B-A834-4EA551D89440}" destId="{FB027EA3-597A-45E2-956E-B7A81655012C}" srcOrd="0" destOrd="0" presId="urn:microsoft.com/office/officeart/2005/8/layout/cycle5"/>
    <dgm:cxn modelId="{D925C298-F1CE-400E-A51F-B274A2F64070}" type="presOf" srcId="{B878B2D7-3BBC-4F5D-8C69-99F6636219CB}" destId="{4E19CB15-20C0-41DE-A574-0DD8D10D72B2}" srcOrd="0" destOrd="0" presId="urn:microsoft.com/office/officeart/2005/8/layout/cycle5"/>
    <dgm:cxn modelId="{F126AB3F-3639-4B94-9B0C-23B3D2DEDADD}" type="presOf" srcId="{8A13BEC8-D1B0-4D67-89A8-1E2FD99917B4}" destId="{EDBA4262-690F-4AD8-984F-76D1583D8676}" srcOrd="0" destOrd="0" presId="urn:microsoft.com/office/officeart/2005/8/layout/cycle5"/>
    <dgm:cxn modelId="{37DFE63D-9E97-45E2-BBAE-966A74A42DDC}" type="presParOf" srcId="{C23FA3BA-BA13-4890-9C7E-A664E79FFD36}" destId="{FB027EA3-597A-45E2-956E-B7A81655012C}" srcOrd="0" destOrd="0" presId="urn:microsoft.com/office/officeart/2005/8/layout/cycle5"/>
    <dgm:cxn modelId="{35ABD7BE-A205-4A76-A65A-9EAE2AAD6073}" type="presParOf" srcId="{C23FA3BA-BA13-4890-9C7E-A664E79FFD36}" destId="{B8DDC1D2-AD31-4551-8613-235E918F0AD8}" srcOrd="1" destOrd="0" presId="urn:microsoft.com/office/officeart/2005/8/layout/cycle5"/>
    <dgm:cxn modelId="{1F7CB54B-9A58-4717-884E-8B662121C5FE}" type="presParOf" srcId="{C23FA3BA-BA13-4890-9C7E-A664E79FFD36}" destId="{3866A9D8-31B5-4174-9595-5215F5A5401F}" srcOrd="2" destOrd="0" presId="urn:microsoft.com/office/officeart/2005/8/layout/cycle5"/>
    <dgm:cxn modelId="{875DE26F-392B-4175-93FC-7507F3612AB5}" type="presParOf" srcId="{C23FA3BA-BA13-4890-9C7E-A664E79FFD36}" destId="{375E3882-8CB7-4860-B5CA-F9B3405110F0}" srcOrd="3" destOrd="0" presId="urn:microsoft.com/office/officeart/2005/8/layout/cycle5"/>
    <dgm:cxn modelId="{81274288-69BE-40F8-B9C5-36D526B686CB}" type="presParOf" srcId="{C23FA3BA-BA13-4890-9C7E-A664E79FFD36}" destId="{A60AF5C4-0F56-47B6-8E5C-1FB1A06D2E2B}" srcOrd="4" destOrd="0" presId="urn:microsoft.com/office/officeart/2005/8/layout/cycle5"/>
    <dgm:cxn modelId="{6723F47C-91BA-41AC-BD99-1D4BA008491B}" type="presParOf" srcId="{C23FA3BA-BA13-4890-9C7E-A664E79FFD36}" destId="{F25C7E50-6D62-48A5-B72E-C94DC460D9C0}" srcOrd="5" destOrd="0" presId="urn:microsoft.com/office/officeart/2005/8/layout/cycle5"/>
    <dgm:cxn modelId="{A95E933F-1939-49F2-877B-81A64C600F1D}" type="presParOf" srcId="{C23FA3BA-BA13-4890-9C7E-A664E79FFD36}" destId="{0E405DA8-7C9F-4CCC-91D2-71BD4004D8BA}" srcOrd="6" destOrd="0" presId="urn:microsoft.com/office/officeart/2005/8/layout/cycle5"/>
    <dgm:cxn modelId="{71289B6F-3C6A-407D-97CA-709743563658}" type="presParOf" srcId="{C23FA3BA-BA13-4890-9C7E-A664E79FFD36}" destId="{8F537F8E-77D8-480E-BF4C-1A810824D930}" srcOrd="7" destOrd="0" presId="urn:microsoft.com/office/officeart/2005/8/layout/cycle5"/>
    <dgm:cxn modelId="{E82D8B88-A600-464C-974C-35740FB955E5}" type="presParOf" srcId="{C23FA3BA-BA13-4890-9C7E-A664E79FFD36}" destId="{4E19CB15-20C0-41DE-A574-0DD8D10D72B2}" srcOrd="8" destOrd="0" presId="urn:microsoft.com/office/officeart/2005/8/layout/cycle5"/>
    <dgm:cxn modelId="{717160AF-FB92-4C85-8DB2-16410AA98ECF}" type="presParOf" srcId="{C23FA3BA-BA13-4890-9C7E-A664E79FFD36}" destId="{224BE586-BA66-4135-8ABC-BC5E60439189}" srcOrd="9" destOrd="0" presId="urn:microsoft.com/office/officeart/2005/8/layout/cycle5"/>
    <dgm:cxn modelId="{31A9655F-6EB1-4F30-B975-065A5AF7B9E4}" type="presParOf" srcId="{C23FA3BA-BA13-4890-9C7E-A664E79FFD36}" destId="{9192C360-9B83-464C-B01E-F48AFA006ADD}" srcOrd="10" destOrd="0" presId="urn:microsoft.com/office/officeart/2005/8/layout/cycle5"/>
    <dgm:cxn modelId="{4F92D7DD-222B-4513-8ECD-010C6B6B5E32}" type="presParOf" srcId="{C23FA3BA-BA13-4890-9C7E-A664E79FFD36}" destId="{2CC97757-F5EE-41ED-8F87-AF53195E103E}" srcOrd="11" destOrd="0" presId="urn:microsoft.com/office/officeart/2005/8/layout/cycle5"/>
    <dgm:cxn modelId="{75BEAC93-7B53-43DA-A68C-FAAFC8350039}" type="presParOf" srcId="{C23FA3BA-BA13-4890-9C7E-A664E79FFD36}" destId="{EDBA4262-690F-4AD8-984F-76D1583D8676}" srcOrd="12" destOrd="0" presId="urn:microsoft.com/office/officeart/2005/8/layout/cycle5"/>
    <dgm:cxn modelId="{BAAB7996-F5D8-42CD-9920-50B1AEA103EA}" type="presParOf" srcId="{C23FA3BA-BA13-4890-9C7E-A664E79FFD36}" destId="{3857E286-8ECA-436D-AF9C-858EA584A0C1}" srcOrd="13" destOrd="0" presId="urn:microsoft.com/office/officeart/2005/8/layout/cycle5"/>
    <dgm:cxn modelId="{6AB575C2-EC9B-4E8A-B18E-A24AB9C957FE}" type="presParOf" srcId="{C23FA3BA-BA13-4890-9C7E-A664E79FFD36}" destId="{0BB9BF65-42A7-4266-B0B3-3D21F04F17B9}" srcOrd="14" destOrd="0" presId="urn:microsoft.com/office/officeart/2005/8/layout/cycle5"/>
  </dgm:cxnLst>
  <dgm:bg/>
  <dgm:whole/>
</dgm:dataModel>
</file>

<file path=ppt/diagrams/data5.xml><?xml version="1.0" encoding="utf-8"?>
<dgm:dataModel xmlns:dgm="http://schemas.openxmlformats.org/drawingml/2006/diagram" xmlns:a="http://schemas.openxmlformats.org/drawingml/2006/main">
  <dgm:ptLst>
    <dgm:pt modelId="{23DB5B7A-549C-42C9-9A21-7FAD530B3F10}"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AB440DCF-E397-4388-81DE-79BCD408AD06}">
      <dgm:prSet phldrT="[文本]"/>
      <dgm:spPr/>
      <dgm:t>
        <a:bodyPr/>
        <a:lstStyle/>
        <a:p>
          <a:r>
            <a:rPr lang="zh-CN" altLang="en-US" dirty="0" smtClean="0"/>
            <a:t>电压探头</a:t>
          </a:r>
          <a:endParaRPr lang="zh-CN" altLang="en-US" dirty="0"/>
        </a:p>
      </dgm:t>
    </dgm:pt>
    <dgm:pt modelId="{CCF13656-2E2C-4F36-A9E2-4100573DEFEA}" type="parTrans" cxnId="{9465AD41-FB33-48D9-BB63-F63EB56D0D09}">
      <dgm:prSet/>
      <dgm:spPr/>
      <dgm:t>
        <a:bodyPr/>
        <a:lstStyle/>
        <a:p>
          <a:endParaRPr lang="zh-CN" altLang="en-US"/>
        </a:p>
      </dgm:t>
    </dgm:pt>
    <dgm:pt modelId="{BA12452E-960D-45C7-AD66-764C30748511}" type="sibTrans" cxnId="{9465AD41-FB33-48D9-BB63-F63EB56D0D09}">
      <dgm:prSet/>
      <dgm:spPr/>
      <dgm:t>
        <a:bodyPr/>
        <a:lstStyle/>
        <a:p>
          <a:endParaRPr lang="zh-CN" altLang="en-US"/>
        </a:p>
      </dgm:t>
    </dgm:pt>
    <dgm:pt modelId="{207EC142-737E-45CF-B304-477240D97FB4}">
      <dgm:prSet phldrT="[文本]"/>
      <dgm:spPr/>
      <dgm:t>
        <a:bodyPr/>
        <a:lstStyle/>
        <a:p>
          <a:r>
            <a:rPr lang="zh-CN" altLang="en-US" dirty="0" smtClean="0"/>
            <a:t>差分探头</a:t>
          </a:r>
          <a:endParaRPr lang="zh-CN" altLang="en-US" dirty="0"/>
        </a:p>
      </dgm:t>
    </dgm:pt>
    <dgm:pt modelId="{D2B91192-479F-430C-8D52-B11C6B268C10}" type="parTrans" cxnId="{43A4A54D-F6DB-4BAC-9B91-B01AC57202D0}">
      <dgm:prSet/>
      <dgm:spPr/>
      <dgm:t>
        <a:bodyPr/>
        <a:lstStyle/>
        <a:p>
          <a:endParaRPr lang="zh-CN" altLang="en-US"/>
        </a:p>
      </dgm:t>
    </dgm:pt>
    <dgm:pt modelId="{FCAC8D1C-4FDF-4452-87A6-257F1724CD08}" type="sibTrans" cxnId="{43A4A54D-F6DB-4BAC-9B91-B01AC57202D0}">
      <dgm:prSet/>
      <dgm:spPr/>
      <dgm:t>
        <a:bodyPr/>
        <a:lstStyle/>
        <a:p>
          <a:endParaRPr lang="zh-CN" altLang="en-US"/>
        </a:p>
      </dgm:t>
    </dgm:pt>
    <dgm:pt modelId="{B1C4F43A-5340-4BA1-B6BC-7CD10635824F}">
      <dgm:prSet phldrT="[文本]"/>
      <dgm:spPr/>
      <dgm:t>
        <a:bodyPr/>
        <a:lstStyle/>
        <a:p>
          <a:r>
            <a:rPr lang="zh-CN" altLang="en-US" dirty="0" smtClean="0"/>
            <a:t>单端探头</a:t>
          </a:r>
          <a:endParaRPr lang="zh-CN" altLang="en-US" dirty="0"/>
        </a:p>
      </dgm:t>
    </dgm:pt>
    <dgm:pt modelId="{FFF65206-49C1-4A5C-87C4-B2C624192008}" type="parTrans" cxnId="{DC76BE42-5EB0-45FF-ACB8-6CDDD37B2F3F}">
      <dgm:prSet/>
      <dgm:spPr/>
      <dgm:t>
        <a:bodyPr/>
        <a:lstStyle/>
        <a:p>
          <a:endParaRPr lang="zh-CN" altLang="en-US"/>
        </a:p>
      </dgm:t>
    </dgm:pt>
    <dgm:pt modelId="{24201469-653E-4AFF-996F-225676D6FE99}" type="sibTrans" cxnId="{DC76BE42-5EB0-45FF-ACB8-6CDDD37B2F3F}">
      <dgm:prSet/>
      <dgm:spPr/>
      <dgm:t>
        <a:bodyPr/>
        <a:lstStyle/>
        <a:p>
          <a:endParaRPr lang="zh-CN" altLang="en-US"/>
        </a:p>
      </dgm:t>
    </dgm:pt>
    <dgm:pt modelId="{667F2D58-2429-4BCF-B511-DEAAF2B5E7E2}">
      <dgm:prSet phldrT="[文本]"/>
      <dgm:spPr/>
      <dgm:t>
        <a:bodyPr/>
        <a:lstStyle/>
        <a:p>
          <a:r>
            <a:rPr lang="zh-CN" altLang="en-US" dirty="0" smtClean="0"/>
            <a:t>测试的值是隔离还是非隔离</a:t>
          </a:r>
          <a:endParaRPr lang="zh-CN" altLang="en-US" dirty="0"/>
        </a:p>
      </dgm:t>
    </dgm:pt>
    <dgm:pt modelId="{FFFF9408-BCA5-4C29-92B8-6635022F75C4}" type="parTrans" cxnId="{9B1601AB-4E6F-4029-8242-BA761E89521B}">
      <dgm:prSet/>
      <dgm:spPr/>
      <dgm:t>
        <a:bodyPr/>
        <a:lstStyle/>
        <a:p>
          <a:endParaRPr lang="zh-CN" altLang="en-US"/>
        </a:p>
      </dgm:t>
    </dgm:pt>
    <dgm:pt modelId="{8BB6A498-C3DF-4772-9F09-12D562623D8B}" type="sibTrans" cxnId="{9B1601AB-4E6F-4029-8242-BA761E89521B}">
      <dgm:prSet/>
      <dgm:spPr/>
      <dgm:t>
        <a:bodyPr/>
        <a:lstStyle/>
        <a:p>
          <a:endParaRPr lang="zh-CN" altLang="en-US"/>
        </a:p>
      </dgm:t>
    </dgm:pt>
    <dgm:pt modelId="{45A64CC7-D40D-49FE-9994-A00038A8D539}">
      <dgm:prSet phldrT="[文本]"/>
      <dgm:spPr/>
      <dgm:t>
        <a:bodyPr/>
        <a:lstStyle/>
        <a:p>
          <a:r>
            <a:rPr lang="zh-CN" altLang="en-US" dirty="0" smtClean="0"/>
            <a:t>高压还是低压</a:t>
          </a:r>
          <a:endParaRPr lang="zh-CN" altLang="en-US" dirty="0"/>
        </a:p>
      </dgm:t>
    </dgm:pt>
    <dgm:pt modelId="{C7A32DAD-AD26-4D7F-BC6C-F9FDE299FC31}" type="parTrans" cxnId="{A8994D40-E087-45FE-A98B-A013DA029493}">
      <dgm:prSet/>
      <dgm:spPr/>
      <dgm:t>
        <a:bodyPr/>
        <a:lstStyle/>
        <a:p>
          <a:endParaRPr lang="zh-CN" altLang="en-US"/>
        </a:p>
      </dgm:t>
    </dgm:pt>
    <dgm:pt modelId="{EF9282B8-9E0F-430E-B77E-816828BE34F8}" type="sibTrans" cxnId="{A8994D40-E087-45FE-A98B-A013DA029493}">
      <dgm:prSet/>
      <dgm:spPr/>
      <dgm:t>
        <a:bodyPr/>
        <a:lstStyle/>
        <a:p>
          <a:endParaRPr lang="zh-CN" altLang="en-US"/>
        </a:p>
      </dgm:t>
    </dgm:pt>
    <dgm:pt modelId="{EA1B1AFA-D4DC-4729-BA62-F9A7A7BA3CB8}">
      <dgm:prSet phldrT="[文本]"/>
      <dgm:spPr/>
      <dgm:t>
        <a:bodyPr/>
        <a:lstStyle/>
        <a:p>
          <a:r>
            <a:rPr lang="zh-CN" altLang="en-US" dirty="0" smtClean="0"/>
            <a:t>是否需要高带宽</a:t>
          </a:r>
          <a:endParaRPr lang="zh-CN" altLang="en-US" dirty="0"/>
        </a:p>
      </dgm:t>
    </dgm:pt>
    <dgm:pt modelId="{E3B73E65-41E0-4D0B-AEA5-01F5774E9C24}" type="parTrans" cxnId="{9AA6FB17-A9D1-4496-A10C-6EFFDFD8C4DF}">
      <dgm:prSet/>
      <dgm:spPr/>
      <dgm:t>
        <a:bodyPr/>
        <a:lstStyle/>
        <a:p>
          <a:endParaRPr lang="zh-CN" altLang="en-US"/>
        </a:p>
      </dgm:t>
    </dgm:pt>
    <dgm:pt modelId="{39B642A5-AE63-4F06-8F0C-B70BD011054F}" type="sibTrans" cxnId="{9AA6FB17-A9D1-4496-A10C-6EFFDFD8C4DF}">
      <dgm:prSet/>
      <dgm:spPr/>
      <dgm:t>
        <a:bodyPr/>
        <a:lstStyle/>
        <a:p>
          <a:endParaRPr lang="zh-CN" altLang="en-US"/>
        </a:p>
      </dgm:t>
    </dgm:pt>
    <dgm:pt modelId="{405F3839-C16F-4B0A-96D7-8008355CA0BC}">
      <dgm:prSet phldrT="[文本]"/>
      <dgm:spPr/>
      <dgm:t>
        <a:bodyPr/>
        <a:lstStyle/>
        <a:p>
          <a:r>
            <a:rPr lang="zh-CN" altLang="en-US" dirty="0" smtClean="0"/>
            <a:t>高压差分探头</a:t>
          </a:r>
          <a:endParaRPr lang="zh-CN" altLang="en-US" dirty="0"/>
        </a:p>
      </dgm:t>
    </dgm:pt>
    <dgm:pt modelId="{30D9C451-818B-4C32-AE00-9E3A31B0A9B2}" type="parTrans" cxnId="{AF598992-B713-4886-9ABD-438D0008BDE8}">
      <dgm:prSet/>
      <dgm:spPr/>
    </dgm:pt>
    <dgm:pt modelId="{97A1E9C1-C0BA-4470-96D5-C2233642FD45}" type="sibTrans" cxnId="{AF598992-B713-4886-9ABD-438D0008BDE8}">
      <dgm:prSet/>
      <dgm:spPr/>
    </dgm:pt>
    <dgm:pt modelId="{3751145B-E349-4FA9-99C9-9364A37AD0C9}">
      <dgm:prSet phldrT="[文本]"/>
      <dgm:spPr/>
      <dgm:t>
        <a:bodyPr/>
        <a:lstStyle/>
        <a:p>
          <a:r>
            <a:rPr lang="zh-CN" altLang="en-US" dirty="0" smtClean="0"/>
            <a:t>高压单端探头</a:t>
          </a:r>
          <a:endParaRPr lang="zh-CN" altLang="en-US" dirty="0"/>
        </a:p>
      </dgm:t>
    </dgm:pt>
    <dgm:pt modelId="{A8DCAA27-113A-4480-AC74-1ADFC43AB855}" type="parTrans" cxnId="{BB7E4633-CF76-4F80-A3D9-290904B15D83}">
      <dgm:prSet/>
      <dgm:spPr/>
    </dgm:pt>
    <dgm:pt modelId="{556A670D-CEDF-4E2C-AB16-45A4D174F7E7}" type="sibTrans" cxnId="{BB7E4633-CF76-4F80-A3D9-290904B15D83}">
      <dgm:prSet/>
      <dgm:spPr/>
    </dgm:pt>
    <dgm:pt modelId="{8D7B95EF-9291-44A0-B7C3-5918A42F82FF}">
      <dgm:prSet phldrT="[文本]"/>
      <dgm:spPr/>
      <dgm:t>
        <a:bodyPr/>
        <a:lstStyle/>
        <a:p>
          <a:r>
            <a:rPr lang="zh-CN" altLang="en-US" dirty="0" smtClean="0"/>
            <a:t>高带宽差分探头</a:t>
          </a:r>
          <a:endParaRPr lang="zh-CN" altLang="en-US" dirty="0"/>
        </a:p>
      </dgm:t>
    </dgm:pt>
    <dgm:pt modelId="{7A7FAF46-DA85-4674-AC4D-F7777B0AA815}" type="parTrans" cxnId="{174AE802-C0EC-4600-A181-E7D303C8F5C6}">
      <dgm:prSet/>
      <dgm:spPr/>
    </dgm:pt>
    <dgm:pt modelId="{19FBAC79-04C0-4DD5-A83E-F55681584D81}" type="sibTrans" cxnId="{174AE802-C0EC-4600-A181-E7D303C8F5C6}">
      <dgm:prSet/>
      <dgm:spPr/>
    </dgm:pt>
    <dgm:pt modelId="{AF14051E-2175-4587-A38B-1E00D54714D0}">
      <dgm:prSet phldrT="[文本]"/>
      <dgm:spPr/>
      <dgm:t>
        <a:bodyPr/>
        <a:lstStyle/>
        <a:p>
          <a:r>
            <a:rPr lang="zh-CN" altLang="en-US" dirty="0" smtClean="0"/>
            <a:t>低压单端探头</a:t>
          </a:r>
          <a:endParaRPr lang="zh-CN" altLang="en-US" dirty="0"/>
        </a:p>
      </dgm:t>
    </dgm:pt>
    <dgm:pt modelId="{29266D01-3FFF-432C-98BC-FF3DA865BE15}" type="parTrans" cxnId="{6AB7C8EA-A1AC-4BDC-A9CE-3FF65195EED0}">
      <dgm:prSet/>
      <dgm:spPr/>
    </dgm:pt>
    <dgm:pt modelId="{9B14775D-5865-472C-B204-1E3C64C2B35A}" type="sibTrans" cxnId="{6AB7C8EA-A1AC-4BDC-A9CE-3FF65195EED0}">
      <dgm:prSet/>
      <dgm:spPr/>
    </dgm:pt>
    <dgm:pt modelId="{A8861422-7B6E-45F3-972D-5B7E3ACFB153}">
      <dgm:prSet phldrT="[文本]"/>
      <dgm:spPr/>
      <dgm:t>
        <a:bodyPr/>
        <a:lstStyle/>
        <a:p>
          <a:r>
            <a:rPr lang="zh-CN" altLang="en-US" dirty="0" smtClean="0"/>
            <a:t>低阻无源探头</a:t>
          </a:r>
          <a:endParaRPr lang="zh-CN" altLang="en-US" dirty="0"/>
        </a:p>
      </dgm:t>
    </dgm:pt>
    <dgm:pt modelId="{DDE554B0-41D9-4970-A295-695A3AA4EBE8}" type="parTrans" cxnId="{B8AD943D-C951-4461-9EE4-313DC53A1B5D}">
      <dgm:prSet/>
      <dgm:spPr/>
    </dgm:pt>
    <dgm:pt modelId="{621C7899-10BE-4748-B235-7E62C0671C4D}" type="sibTrans" cxnId="{B8AD943D-C951-4461-9EE4-313DC53A1B5D}">
      <dgm:prSet/>
      <dgm:spPr/>
    </dgm:pt>
    <dgm:pt modelId="{9A27E3AA-28B3-494E-AAC9-5A34808417A3}">
      <dgm:prSet phldrT="[文本]"/>
      <dgm:spPr/>
      <dgm:t>
        <a:bodyPr/>
        <a:lstStyle/>
        <a:p>
          <a:r>
            <a:rPr lang="zh-CN" altLang="en-US" dirty="0" smtClean="0"/>
            <a:t>高带宽有源单端探头</a:t>
          </a:r>
          <a:endParaRPr lang="zh-CN" altLang="en-US" dirty="0"/>
        </a:p>
      </dgm:t>
    </dgm:pt>
    <dgm:pt modelId="{CF28B9DA-96BD-4F9E-8405-25D7CAE1B777}" type="parTrans" cxnId="{DCD11144-A081-4BD3-8125-D025F0021E58}">
      <dgm:prSet/>
      <dgm:spPr/>
    </dgm:pt>
    <dgm:pt modelId="{992CE918-5AEF-49D3-B694-C94120071AAE}" type="sibTrans" cxnId="{DCD11144-A081-4BD3-8125-D025F0021E58}">
      <dgm:prSet/>
      <dgm:spPr/>
    </dgm:pt>
    <dgm:pt modelId="{2E7A1162-D21B-446B-8866-F7BF18EC1C7A}">
      <dgm:prSet phldrT="[文本]"/>
      <dgm:spPr/>
      <dgm:t>
        <a:bodyPr/>
        <a:lstStyle/>
        <a:p>
          <a:endParaRPr lang="zh-CN" altLang="en-US" dirty="0"/>
        </a:p>
      </dgm:t>
    </dgm:pt>
    <dgm:pt modelId="{344DEAFE-5614-4085-9F4E-CABDF0BC2FB8}" type="parTrans" cxnId="{0C996DCF-1DCE-4ADB-A175-6C708CA815D0}">
      <dgm:prSet/>
      <dgm:spPr/>
    </dgm:pt>
    <dgm:pt modelId="{E4BCE774-6FF6-4A2D-8382-60472207D024}" type="sibTrans" cxnId="{0C996DCF-1DCE-4ADB-A175-6C708CA815D0}">
      <dgm:prSet/>
      <dgm:spPr/>
    </dgm:pt>
    <dgm:pt modelId="{676464CB-F3EB-46AE-B2CE-679DA6943C34}">
      <dgm:prSet phldrT="[文本]"/>
      <dgm:spPr/>
      <dgm:t>
        <a:bodyPr/>
        <a:lstStyle/>
        <a:p>
          <a:r>
            <a:rPr lang="zh-CN" altLang="en-US" dirty="0" smtClean="0"/>
            <a:t>高阻无源探头</a:t>
          </a:r>
          <a:endParaRPr lang="zh-CN" altLang="en-US" dirty="0"/>
        </a:p>
      </dgm:t>
    </dgm:pt>
    <dgm:pt modelId="{B8C24F5F-DF46-4EE1-BC44-2F6333258799}" type="parTrans" cxnId="{E39908E0-9493-4AFF-9D88-1AA50F6CAEA3}">
      <dgm:prSet/>
      <dgm:spPr/>
    </dgm:pt>
    <dgm:pt modelId="{B741742A-894F-4247-ABCA-19EB4171E923}" type="sibTrans" cxnId="{E39908E0-9493-4AFF-9D88-1AA50F6CAEA3}">
      <dgm:prSet/>
      <dgm:spPr/>
    </dgm:pt>
    <dgm:pt modelId="{951B78E2-6EA5-4A79-A146-57CD61997A2B}" type="pres">
      <dgm:prSet presAssocID="{23DB5B7A-549C-42C9-9A21-7FAD530B3F10}" presName="mainComposite" presStyleCnt="0">
        <dgm:presLayoutVars>
          <dgm:chPref val="1"/>
          <dgm:dir/>
          <dgm:animOne val="branch"/>
          <dgm:animLvl val="lvl"/>
          <dgm:resizeHandles val="exact"/>
        </dgm:presLayoutVars>
      </dgm:prSet>
      <dgm:spPr/>
      <dgm:t>
        <a:bodyPr/>
        <a:lstStyle/>
        <a:p>
          <a:endParaRPr lang="zh-CN" altLang="en-US"/>
        </a:p>
      </dgm:t>
    </dgm:pt>
    <dgm:pt modelId="{D0CFBC6A-E041-4372-A15B-2CAF02D63B90}" type="pres">
      <dgm:prSet presAssocID="{23DB5B7A-549C-42C9-9A21-7FAD530B3F10}" presName="hierFlow" presStyleCnt="0"/>
      <dgm:spPr/>
    </dgm:pt>
    <dgm:pt modelId="{9940298E-8203-4B1C-8B0D-BAE5FACC9BE4}" type="pres">
      <dgm:prSet presAssocID="{23DB5B7A-549C-42C9-9A21-7FAD530B3F10}" presName="firstBuf" presStyleCnt="0"/>
      <dgm:spPr/>
    </dgm:pt>
    <dgm:pt modelId="{2D07D79F-193D-40C9-9DC1-BBEE61F1BA42}" type="pres">
      <dgm:prSet presAssocID="{23DB5B7A-549C-42C9-9A21-7FAD530B3F10}" presName="hierChild1" presStyleCnt="0">
        <dgm:presLayoutVars>
          <dgm:chPref val="1"/>
          <dgm:animOne val="branch"/>
          <dgm:animLvl val="lvl"/>
        </dgm:presLayoutVars>
      </dgm:prSet>
      <dgm:spPr/>
    </dgm:pt>
    <dgm:pt modelId="{B456BAC2-E180-4A93-839B-4EA1D37EC879}" type="pres">
      <dgm:prSet presAssocID="{AB440DCF-E397-4388-81DE-79BCD408AD06}" presName="Name14" presStyleCnt="0"/>
      <dgm:spPr/>
    </dgm:pt>
    <dgm:pt modelId="{B01B47AD-7E24-462C-9D4C-E5126603DF06}" type="pres">
      <dgm:prSet presAssocID="{AB440DCF-E397-4388-81DE-79BCD408AD06}" presName="level1Shape" presStyleLbl="node0" presStyleIdx="0" presStyleCnt="1">
        <dgm:presLayoutVars>
          <dgm:chPref val="3"/>
        </dgm:presLayoutVars>
      </dgm:prSet>
      <dgm:spPr/>
      <dgm:t>
        <a:bodyPr/>
        <a:lstStyle/>
        <a:p>
          <a:endParaRPr lang="zh-CN" altLang="en-US"/>
        </a:p>
      </dgm:t>
    </dgm:pt>
    <dgm:pt modelId="{AB3A045B-264F-4874-AD45-B31E4E281ADC}" type="pres">
      <dgm:prSet presAssocID="{AB440DCF-E397-4388-81DE-79BCD408AD06}" presName="hierChild2" presStyleCnt="0"/>
      <dgm:spPr/>
    </dgm:pt>
    <dgm:pt modelId="{54F411C0-B4F8-4FB9-9F46-A262797F1BDF}" type="pres">
      <dgm:prSet presAssocID="{D2B91192-479F-430C-8D52-B11C6B268C10}" presName="Name19" presStyleLbl="parChTrans1D2" presStyleIdx="0" presStyleCnt="2"/>
      <dgm:spPr/>
      <dgm:t>
        <a:bodyPr/>
        <a:lstStyle/>
        <a:p>
          <a:endParaRPr lang="zh-CN" altLang="en-US"/>
        </a:p>
      </dgm:t>
    </dgm:pt>
    <dgm:pt modelId="{B1A96689-C304-486C-8E66-7BD77A8EF10A}" type="pres">
      <dgm:prSet presAssocID="{207EC142-737E-45CF-B304-477240D97FB4}" presName="Name21" presStyleCnt="0"/>
      <dgm:spPr/>
    </dgm:pt>
    <dgm:pt modelId="{3EAC48B3-E79A-4703-BD02-A9EFE5E9BAD2}" type="pres">
      <dgm:prSet presAssocID="{207EC142-737E-45CF-B304-477240D97FB4}" presName="level2Shape" presStyleLbl="node2" presStyleIdx="0" presStyleCnt="2"/>
      <dgm:spPr/>
      <dgm:t>
        <a:bodyPr/>
        <a:lstStyle/>
        <a:p>
          <a:endParaRPr lang="zh-CN" altLang="en-US"/>
        </a:p>
      </dgm:t>
    </dgm:pt>
    <dgm:pt modelId="{CAF3190A-E7DF-496D-9B95-FD8AE2AFA550}" type="pres">
      <dgm:prSet presAssocID="{207EC142-737E-45CF-B304-477240D97FB4}" presName="hierChild3" presStyleCnt="0"/>
      <dgm:spPr/>
    </dgm:pt>
    <dgm:pt modelId="{46916448-E631-4918-B18A-4187551B4464}" type="pres">
      <dgm:prSet presAssocID="{30D9C451-818B-4C32-AE00-9E3A31B0A9B2}" presName="Name19" presStyleLbl="parChTrans1D3" presStyleIdx="0" presStyleCnt="4"/>
      <dgm:spPr/>
    </dgm:pt>
    <dgm:pt modelId="{0A512144-3F22-4E06-A242-1D5490B35154}" type="pres">
      <dgm:prSet presAssocID="{405F3839-C16F-4B0A-96D7-8008355CA0BC}" presName="Name21" presStyleCnt="0"/>
      <dgm:spPr/>
    </dgm:pt>
    <dgm:pt modelId="{530F62A0-5E80-4100-9899-39B4A7FA4415}" type="pres">
      <dgm:prSet presAssocID="{405F3839-C16F-4B0A-96D7-8008355CA0BC}" presName="level2Shape" presStyleLbl="node3" presStyleIdx="0" presStyleCnt="4"/>
      <dgm:spPr/>
      <dgm:t>
        <a:bodyPr/>
        <a:lstStyle/>
        <a:p>
          <a:endParaRPr lang="zh-CN" altLang="en-US"/>
        </a:p>
      </dgm:t>
    </dgm:pt>
    <dgm:pt modelId="{42427B20-0775-4836-B8F7-C8D343C5DD8D}" type="pres">
      <dgm:prSet presAssocID="{405F3839-C16F-4B0A-96D7-8008355CA0BC}" presName="hierChild3" presStyleCnt="0"/>
      <dgm:spPr/>
    </dgm:pt>
    <dgm:pt modelId="{EF45D6C5-9B3D-4BC0-96E9-AB96F1F366DB}" type="pres">
      <dgm:prSet presAssocID="{7A7FAF46-DA85-4674-AC4D-F7777B0AA815}" presName="Name19" presStyleLbl="parChTrans1D3" presStyleIdx="1" presStyleCnt="4"/>
      <dgm:spPr/>
    </dgm:pt>
    <dgm:pt modelId="{6B18F0EE-843E-4BA3-AAF6-F032C3CA0F70}" type="pres">
      <dgm:prSet presAssocID="{8D7B95EF-9291-44A0-B7C3-5918A42F82FF}" presName="Name21" presStyleCnt="0"/>
      <dgm:spPr/>
    </dgm:pt>
    <dgm:pt modelId="{F206CA05-6A09-475E-97B0-9779E01AFFFF}" type="pres">
      <dgm:prSet presAssocID="{8D7B95EF-9291-44A0-B7C3-5918A42F82FF}" presName="level2Shape" presStyleLbl="node3" presStyleIdx="1" presStyleCnt="4"/>
      <dgm:spPr/>
      <dgm:t>
        <a:bodyPr/>
        <a:lstStyle/>
        <a:p>
          <a:endParaRPr lang="zh-CN" altLang="en-US"/>
        </a:p>
      </dgm:t>
    </dgm:pt>
    <dgm:pt modelId="{9A287036-C38E-408D-B004-83CF3BE9CFFA}" type="pres">
      <dgm:prSet presAssocID="{8D7B95EF-9291-44A0-B7C3-5918A42F82FF}" presName="hierChild3" presStyleCnt="0"/>
      <dgm:spPr/>
    </dgm:pt>
    <dgm:pt modelId="{890CC889-AE21-4114-A46F-33C3B26AB6CD}" type="pres">
      <dgm:prSet presAssocID="{FFF65206-49C1-4A5C-87C4-B2C624192008}" presName="Name19" presStyleLbl="parChTrans1D2" presStyleIdx="1" presStyleCnt="2"/>
      <dgm:spPr/>
      <dgm:t>
        <a:bodyPr/>
        <a:lstStyle/>
        <a:p>
          <a:endParaRPr lang="zh-CN" altLang="en-US"/>
        </a:p>
      </dgm:t>
    </dgm:pt>
    <dgm:pt modelId="{D6D9C6F1-640D-4E99-8139-8B8DB4B6C7A2}" type="pres">
      <dgm:prSet presAssocID="{B1C4F43A-5340-4BA1-B6BC-7CD10635824F}" presName="Name21" presStyleCnt="0"/>
      <dgm:spPr/>
    </dgm:pt>
    <dgm:pt modelId="{6506576B-2AE5-4FF3-96EF-C4AC2CF82311}" type="pres">
      <dgm:prSet presAssocID="{B1C4F43A-5340-4BA1-B6BC-7CD10635824F}" presName="level2Shape" presStyleLbl="node2" presStyleIdx="1" presStyleCnt="2"/>
      <dgm:spPr/>
      <dgm:t>
        <a:bodyPr/>
        <a:lstStyle/>
        <a:p>
          <a:endParaRPr lang="zh-CN" altLang="en-US"/>
        </a:p>
      </dgm:t>
    </dgm:pt>
    <dgm:pt modelId="{3A81215F-A3D4-4E17-BE59-447276816CBD}" type="pres">
      <dgm:prSet presAssocID="{B1C4F43A-5340-4BA1-B6BC-7CD10635824F}" presName="hierChild3" presStyleCnt="0"/>
      <dgm:spPr/>
    </dgm:pt>
    <dgm:pt modelId="{D2E47CEB-7744-4EC1-A9B2-A6BD75732334}" type="pres">
      <dgm:prSet presAssocID="{A8DCAA27-113A-4480-AC74-1ADFC43AB855}" presName="Name19" presStyleLbl="parChTrans1D3" presStyleIdx="2" presStyleCnt="4"/>
      <dgm:spPr/>
    </dgm:pt>
    <dgm:pt modelId="{342392B2-683B-43A6-BB62-54A297629F01}" type="pres">
      <dgm:prSet presAssocID="{3751145B-E349-4FA9-99C9-9364A37AD0C9}" presName="Name21" presStyleCnt="0"/>
      <dgm:spPr/>
    </dgm:pt>
    <dgm:pt modelId="{E44A7810-2923-4746-84A6-39A8EA394D74}" type="pres">
      <dgm:prSet presAssocID="{3751145B-E349-4FA9-99C9-9364A37AD0C9}" presName="level2Shape" presStyleLbl="node3" presStyleIdx="2" presStyleCnt="4"/>
      <dgm:spPr/>
      <dgm:t>
        <a:bodyPr/>
        <a:lstStyle/>
        <a:p>
          <a:endParaRPr lang="zh-CN" altLang="en-US"/>
        </a:p>
      </dgm:t>
    </dgm:pt>
    <dgm:pt modelId="{9B5C68CD-8017-47E2-8FEF-0F0A523FE8BF}" type="pres">
      <dgm:prSet presAssocID="{3751145B-E349-4FA9-99C9-9364A37AD0C9}" presName="hierChild3" presStyleCnt="0"/>
      <dgm:spPr/>
    </dgm:pt>
    <dgm:pt modelId="{AA3DD123-FA84-4403-8199-678BA102EF52}" type="pres">
      <dgm:prSet presAssocID="{29266D01-3FFF-432C-98BC-FF3DA865BE15}" presName="Name19" presStyleLbl="parChTrans1D3" presStyleIdx="3" presStyleCnt="4"/>
      <dgm:spPr/>
    </dgm:pt>
    <dgm:pt modelId="{8EAC448C-F656-4FF2-8E61-D0298A724479}" type="pres">
      <dgm:prSet presAssocID="{AF14051E-2175-4587-A38B-1E00D54714D0}" presName="Name21" presStyleCnt="0"/>
      <dgm:spPr/>
    </dgm:pt>
    <dgm:pt modelId="{CA937FA2-A2BB-4D30-82F5-A9D18A15EF13}" type="pres">
      <dgm:prSet presAssocID="{AF14051E-2175-4587-A38B-1E00D54714D0}" presName="level2Shape" presStyleLbl="node3" presStyleIdx="3" presStyleCnt="4"/>
      <dgm:spPr/>
      <dgm:t>
        <a:bodyPr/>
        <a:lstStyle/>
        <a:p>
          <a:endParaRPr lang="zh-CN" altLang="en-US"/>
        </a:p>
      </dgm:t>
    </dgm:pt>
    <dgm:pt modelId="{FD2E46C1-E8E4-40A9-9FE0-1D13A5EFC166}" type="pres">
      <dgm:prSet presAssocID="{AF14051E-2175-4587-A38B-1E00D54714D0}" presName="hierChild3" presStyleCnt="0"/>
      <dgm:spPr/>
    </dgm:pt>
    <dgm:pt modelId="{10579E98-EABF-423C-B049-DA8ADDD99A05}" type="pres">
      <dgm:prSet presAssocID="{DDE554B0-41D9-4970-A295-695A3AA4EBE8}" presName="Name19" presStyleLbl="parChTrans1D4" presStyleIdx="0" presStyleCnt="3"/>
      <dgm:spPr/>
    </dgm:pt>
    <dgm:pt modelId="{FADDC954-4379-4374-9FB0-2785954E7205}" type="pres">
      <dgm:prSet presAssocID="{A8861422-7B6E-45F3-972D-5B7E3ACFB153}" presName="Name21" presStyleCnt="0"/>
      <dgm:spPr/>
    </dgm:pt>
    <dgm:pt modelId="{6E1F7B81-9A24-4F29-B9E2-B5F4FD8F5751}" type="pres">
      <dgm:prSet presAssocID="{A8861422-7B6E-45F3-972D-5B7E3ACFB153}" presName="level2Shape" presStyleLbl="node4" presStyleIdx="0" presStyleCnt="3"/>
      <dgm:spPr/>
      <dgm:t>
        <a:bodyPr/>
        <a:lstStyle/>
        <a:p>
          <a:endParaRPr lang="zh-CN" altLang="en-US"/>
        </a:p>
      </dgm:t>
    </dgm:pt>
    <dgm:pt modelId="{22D616A1-D6AF-47EE-A447-3DADD5AEB458}" type="pres">
      <dgm:prSet presAssocID="{A8861422-7B6E-45F3-972D-5B7E3ACFB153}" presName="hierChild3" presStyleCnt="0"/>
      <dgm:spPr/>
    </dgm:pt>
    <dgm:pt modelId="{8F94A2AC-8CFF-4947-BCF5-55E04369C5C3}" type="pres">
      <dgm:prSet presAssocID="{CF28B9DA-96BD-4F9E-8405-25D7CAE1B777}" presName="Name19" presStyleLbl="parChTrans1D4" presStyleIdx="1" presStyleCnt="3"/>
      <dgm:spPr/>
    </dgm:pt>
    <dgm:pt modelId="{90FFB04E-A13D-425C-B9A7-7FA082F66553}" type="pres">
      <dgm:prSet presAssocID="{9A27E3AA-28B3-494E-AAC9-5A34808417A3}" presName="Name21" presStyleCnt="0"/>
      <dgm:spPr/>
    </dgm:pt>
    <dgm:pt modelId="{1043CBF2-158C-4B5C-B42F-609D2DA706FB}" type="pres">
      <dgm:prSet presAssocID="{9A27E3AA-28B3-494E-AAC9-5A34808417A3}" presName="level2Shape" presStyleLbl="node4" presStyleIdx="1" presStyleCnt="3"/>
      <dgm:spPr/>
      <dgm:t>
        <a:bodyPr/>
        <a:lstStyle/>
        <a:p>
          <a:endParaRPr lang="zh-CN" altLang="en-US"/>
        </a:p>
      </dgm:t>
    </dgm:pt>
    <dgm:pt modelId="{F5B56B58-DFB6-4766-BF15-E0308FA22CB6}" type="pres">
      <dgm:prSet presAssocID="{9A27E3AA-28B3-494E-AAC9-5A34808417A3}" presName="hierChild3" presStyleCnt="0"/>
      <dgm:spPr/>
    </dgm:pt>
    <dgm:pt modelId="{E6B70A6A-8EDF-40A1-AB49-F2DD69E31CC5}" type="pres">
      <dgm:prSet presAssocID="{B8C24F5F-DF46-4EE1-BC44-2F6333258799}" presName="Name19" presStyleLbl="parChTrans1D4" presStyleIdx="2" presStyleCnt="3"/>
      <dgm:spPr/>
    </dgm:pt>
    <dgm:pt modelId="{2F54CF03-9C43-41EE-914E-55F03F8AD8AD}" type="pres">
      <dgm:prSet presAssocID="{676464CB-F3EB-46AE-B2CE-679DA6943C34}" presName="Name21" presStyleCnt="0"/>
      <dgm:spPr/>
    </dgm:pt>
    <dgm:pt modelId="{6341F3DD-41F7-4705-972C-3F0BB9EE091B}" type="pres">
      <dgm:prSet presAssocID="{676464CB-F3EB-46AE-B2CE-679DA6943C34}" presName="level2Shape" presStyleLbl="node4" presStyleIdx="2" presStyleCnt="3"/>
      <dgm:spPr/>
      <dgm:t>
        <a:bodyPr/>
        <a:lstStyle/>
        <a:p>
          <a:endParaRPr lang="zh-CN" altLang="en-US"/>
        </a:p>
      </dgm:t>
    </dgm:pt>
    <dgm:pt modelId="{D69378BF-4011-450E-8B3E-A2174027F4D7}" type="pres">
      <dgm:prSet presAssocID="{676464CB-F3EB-46AE-B2CE-679DA6943C34}" presName="hierChild3" presStyleCnt="0"/>
      <dgm:spPr/>
    </dgm:pt>
    <dgm:pt modelId="{96205531-6B53-4407-8803-E29FBB165BB8}" type="pres">
      <dgm:prSet presAssocID="{23DB5B7A-549C-42C9-9A21-7FAD530B3F10}" presName="bgShapesFlow" presStyleCnt="0"/>
      <dgm:spPr/>
    </dgm:pt>
    <dgm:pt modelId="{FAD50E7E-5054-4D96-8DC4-AE1A1BE7F02D}" type="pres">
      <dgm:prSet presAssocID="{2E7A1162-D21B-446B-8866-F7BF18EC1C7A}" presName="rectComp" presStyleCnt="0"/>
      <dgm:spPr/>
    </dgm:pt>
    <dgm:pt modelId="{26792955-082E-4D7C-BB31-77399A7FF9B7}" type="pres">
      <dgm:prSet presAssocID="{2E7A1162-D21B-446B-8866-F7BF18EC1C7A}" presName="bgRect" presStyleLbl="bgShp" presStyleIdx="0" presStyleCnt="4"/>
      <dgm:spPr/>
      <dgm:t>
        <a:bodyPr/>
        <a:lstStyle/>
        <a:p>
          <a:endParaRPr lang="zh-CN" altLang="en-US"/>
        </a:p>
      </dgm:t>
    </dgm:pt>
    <dgm:pt modelId="{AB909372-7966-4BAB-BEF8-0428F68D21EC}" type="pres">
      <dgm:prSet presAssocID="{2E7A1162-D21B-446B-8866-F7BF18EC1C7A}" presName="bgRectTx" presStyleLbl="bgShp" presStyleIdx="0" presStyleCnt="4">
        <dgm:presLayoutVars>
          <dgm:bulletEnabled val="1"/>
        </dgm:presLayoutVars>
      </dgm:prSet>
      <dgm:spPr/>
      <dgm:t>
        <a:bodyPr/>
        <a:lstStyle/>
        <a:p>
          <a:endParaRPr lang="zh-CN" altLang="en-US"/>
        </a:p>
      </dgm:t>
    </dgm:pt>
    <dgm:pt modelId="{F5B5CD55-06FD-44DF-93A5-ECD085C74FA5}" type="pres">
      <dgm:prSet presAssocID="{2E7A1162-D21B-446B-8866-F7BF18EC1C7A}" presName="spComp" presStyleCnt="0"/>
      <dgm:spPr/>
    </dgm:pt>
    <dgm:pt modelId="{34B106E5-33C8-4DD0-9E81-90D1739ABFDA}" type="pres">
      <dgm:prSet presAssocID="{2E7A1162-D21B-446B-8866-F7BF18EC1C7A}" presName="vSp" presStyleCnt="0"/>
      <dgm:spPr/>
    </dgm:pt>
    <dgm:pt modelId="{890C8E8A-7D04-49A6-BB59-E0FE6C0D5ADC}" type="pres">
      <dgm:prSet presAssocID="{667F2D58-2429-4BCF-B511-DEAAF2B5E7E2}" presName="rectComp" presStyleCnt="0"/>
      <dgm:spPr/>
    </dgm:pt>
    <dgm:pt modelId="{7E5696D8-7EA9-42FF-89B0-89731BF48FE0}" type="pres">
      <dgm:prSet presAssocID="{667F2D58-2429-4BCF-B511-DEAAF2B5E7E2}" presName="bgRect" presStyleLbl="bgShp" presStyleIdx="1" presStyleCnt="4"/>
      <dgm:spPr/>
      <dgm:t>
        <a:bodyPr/>
        <a:lstStyle/>
        <a:p>
          <a:endParaRPr lang="zh-CN" altLang="en-US"/>
        </a:p>
      </dgm:t>
    </dgm:pt>
    <dgm:pt modelId="{3140817B-CCDF-483B-ACB6-FB3EC1893818}" type="pres">
      <dgm:prSet presAssocID="{667F2D58-2429-4BCF-B511-DEAAF2B5E7E2}" presName="bgRectTx" presStyleLbl="bgShp" presStyleIdx="1" presStyleCnt="4">
        <dgm:presLayoutVars>
          <dgm:bulletEnabled val="1"/>
        </dgm:presLayoutVars>
      </dgm:prSet>
      <dgm:spPr/>
      <dgm:t>
        <a:bodyPr/>
        <a:lstStyle/>
        <a:p>
          <a:endParaRPr lang="zh-CN" altLang="en-US"/>
        </a:p>
      </dgm:t>
    </dgm:pt>
    <dgm:pt modelId="{C844A9B5-9C33-452C-85C4-F888C244F416}" type="pres">
      <dgm:prSet presAssocID="{667F2D58-2429-4BCF-B511-DEAAF2B5E7E2}" presName="spComp" presStyleCnt="0"/>
      <dgm:spPr/>
    </dgm:pt>
    <dgm:pt modelId="{8779209C-7F29-461C-9DD8-4BFA6F346605}" type="pres">
      <dgm:prSet presAssocID="{667F2D58-2429-4BCF-B511-DEAAF2B5E7E2}" presName="vSp" presStyleCnt="0"/>
      <dgm:spPr/>
    </dgm:pt>
    <dgm:pt modelId="{F0B076A7-32E9-460F-A4A5-1782AFB07E5C}" type="pres">
      <dgm:prSet presAssocID="{45A64CC7-D40D-49FE-9994-A00038A8D539}" presName="rectComp" presStyleCnt="0"/>
      <dgm:spPr/>
    </dgm:pt>
    <dgm:pt modelId="{8B77DBC5-4A82-4B3F-B817-0154E2AD378C}" type="pres">
      <dgm:prSet presAssocID="{45A64CC7-D40D-49FE-9994-A00038A8D539}" presName="bgRect" presStyleLbl="bgShp" presStyleIdx="2" presStyleCnt="4"/>
      <dgm:spPr/>
      <dgm:t>
        <a:bodyPr/>
        <a:lstStyle/>
        <a:p>
          <a:endParaRPr lang="zh-CN" altLang="en-US"/>
        </a:p>
      </dgm:t>
    </dgm:pt>
    <dgm:pt modelId="{FCAEA39A-F034-4DA8-96BF-56F06DB034CB}" type="pres">
      <dgm:prSet presAssocID="{45A64CC7-D40D-49FE-9994-A00038A8D539}" presName="bgRectTx" presStyleLbl="bgShp" presStyleIdx="2" presStyleCnt="4">
        <dgm:presLayoutVars>
          <dgm:bulletEnabled val="1"/>
        </dgm:presLayoutVars>
      </dgm:prSet>
      <dgm:spPr/>
      <dgm:t>
        <a:bodyPr/>
        <a:lstStyle/>
        <a:p>
          <a:endParaRPr lang="zh-CN" altLang="en-US"/>
        </a:p>
      </dgm:t>
    </dgm:pt>
    <dgm:pt modelId="{6FB060C4-B37E-4622-A3D8-551E8EDC5568}" type="pres">
      <dgm:prSet presAssocID="{45A64CC7-D40D-49FE-9994-A00038A8D539}" presName="spComp" presStyleCnt="0"/>
      <dgm:spPr/>
    </dgm:pt>
    <dgm:pt modelId="{8A35292B-998D-4C27-A1DF-815621B2B86C}" type="pres">
      <dgm:prSet presAssocID="{45A64CC7-D40D-49FE-9994-A00038A8D539}" presName="vSp" presStyleCnt="0"/>
      <dgm:spPr/>
    </dgm:pt>
    <dgm:pt modelId="{23453EEC-E5B7-496D-AA4C-D42E26201B10}" type="pres">
      <dgm:prSet presAssocID="{EA1B1AFA-D4DC-4729-BA62-F9A7A7BA3CB8}" presName="rectComp" presStyleCnt="0"/>
      <dgm:spPr/>
    </dgm:pt>
    <dgm:pt modelId="{18395DC5-893D-45CD-A889-EEA4F34EF33C}" type="pres">
      <dgm:prSet presAssocID="{EA1B1AFA-D4DC-4729-BA62-F9A7A7BA3CB8}" presName="bgRect" presStyleLbl="bgShp" presStyleIdx="3" presStyleCnt="4"/>
      <dgm:spPr/>
      <dgm:t>
        <a:bodyPr/>
        <a:lstStyle/>
        <a:p>
          <a:endParaRPr lang="zh-CN" altLang="en-US"/>
        </a:p>
      </dgm:t>
    </dgm:pt>
    <dgm:pt modelId="{2C6118D2-0585-4065-A810-E3566CDC9277}" type="pres">
      <dgm:prSet presAssocID="{EA1B1AFA-D4DC-4729-BA62-F9A7A7BA3CB8}" presName="bgRectTx" presStyleLbl="bgShp" presStyleIdx="3" presStyleCnt="4">
        <dgm:presLayoutVars>
          <dgm:bulletEnabled val="1"/>
        </dgm:presLayoutVars>
      </dgm:prSet>
      <dgm:spPr/>
      <dgm:t>
        <a:bodyPr/>
        <a:lstStyle/>
        <a:p>
          <a:endParaRPr lang="zh-CN" altLang="en-US"/>
        </a:p>
      </dgm:t>
    </dgm:pt>
  </dgm:ptLst>
  <dgm:cxnLst>
    <dgm:cxn modelId="{E39908E0-9493-4AFF-9D88-1AA50F6CAEA3}" srcId="{AF14051E-2175-4587-A38B-1E00D54714D0}" destId="{676464CB-F3EB-46AE-B2CE-679DA6943C34}" srcOrd="2" destOrd="0" parTransId="{B8C24F5F-DF46-4EE1-BC44-2F6333258799}" sibTransId="{B741742A-894F-4247-ABCA-19EB4171E923}"/>
    <dgm:cxn modelId="{27591042-7634-4C1F-A73B-DF0323B0C020}" type="presOf" srcId="{667F2D58-2429-4BCF-B511-DEAAF2B5E7E2}" destId="{3140817B-CCDF-483B-ACB6-FB3EC1893818}" srcOrd="1" destOrd="0" presId="urn:microsoft.com/office/officeart/2005/8/layout/hierarchy6"/>
    <dgm:cxn modelId="{FDE1A1BE-7D8D-49E5-8FE4-8BD06739AE79}" type="presOf" srcId="{AF14051E-2175-4587-A38B-1E00D54714D0}" destId="{CA937FA2-A2BB-4D30-82F5-A9D18A15EF13}" srcOrd="0" destOrd="0" presId="urn:microsoft.com/office/officeart/2005/8/layout/hierarchy6"/>
    <dgm:cxn modelId="{9AA6FB17-A9D1-4496-A10C-6EFFDFD8C4DF}" srcId="{23DB5B7A-549C-42C9-9A21-7FAD530B3F10}" destId="{EA1B1AFA-D4DC-4729-BA62-F9A7A7BA3CB8}" srcOrd="4" destOrd="0" parTransId="{E3B73E65-41E0-4D0B-AEA5-01F5774E9C24}" sibTransId="{39B642A5-AE63-4F06-8F0C-B70BD011054F}"/>
    <dgm:cxn modelId="{DC76BE42-5EB0-45FF-ACB8-6CDDD37B2F3F}" srcId="{AB440DCF-E397-4388-81DE-79BCD408AD06}" destId="{B1C4F43A-5340-4BA1-B6BC-7CD10635824F}" srcOrd="1" destOrd="0" parTransId="{FFF65206-49C1-4A5C-87C4-B2C624192008}" sibTransId="{24201469-653E-4AFF-996F-225676D6FE99}"/>
    <dgm:cxn modelId="{A8994D40-E087-45FE-A98B-A013DA029493}" srcId="{23DB5B7A-549C-42C9-9A21-7FAD530B3F10}" destId="{45A64CC7-D40D-49FE-9994-A00038A8D539}" srcOrd="3" destOrd="0" parTransId="{C7A32DAD-AD26-4D7F-BC6C-F9FDE299FC31}" sibTransId="{EF9282B8-9E0F-430E-B77E-816828BE34F8}"/>
    <dgm:cxn modelId="{AF598992-B713-4886-9ABD-438D0008BDE8}" srcId="{207EC142-737E-45CF-B304-477240D97FB4}" destId="{405F3839-C16F-4B0A-96D7-8008355CA0BC}" srcOrd="0" destOrd="0" parTransId="{30D9C451-818B-4C32-AE00-9E3A31B0A9B2}" sibTransId="{97A1E9C1-C0BA-4470-96D5-C2233642FD45}"/>
    <dgm:cxn modelId="{233D5C47-C425-45FB-9F02-E184DBEDCF63}" type="presOf" srcId="{3751145B-E349-4FA9-99C9-9364A37AD0C9}" destId="{E44A7810-2923-4746-84A6-39A8EA394D74}" srcOrd="0" destOrd="0" presId="urn:microsoft.com/office/officeart/2005/8/layout/hierarchy6"/>
    <dgm:cxn modelId="{233D5EC5-5223-44D2-BECD-E0AA3C689B68}" type="presOf" srcId="{676464CB-F3EB-46AE-B2CE-679DA6943C34}" destId="{6341F3DD-41F7-4705-972C-3F0BB9EE091B}" srcOrd="0" destOrd="0" presId="urn:microsoft.com/office/officeart/2005/8/layout/hierarchy6"/>
    <dgm:cxn modelId="{DCD11144-A081-4BD3-8125-D025F0021E58}" srcId="{AF14051E-2175-4587-A38B-1E00D54714D0}" destId="{9A27E3AA-28B3-494E-AAC9-5A34808417A3}" srcOrd="1" destOrd="0" parTransId="{CF28B9DA-96BD-4F9E-8405-25D7CAE1B777}" sibTransId="{992CE918-5AEF-49D3-B694-C94120071AAE}"/>
    <dgm:cxn modelId="{BB7E4633-CF76-4F80-A3D9-290904B15D83}" srcId="{B1C4F43A-5340-4BA1-B6BC-7CD10635824F}" destId="{3751145B-E349-4FA9-99C9-9364A37AD0C9}" srcOrd="0" destOrd="0" parTransId="{A8DCAA27-113A-4480-AC74-1ADFC43AB855}" sibTransId="{556A670D-CEDF-4E2C-AB16-45A4D174F7E7}"/>
    <dgm:cxn modelId="{BFE4C5F8-A830-4325-885E-E0CA679A2B66}" type="presOf" srcId="{30D9C451-818B-4C32-AE00-9E3A31B0A9B2}" destId="{46916448-E631-4918-B18A-4187551B4464}" srcOrd="0" destOrd="0" presId="urn:microsoft.com/office/officeart/2005/8/layout/hierarchy6"/>
    <dgm:cxn modelId="{DC7E22F2-7E0F-4287-A72A-690EE96595F6}" type="presOf" srcId="{CF28B9DA-96BD-4F9E-8405-25D7CAE1B777}" destId="{8F94A2AC-8CFF-4947-BCF5-55E04369C5C3}" srcOrd="0" destOrd="0" presId="urn:microsoft.com/office/officeart/2005/8/layout/hierarchy6"/>
    <dgm:cxn modelId="{4E2ECB63-CB2A-4786-B09F-0A672F5BE330}" type="presOf" srcId="{AB440DCF-E397-4388-81DE-79BCD408AD06}" destId="{B01B47AD-7E24-462C-9D4C-E5126603DF06}" srcOrd="0" destOrd="0" presId="urn:microsoft.com/office/officeart/2005/8/layout/hierarchy6"/>
    <dgm:cxn modelId="{8A981C39-F853-47D7-A3BA-5BF0BB14555E}" type="presOf" srcId="{23DB5B7A-549C-42C9-9A21-7FAD530B3F10}" destId="{951B78E2-6EA5-4A79-A146-57CD61997A2B}" srcOrd="0" destOrd="0" presId="urn:microsoft.com/office/officeart/2005/8/layout/hierarchy6"/>
    <dgm:cxn modelId="{42E52FA1-B2C0-4CB1-82CB-A9F63C897296}" type="presOf" srcId="{29266D01-3FFF-432C-98BC-FF3DA865BE15}" destId="{AA3DD123-FA84-4403-8199-678BA102EF52}" srcOrd="0" destOrd="0" presId="urn:microsoft.com/office/officeart/2005/8/layout/hierarchy6"/>
    <dgm:cxn modelId="{867874AD-5202-4835-8288-2AEDB4D4840C}" type="presOf" srcId="{9A27E3AA-28B3-494E-AAC9-5A34808417A3}" destId="{1043CBF2-158C-4B5C-B42F-609D2DA706FB}" srcOrd="0" destOrd="0" presId="urn:microsoft.com/office/officeart/2005/8/layout/hierarchy6"/>
    <dgm:cxn modelId="{6AB7C8EA-A1AC-4BDC-A9CE-3FF65195EED0}" srcId="{B1C4F43A-5340-4BA1-B6BC-7CD10635824F}" destId="{AF14051E-2175-4587-A38B-1E00D54714D0}" srcOrd="1" destOrd="0" parTransId="{29266D01-3FFF-432C-98BC-FF3DA865BE15}" sibTransId="{9B14775D-5865-472C-B204-1E3C64C2B35A}"/>
    <dgm:cxn modelId="{174AE802-C0EC-4600-A181-E7D303C8F5C6}" srcId="{207EC142-737E-45CF-B304-477240D97FB4}" destId="{8D7B95EF-9291-44A0-B7C3-5918A42F82FF}" srcOrd="1" destOrd="0" parTransId="{7A7FAF46-DA85-4674-AC4D-F7777B0AA815}" sibTransId="{19FBAC79-04C0-4DD5-A83E-F55681584D81}"/>
    <dgm:cxn modelId="{11687F90-A026-4191-8649-BA3A3A22DD73}" type="presOf" srcId="{405F3839-C16F-4B0A-96D7-8008355CA0BC}" destId="{530F62A0-5E80-4100-9899-39B4A7FA4415}" srcOrd="0" destOrd="0" presId="urn:microsoft.com/office/officeart/2005/8/layout/hierarchy6"/>
    <dgm:cxn modelId="{D1F6FA52-FB45-486E-8C5C-4FF95E313B6B}" type="presOf" srcId="{FFF65206-49C1-4A5C-87C4-B2C624192008}" destId="{890CC889-AE21-4114-A46F-33C3B26AB6CD}" srcOrd="0" destOrd="0" presId="urn:microsoft.com/office/officeart/2005/8/layout/hierarchy6"/>
    <dgm:cxn modelId="{9C2045C8-FC31-4AD2-A4CF-EFD418920601}" type="presOf" srcId="{EA1B1AFA-D4DC-4729-BA62-F9A7A7BA3CB8}" destId="{18395DC5-893D-45CD-A889-EEA4F34EF33C}" srcOrd="0" destOrd="0" presId="urn:microsoft.com/office/officeart/2005/8/layout/hierarchy6"/>
    <dgm:cxn modelId="{2947E708-D474-4A0E-8446-317C16EE275E}" type="presOf" srcId="{D2B91192-479F-430C-8D52-B11C6B268C10}" destId="{54F411C0-B4F8-4FB9-9F46-A262797F1BDF}" srcOrd="0" destOrd="0" presId="urn:microsoft.com/office/officeart/2005/8/layout/hierarchy6"/>
    <dgm:cxn modelId="{00AF3E84-7F48-4B5A-822E-E6B5FA137825}" type="presOf" srcId="{B1C4F43A-5340-4BA1-B6BC-7CD10635824F}" destId="{6506576B-2AE5-4FF3-96EF-C4AC2CF82311}" srcOrd="0" destOrd="0" presId="urn:microsoft.com/office/officeart/2005/8/layout/hierarchy6"/>
    <dgm:cxn modelId="{43A4A54D-F6DB-4BAC-9B91-B01AC57202D0}" srcId="{AB440DCF-E397-4388-81DE-79BCD408AD06}" destId="{207EC142-737E-45CF-B304-477240D97FB4}" srcOrd="0" destOrd="0" parTransId="{D2B91192-479F-430C-8D52-B11C6B268C10}" sibTransId="{FCAC8D1C-4FDF-4452-87A6-257F1724CD08}"/>
    <dgm:cxn modelId="{687D4C76-3616-47BF-B664-1874E5E4401F}" type="presOf" srcId="{A8DCAA27-113A-4480-AC74-1ADFC43AB855}" destId="{D2E47CEB-7744-4EC1-A9B2-A6BD75732334}" srcOrd="0" destOrd="0" presId="urn:microsoft.com/office/officeart/2005/8/layout/hierarchy6"/>
    <dgm:cxn modelId="{8F0EA5D2-A611-43EF-88C2-EFCE79A62C23}" type="presOf" srcId="{B8C24F5F-DF46-4EE1-BC44-2F6333258799}" destId="{E6B70A6A-8EDF-40A1-AB49-F2DD69E31CC5}" srcOrd="0" destOrd="0" presId="urn:microsoft.com/office/officeart/2005/8/layout/hierarchy6"/>
    <dgm:cxn modelId="{1E8BCB9E-ADFC-4C09-A613-E2CE0D1E59E7}" type="presOf" srcId="{45A64CC7-D40D-49FE-9994-A00038A8D539}" destId="{FCAEA39A-F034-4DA8-96BF-56F06DB034CB}" srcOrd="1" destOrd="0" presId="urn:microsoft.com/office/officeart/2005/8/layout/hierarchy6"/>
    <dgm:cxn modelId="{CFEB4990-E165-4348-AC02-384C3ECBB29A}" type="presOf" srcId="{8D7B95EF-9291-44A0-B7C3-5918A42F82FF}" destId="{F206CA05-6A09-475E-97B0-9779E01AFFFF}" srcOrd="0" destOrd="0" presId="urn:microsoft.com/office/officeart/2005/8/layout/hierarchy6"/>
    <dgm:cxn modelId="{B575BE54-45C9-4059-977D-8FA069C94AD9}" type="presOf" srcId="{667F2D58-2429-4BCF-B511-DEAAF2B5E7E2}" destId="{7E5696D8-7EA9-42FF-89B0-89731BF48FE0}" srcOrd="0" destOrd="0" presId="urn:microsoft.com/office/officeart/2005/8/layout/hierarchy6"/>
    <dgm:cxn modelId="{9465AD41-FB33-48D9-BB63-F63EB56D0D09}" srcId="{23DB5B7A-549C-42C9-9A21-7FAD530B3F10}" destId="{AB440DCF-E397-4388-81DE-79BCD408AD06}" srcOrd="0" destOrd="0" parTransId="{CCF13656-2E2C-4F36-A9E2-4100573DEFEA}" sibTransId="{BA12452E-960D-45C7-AD66-764C30748511}"/>
    <dgm:cxn modelId="{2F2B49A4-F931-4D2B-9293-59F2336718C1}" type="presOf" srcId="{2E7A1162-D21B-446B-8866-F7BF18EC1C7A}" destId="{26792955-082E-4D7C-BB31-77399A7FF9B7}" srcOrd="0" destOrd="0" presId="urn:microsoft.com/office/officeart/2005/8/layout/hierarchy6"/>
    <dgm:cxn modelId="{16CCDAC0-932D-4B83-9264-5D89732B4F4C}" type="presOf" srcId="{45A64CC7-D40D-49FE-9994-A00038A8D539}" destId="{8B77DBC5-4A82-4B3F-B817-0154E2AD378C}" srcOrd="0" destOrd="0" presId="urn:microsoft.com/office/officeart/2005/8/layout/hierarchy6"/>
    <dgm:cxn modelId="{522FD2EC-91EC-452A-A9AA-39D8010A3078}" type="presOf" srcId="{207EC142-737E-45CF-B304-477240D97FB4}" destId="{3EAC48B3-E79A-4703-BD02-A9EFE5E9BAD2}" srcOrd="0" destOrd="0" presId="urn:microsoft.com/office/officeart/2005/8/layout/hierarchy6"/>
    <dgm:cxn modelId="{1C2E785B-17C2-4565-8A9C-9CB80244E3C5}" type="presOf" srcId="{2E7A1162-D21B-446B-8866-F7BF18EC1C7A}" destId="{AB909372-7966-4BAB-BEF8-0428F68D21EC}" srcOrd="1" destOrd="0" presId="urn:microsoft.com/office/officeart/2005/8/layout/hierarchy6"/>
    <dgm:cxn modelId="{9B1601AB-4E6F-4029-8242-BA761E89521B}" srcId="{23DB5B7A-549C-42C9-9A21-7FAD530B3F10}" destId="{667F2D58-2429-4BCF-B511-DEAAF2B5E7E2}" srcOrd="2" destOrd="0" parTransId="{FFFF9408-BCA5-4C29-92B8-6635022F75C4}" sibTransId="{8BB6A498-C3DF-4772-9F09-12D562623D8B}"/>
    <dgm:cxn modelId="{89E57299-1C6A-4DF0-9669-2F3B7F7B36AA}" type="presOf" srcId="{EA1B1AFA-D4DC-4729-BA62-F9A7A7BA3CB8}" destId="{2C6118D2-0585-4065-A810-E3566CDC9277}" srcOrd="1" destOrd="0" presId="urn:microsoft.com/office/officeart/2005/8/layout/hierarchy6"/>
    <dgm:cxn modelId="{B8AD943D-C951-4461-9EE4-313DC53A1B5D}" srcId="{AF14051E-2175-4587-A38B-1E00D54714D0}" destId="{A8861422-7B6E-45F3-972D-5B7E3ACFB153}" srcOrd="0" destOrd="0" parTransId="{DDE554B0-41D9-4970-A295-695A3AA4EBE8}" sibTransId="{621C7899-10BE-4748-B235-7E62C0671C4D}"/>
    <dgm:cxn modelId="{A19A43E7-C273-4A21-BB21-2E7063C6D44E}" type="presOf" srcId="{7A7FAF46-DA85-4674-AC4D-F7777B0AA815}" destId="{EF45D6C5-9B3D-4BC0-96E9-AB96F1F366DB}" srcOrd="0" destOrd="0" presId="urn:microsoft.com/office/officeart/2005/8/layout/hierarchy6"/>
    <dgm:cxn modelId="{E6EA2BAE-069F-4188-8B15-4E503AE3EA88}" type="presOf" srcId="{A8861422-7B6E-45F3-972D-5B7E3ACFB153}" destId="{6E1F7B81-9A24-4F29-B9E2-B5F4FD8F5751}" srcOrd="0" destOrd="0" presId="urn:microsoft.com/office/officeart/2005/8/layout/hierarchy6"/>
    <dgm:cxn modelId="{0C996DCF-1DCE-4ADB-A175-6C708CA815D0}" srcId="{23DB5B7A-549C-42C9-9A21-7FAD530B3F10}" destId="{2E7A1162-D21B-446B-8866-F7BF18EC1C7A}" srcOrd="1" destOrd="0" parTransId="{344DEAFE-5614-4085-9F4E-CABDF0BC2FB8}" sibTransId="{E4BCE774-6FF6-4A2D-8382-60472207D024}"/>
    <dgm:cxn modelId="{6F80A4A7-F506-49D5-BC4F-2A9158488AD2}" type="presOf" srcId="{DDE554B0-41D9-4970-A295-695A3AA4EBE8}" destId="{10579E98-EABF-423C-B049-DA8ADDD99A05}" srcOrd="0" destOrd="0" presId="urn:microsoft.com/office/officeart/2005/8/layout/hierarchy6"/>
    <dgm:cxn modelId="{379715E9-7493-4A1F-9085-8FFD92B620C9}" type="presParOf" srcId="{951B78E2-6EA5-4A79-A146-57CD61997A2B}" destId="{D0CFBC6A-E041-4372-A15B-2CAF02D63B90}" srcOrd="0" destOrd="0" presId="urn:microsoft.com/office/officeart/2005/8/layout/hierarchy6"/>
    <dgm:cxn modelId="{ED7CAB2D-6C02-40BA-97C9-484A91C06F83}" type="presParOf" srcId="{D0CFBC6A-E041-4372-A15B-2CAF02D63B90}" destId="{9940298E-8203-4B1C-8B0D-BAE5FACC9BE4}" srcOrd="0" destOrd="0" presId="urn:microsoft.com/office/officeart/2005/8/layout/hierarchy6"/>
    <dgm:cxn modelId="{E1CF0BDA-420F-4A78-8578-C0CA0FDB9F39}" type="presParOf" srcId="{D0CFBC6A-E041-4372-A15B-2CAF02D63B90}" destId="{2D07D79F-193D-40C9-9DC1-BBEE61F1BA42}" srcOrd="1" destOrd="0" presId="urn:microsoft.com/office/officeart/2005/8/layout/hierarchy6"/>
    <dgm:cxn modelId="{2294DADF-86F7-4B11-BE40-8FC3B66C87ED}" type="presParOf" srcId="{2D07D79F-193D-40C9-9DC1-BBEE61F1BA42}" destId="{B456BAC2-E180-4A93-839B-4EA1D37EC879}" srcOrd="0" destOrd="0" presId="urn:microsoft.com/office/officeart/2005/8/layout/hierarchy6"/>
    <dgm:cxn modelId="{44A6AD70-EED0-49A9-B118-F6ADE211DCD4}" type="presParOf" srcId="{B456BAC2-E180-4A93-839B-4EA1D37EC879}" destId="{B01B47AD-7E24-462C-9D4C-E5126603DF06}" srcOrd="0" destOrd="0" presId="urn:microsoft.com/office/officeart/2005/8/layout/hierarchy6"/>
    <dgm:cxn modelId="{245E4BE2-9B61-483B-969F-8759EAE52971}" type="presParOf" srcId="{B456BAC2-E180-4A93-839B-4EA1D37EC879}" destId="{AB3A045B-264F-4874-AD45-B31E4E281ADC}" srcOrd="1" destOrd="0" presId="urn:microsoft.com/office/officeart/2005/8/layout/hierarchy6"/>
    <dgm:cxn modelId="{39C68EAB-AFFB-4B2E-B5CB-97F6BE18C703}" type="presParOf" srcId="{AB3A045B-264F-4874-AD45-B31E4E281ADC}" destId="{54F411C0-B4F8-4FB9-9F46-A262797F1BDF}" srcOrd="0" destOrd="0" presId="urn:microsoft.com/office/officeart/2005/8/layout/hierarchy6"/>
    <dgm:cxn modelId="{78CA6155-A752-4BAE-B627-471DD53BB870}" type="presParOf" srcId="{AB3A045B-264F-4874-AD45-B31E4E281ADC}" destId="{B1A96689-C304-486C-8E66-7BD77A8EF10A}" srcOrd="1" destOrd="0" presId="urn:microsoft.com/office/officeart/2005/8/layout/hierarchy6"/>
    <dgm:cxn modelId="{B8A05510-48C5-4F9A-B0BC-10C71606083E}" type="presParOf" srcId="{B1A96689-C304-486C-8E66-7BD77A8EF10A}" destId="{3EAC48B3-E79A-4703-BD02-A9EFE5E9BAD2}" srcOrd="0" destOrd="0" presId="urn:microsoft.com/office/officeart/2005/8/layout/hierarchy6"/>
    <dgm:cxn modelId="{6B07B142-D78B-4927-A8E4-277FE575DE05}" type="presParOf" srcId="{B1A96689-C304-486C-8E66-7BD77A8EF10A}" destId="{CAF3190A-E7DF-496D-9B95-FD8AE2AFA550}" srcOrd="1" destOrd="0" presId="urn:microsoft.com/office/officeart/2005/8/layout/hierarchy6"/>
    <dgm:cxn modelId="{9251F8E4-0E01-4714-95BF-90117D406FFB}" type="presParOf" srcId="{CAF3190A-E7DF-496D-9B95-FD8AE2AFA550}" destId="{46916448-E631-4918-B18A-4187551B4464}" srcOrd="0" destOrd="0" presId="urn:microsoft.com/office/officeart/2005/8/layout/hierarchy6"/>
    <dgm:cxn modelId="{CED1DAD4-9E09-42C9-AA81-C111E4360990}" type="presParOf" srcId="{CAF3190A-E7DF-496D-9B95-FD8AE2AFA550}" destId="{0A512144-3F22-4E06-A242-1D5490B35154}" srcOrd="1" destOrd="0" presId="urn:microsoft.com/office/officeart/2005/8/layout/hierarchy6"/>
    <dgm:cxn modelId="{D8895042-DABD-43BF-AAFE-168A664CA1AF}" type="presParOf" srcId="{0A512144-3F22-4E06-A242-1D5490B35154}" destId="{530F62A0-5E80-4100-9899-39B4A7FA4415}" srcOrd="0" destOrd="0" presId="urn:microsoft.com/office/officeart/2005/8/layout/hierarchy6"/>
    <dgm:cxn modelId="{F7C33BE2-0FD0-41D8-8E07-EA4E00E499EF}" type="presParOf" srcId="{0A512144-3F22-4E06-A242-1D5490B35154}" destId="{42427B20-0775-4836-B8F7-C8D343C5DD8D}" srcOrd="1" destOrd="0" presId="urn:microsoft.com/office/officeart/2005/8/layout/hierarchy6"/>
    <dgm:cxn modelId="{56C226AF-F312-4AAF-BD7E-5A86FF5AA523}" type="presParOf" srcId="{CAF3190A-E7DF-496D-9B95-FD8AE2AFA550}" destId="{EF45D6C5-9B3D-4BC0-96E9-AB96F1F366DB}" srcOrd="2" destOrd="0" presId="urn:microsoft.com/office/officeart/2005/8/layout/hierarchy6"/>
    <dgm:cxn modelId="{DAFC4521-DFA1-4599-8795-E8CB2F491340}" type="presParOf" srcId="{CAF3190A-E7DF-496D-9B95-FD8AE2AFA550}" destId="{6B18F0EE-843E-4BA3-AAF6-F032C3CA0F70}" srcOrd="3" destOrd="0" presId="urn:microsoft.com/office/officeart/2005/8/layout/hierarchy6"/>
    <dgm:cxn modelId="{63E3B42A-0032-4C26-8995-8E82260E0835}" type="presParOf" srcId="{6B18F0EE-843E-4BA3-AAF6-F032C3CA0F70}" destId="{F206CA05-6A09-475E-97B0-9779E01AFFFF}" srcOrd="0" destOrd="0" presId="urn:microsoft.com/office/officeart/2005/8/layout/hierarchy6"/>
    <dgm:cxn modelId="{DE2355E6-EEB4-4B6D-BB10-A981C84CA065}" type="presParOf" srcId="{6B18F0EE-843E-4BA3-AAF6-F032C3CA0F70}" destId="{9A287036-C38E-408D-B004-83CF3BE9CFFA}" srcOrd="1" destOrd="0" presId="urn:microsoft.com/office/officeart/2005/8/layout/hierarchy6"/>
    <dgm:cxn modelId="{91983FF2-87B0-49FD-B517-59967D86EB1A}" type="presParOf" srcId="{AB3A045B-264F-4874-AD45-B31E4E281ADC}" destId="{890CC889-AE21-4114-A46F-33C3B26AB6CD}" srcOrd="2" destOrd="0" presId="urn:microsoft.com/office/officeart/2005/8/layout/hierarchy6"/>
    <dgm:cxn modelId="{712A5828-E48A-4108-A253-B933A01559EF}" type="presParOf" srcId="{AB3A045B-264F-4874-AD45-B31E4E281ADC}" destId="{D6D9C6F1-640D-4E99-8139-8B8DB4B6C7A2}" srcOrd="3" destOrd="0" presId="urn:microsoft.com/office/officeart/2005/8/layout/hierarchy6"/>
    <dgm:cxn modelId="{3DF0C377-3C56-47E9-90CD-2E35880441FE}" type="presParOf" srcId="{D6D9C6F1-640D-4E99-8139-8B8DB4B6C7A2}" destId="{6506576B-2AE5-4FF3-96EF-C4AC2CF82311}" srcOrd="0" destOrd="0" presId="urn:microsoft.com/office/officeart/2005/8/layout/hierarchy6"/>
    <dgm:cxn modelId="{64F37A20-A2D1-4D95-B5BA-4055280D2141}" type="presParOf" srcId="{D6D9C6F1-640D-4E99-8139-8B8DB4B6C7A2}" destId="{3A81215F-A3D4-4E17-BE59-447276816CBD}" srcOrd="1" destOrd="0" presId="urn:microsoft.com/office/officeart/2005/8/layout/hierarchy6"/>
    <dgm:cxn modelId="{BB8CE773-40C4-4964-956C-6D1101114518}" type="presParOf" srcId="{3A81215F-A3D4-4E17-BE59-447276816CBD}" destId="{D2E47CEB-7744-4EC1-A9B2-A6BD75732334}" srcOrd="0" destOrd="0" presId="urn:microsoft.com/office/officeart/2005/8/layout/hierarchy6"/>
    <dgm:cxn modelId="{B85649C9-A6A4-479C-8733-1DFAB0F1F087}" type="presParOf" srcId="{3A81215F-A3D4-4E17-BE59-447276816CBD}" destId="{342392B2-683B-43A6-BB62-54A297629F01}" srcOrd="1" destOrd="0" presId="urn:microsoft.com/office/officeart/2005/8/layout/hierarchy6"/>
    <dgm:cxn modelId="{831BE4FD-2CCB-426C-9650-76AEB364BA71}" type="presParOf" srcId="{342392B2-683B-43A6-BB62-54A297629F01}" destId="{E44A7810-2923-4746-84A6-39A8EA394D74}" srcOrd="0" destOrd="0" presId="urn:microsoft.com/office/officeart/2005/8/layout/hierarchy6"/>
    <dgm:cxn modelId="{C99781FA-E7A8-4F7E-A7BB-4893FD1D4AA5}" type="presParOf" srcId="{342392B2-683B-43A6-BB62-54A297629F01}" destId="{9B5C68CD-8017-47E2-8FEF-0F0A523FE8BF}" srcOrd="1" destOrd="0" presId="urn:microsoft.com/office/officeart/2005/8/layout/hierarchy6"/>
    <dgm:cxn modelId="{BAF938E5-DE67-4317-BA6C-43BA04B2FB2D}" type="presParOf" srcId="{3A81215F-A3D4-4E17-BE59-447276816CBD}" destId="{AA3DD123-FA84-4403-8199-678BA102EF52}" srcOrd="2" destOrd="0" presId="urn:microsoft.com/office/officeart/2005/8/layout/hierarchy6"/>
    <dgm:cxn modelId="{7D1631D9-3285-4581-BBB8-6C8B0568B6A0}" type="presParOf" srcId="{3A81215F-A3D4-4E17-BE59-447276816CBD}" destId="{8EAC448C-F656-4FF2-8E61-D0298A724479}" srcOrd="3" destOrd="0" presId="urn:microsoft.com/office/officeart/2005/8/layout/hierarchy6"/>
    <dgm:cxn modelId="{992E0A43-9FC2-45F6-A815-3B023CB28F95}" type="presParOf" srcId="{8EAC448C-F656-4FF2-8E61-D0298A724479}" destId="{CA937FA2-A2BB-4D30-82F5-A9D18A15EF13}" srcOrd="0" destOrd="0" presId="urn:microsoft.com/office/officeart/2005/8/layout/hierarchy6"/>
    <dgm:cxn modelId="{7466C1CE-5282-4601-9F64-B17E6A792610}" type="presParOf" srcId="{8EAC448C-F656-4FF2-8E61-D0298A724479}" destId="{FD2E46C1-E8E4-40A9-9FE0-1D13A5EFC166}" srcOrd="1" destOrd="0" presId="urn:microsoft.com/office/officeart/2005/8/layout/hierarchy6"/>
    <dgm:cxn modelId="{405EC0A5-688B-4E26-90DE-57456CFEDEF1}" type="presParOf" srcId="{FD2E46C1-E8E4-40A9-9FE0-1D13A5EFC166}" destId="{10579E98-EABF-423C-B049-DA8ADDD99A05}" srcOrd="0" destOrd="0" presId="urn:microsoft.com/office/officeart/2005/8/layout/hierarchy6"/>
    <dgm:cxn modelId="{B6E44E18-EEA8-4547-B387-2BF9F45C00E9}" type="presParOf" srcId="{FD2E46C1-E8E4-40A9-9FE0-1D13A5EFC166}" destId="{FADDC954-4379-4374-9FB0-2785954E7205}" srcOrd="1" destOrd="0" presId="urn:microsoft.com/office/officeart/2005/8/layout/hierarchy6"/>
    <dgm:cxn modelId="{1FCA04F2-27D0-4B8B-9337-ECAD5A886FBC}" type="presParOf" srcId="{FADDC954-4379-4374-9FB0-2785954E7205}" destId="{6E1F7B81-9A24-4F29-B9E2-B5F4FD8F5751}" srcOrd="0" destOrd="0" presId="urn:microsoft.com/office/officeart/2005/8/layout/hierarchy6"/>
    <dgm:cxn modelId="{F2E3EA61-D05F-4E42-B200-C52A52AAED32}" type="presParOf" srcId="{FADDC954-4379-4374-9FB0-2785954E7205}" destId="{22D616A1-D6AF-47EE-A447-3DADD5AEB458}" srcOrd="1" destOrd="0" presId="urn:microsoft.com/office/officeart/2005/8/layout/hierarchy6"/>
    <dgm:cxn modelId="{5F5ECF8E-C487-4E48-AC85-67752D2CB35C}" type="presParOf" srcId="{FD2E46C1-E8E4-40A9-9FE0-1D13A5EFC166}" destId="{8F94A2AC-8CFF-4947-BCF5-55E04369C5C3}" srcOrd="2" destOrd="0" presId="urn:microsoft.com/office/officeart/2005/8/layout/hierarchy6"/>
    <dgm:cxn modelId="{25070AC2-0618-4D51-9088-703502E0C7E1}" type="presParOf" srcId="{FD2E46C1-E8E4-40A9-9FE0-1D13A5EFC166}" destId="{90FFB04E-A13D-425C-B9A7-7FA082F66553}" srcOrd="3" destOrd="0" presId="urn:microsoft.com/office/officeart/2005/8/layout/hierarchy6"/>
    <dgm:cxn modelId="{9DB0D9B5-F465-4AEA-B29B-B9C5C43D6394}" type="presParOf" srcId="{90FFB04E-A13D-425C-B9A7-7FA082F66553}" destId="{1043CBF2-158C-4B5C-B42F-609D2DA706FB}" srcOrd="0" destOrd="0" presId="urn:microsoft.com/office/officeart/2005/8/layout/hierarchy6"/>
    <dgm:cxn modelId="{F8AEEA20-D7EB-40B0-B3C1-5B1A108BEDFF}" type="presParOf" srcId="{90FFB04E-A13D-425C-B9A7-7FA082F66553}" destId="{F5B56B58-DFB6-4766-BF15-E0308FA22CB6}" srcOrd="1" destOrd="0" presId="urn:microsoft.com/office/officeart/2005/8/layout/hierarchy6"/>
    <dgm:cxn modelId="{0A4241FA-1726-450A-B404-781A220CD7FF}" type="presParOf" srcId="{FD2E46C1-E8E4-40A9-9FE0-1D13A5EFC166}" destId="{E6B70A6A-8EDF-40A1-AB49-F2DD69E31CC5}" srcOrd="4" destOrd="0" presId="urn:microsoft.com/office/officeart/2005/8/layout/hierarchy6"/>
    <dgm:cxn modelId="{D2D5143D-9105-4497-9968-CF9124D0CD2A}" type="presParOf" srcId="{FD2E46C1-E8E4-40A9-9FE0-1D13A5EFC166}" destId="{2F54CF03-9C43-41EE-914E-55F03F8AD8AD}" srcOrd="5" destOrd="0" presId="urn:microsoft.com/office/officeart/2005/8/layout/hierarchy6"/>
    <dgm:cxn modelId="{000AADF6-2E00-4D52-8315-08345A114DF7}" type="presParOf" srcId="{2F54CF03-9C43-41EE-914E-55F03F8AD8AD}" destId="{6341F3DD-41F7-4705-972C-3F0BB9EE091B}" srcOrd="0" destOrd="0" presId="urn:microsoft.com/office/officeart/2005/8/layout/hierarchy6"/>
    <dgm:cxn modelId="{0A4A4D95-54C3-493E-A4E7-79415E3CBFA6}" type="presParOf" srcId="{2F54CF03-9C43-41EE-914E-55F03F8AD8AD}" destId="{D69378BF-4011-450E-8B3E-A2174027F4D7}" srcOrd="1" destOrd="0" presId="urn:microsoft.com/office/officeart/2005/8/layout/hierarchy6"/>
    <dgm:cxn modelId="{1B74FBC6-032F-40FA-A921-6E161E22BAE6}" type="presParOf" srcId="{951B78E2-6EA5-4A79-A146-57CD61997A2B}" destId="{96205531-6B53-4407-8803-E29FBB165BB8}" srcOrd="1" destOrd="0" presId="urn:microsoft.com/office/officeart/2005/8/layout/hierarchy6"/>
    <dgm:cxn modelId="{825C9035-7464-4674-A081-683E0B09D54D}" type="presParOf" srcId="{96205531-6B53-4407-8803-E29FBB165BB8}" destId="{FAD50E7E-5054-4D96-8DC4-AE1A1BE7F02D}" srcOrd="0" destOrd="0" presId="urn:microsoft.com/office/officeart/2005/8/layout/hierarchy6"/>
    <dgm:cxn modelId="{6B0F9CE4-5165-4E9C-BD1A-DB71C06D9F47}" type="presParOf" srcId="{FAD50E7E-5054-4D96-8DC4-AE1A1BE7F02D}" destId="{26792955-082E-4D7C-BB31-77399A7FF9B7}" srcOrd="0" destOrd="0" presId="urn:microsoft.com/office/officeart/2005/8/layout/hierarchy6"/>
    <dgm:cxn modelId="{CEABB36C-14E0-4A08-9BC6-B0F4876E1110}" type="presParOf" srcId="{FAD50E7E-5054-4D96-8DC4-AE1A1BE7F02D}" destId="{AB909372-7966-4BAB-BEF8-0428F68D21EC}" srcOrd="1" destOrd="0" presId="urn:microsoft.com/office/officeart/2005/8/layout/hierarchy6"/>
    <dgm:cxn modelId="{3A8A66F4-BB76-440E-A261-8867661E295E}" type="presParOf" srcId="{96205531-6B53-4407-8803-E29FBB165BB8}" destId="{F5B5CD55-06FD-44DF-93A5-ECD085C74FA5}" srcOrd="1" destOrd="0" presId="urn:microsoft.com/office/officeart/2005/8/layout/hierarchy6"/>
    <dgm:cxn modelId="{E05715C2-BF32-46CE-BF7E-D2B08F964794}" type="presParOf" srcId="{F5B5CD55-06FD-44DF-93A5-ECD085C74FA5}" destId="{34B106E5-33C8-4DD0-9E81-90D1739ABFDA}" srcOrd="0" destOrd="0" presId="urn:microsoft.com/office/officeart/2005/8/layout/hierarchy6"/>
    <dgm:cxn modelId="{88661698-1760-422A-9CCE-786AA9BD0EBD}" type="presParOf" srcId="{96205531-6B53-4407-8803-E29FBB165BB8}" destId="{890C8E8A-7D04-49A6-BB59-E0FE6C0D5ADC}" srcOrd="2" destOrd="0" presId="urn:microsoft.com/office/officeart/2005/8/layout/hierarchy6"/>
    <dgm:cxn modelId="{C3F93696-813E-41FB-831D-4B3168BD5006}" type="presParOf" srcId="{890C8E8A-7D04-49A6-BB59-E0FE6C0D5ADC}" destId="{7E5696D8-7EA9-42FF-89B0-89731BF48FE0}" srcOrd="0" destOrd="0" presId="urn:microsoft.com/office/officeart/2005/8/layout/hierarchy6"/>
    <dgm:cxn modelId="{8F03B123-A08F-4000-8E71-3BB8E414144D}" type="presParOf" srcId="{890C8E8A-7D04-49A6-BB59-E0FE6C0D5ADC}" destId="{3140817B-CCDF-483B-ACB6-FB3EC1893818}" srcOrd="1" destOrd="0" presId="urn:microsoft.com/office/officeart/2005/8/layout/hierarchy6"/>
    <dgm:cxn modelId="{62D8CE44-6A1C-42B4-86A5-0D7411254A70}" type="presParOf" srcId="{96205531-6B53-4407-8803-E29FBB165BB8}" destId="{C844A9B5-9C33-452C-85C4-F888C244F416}" srcOrd="3" destOrd="0" presId="urn:microsoft.com/office/officeart/2005/8/layout/hierarchy6"/>
    <dgm:cxn modelId="{872552E9-2591-47CB-B463-2533A18DA489}" type="presParOf" srcId="{C844A9B5-9C33-452C-85C4-F888C244F416}" destId="{8779209C-7F29-461C-9DD8-4BFA6F346605}" srcOrd="0" destOrd="0" presId="urn:microsoft.com/office/officeart/2005/8/layout/hierarchy6"/>
    <dgm:cxn modelId="{8A49D0A3-DF65-43D9-AEC5-A43BB1D9A3AA}" type="presParOf" srcId="{96205531-6B53-4407-8803-E29FBB165BB8}" destId="{F0B076A7-32E9-460F-A4A5-1782AFB07E5C}" srcOrd="4" destOrd="0" presId="urn:microsoft.com/office/officeart/2005/8/layout/hierarchy6"/>
    <dgm:cxn modelId="{583DF710-AA33-438B-BA78-3C82E14301FD}" type="presParOf" srcId="{F0B076A7-32E9-460F-A4A5-1782AFB07E5C}" destId="{8B77DBC5-4A82-4B3F-B817-0154E2AD378C}" srcOrd="0" destOrd="0" presId="urn:microsoft.com/office/officeart/2005/8/layout/hierarchy6"/>
    <dgm:cxn modelId="{80A25361-C687-4A95-8CCD-AB384DC57AA3}" type="presParOf" srcId="{F0B076A7-32E9-460F-A4A5-1782AFB07E5C}" destId="{FCAEA39A-F034-4DA8-96BF-56F06DB034CB}" srcOrd="1" destOrd="0" presId="urn:microsoft.com/office/officeart/2005/8/layout/hierarchy6"/>
    <dgm:cxn modelId="{3900F0C1-EF77-477F-A3E8-CE1DF5054F26}" type="presParOf" srcId="{96205531-6B53-4407-8803-E29FBB165BB8}" destId="{6FB060C4-B37E-4622-A3D8-551E8EDC5568}" srcOrd="5" destOrd="0" presId="urn:microsoft.com/office/officeart/2005/8/layout/hierarchy6"/>
    <dgm:cxn modelId="{19A1E48E-0956-4006-9592-0FFB5F2B764B}" type="presParOf" srcId="{6FB060C4-B37E-4622-A3D8-551E8EDC5568}" destId="{8A35292B-998D-4C27-A1DF-815621B2B86C}" srcOrd="0" destOrd="0" presId="urn:microsoft.com/office/officeart/2005/8/layout/hierarchy6"/>
    <dgm:cxn modelId="{93C06067-F541-4EDF-BB16-EBFBC286D1DC}" type="presParOf" srcId="{96205531-6B53-4407-8803-E29FBB165BB8}" destId="{23453EEC-E5B7-496D-AA4C-D42E26201B10}" srcOrd="6" destOrd="0" presId="urn:microsoft.com/office/officeart/2005/8/layout/hierarchy6"/>
    <dgm:cxn modelId="{471477BF-2C96-45F6-B976-551905741E63}" type="presParOf" srcId="{23453EEC-E5B7-496D-AA4C-D42E26201B10}" destId="{18395DC5-893D-45CD-A889-EEA4F34EF33C}" srcOrd="0" destOrd="0" presId="urn:microsoft.com/office/officeart/2005/8/layout/hierarchy6"/>
    <dgm:cxn modelId="{AB6761EF-AFF2-49EC-BC93-574200CC7CBB}" type="presParOf" srcId="{23453EEC-E5B7-496D-AA4C-D42E26201B10}" destId="{2C6118D2-0585-4065-A810-E3566CDC9277}" srcOrd="1" destOrd="0" presId="urn:microsoft.com/office/officeart/2005/8/layout/hierarchy6"/>
  </dgm:cxnLst>
  <dgm:bg/>
  <dgm:whole/>
</dgm:dataModel>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704C9E-89B2-4B31-A90E-746F2B931B9C}" type="datetimeFigureOut">
              <a:rPr lang="zh-CN" altLang="en-US" smtClean="0"/>
              <a:pPr/>
              <a:t>2016/10/28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AA5452-5772-4D3B-B727-22276DF9FD38}" type="slidenum">
              <a:rPr lang="zh-CN" altLang="en-US" smtClean="0"/>
              <a:pPr/>
              <a:t>‹#›</a:t>
            </a:fld>
            <a:endParaRPr lang="zh-CN" altLang="en-US"/>
          </a:p>
        </p:txBody>
      </p:sp>
    </p:spTree>
    <p:extLst>
      <p:ext uri="{BB962C8B-B14F-4D97-AF65-F5344CB8AC3E}">
        <p14:creationId xmlns="" xmlns:p14="http://schemas.microsoft.com/office/powerpoint/2010/main" val="17282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15</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16</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17</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18</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20</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示波器的宽宽和上升时间是紧密关联的。带宽越高，上升时间越小。 理论上有一个</a:t>
            </a:r>
            <a:r>
              <a:rPr lang="en-US" altLang="zh-CN" dirty="0" smtClean="0"/>
              <a:t>0.35</a:t>
            </a:r>
            <a:r>
              <a:rPr lang="zh-CN" altLang="en-US" dirty="0" smtClean="0"/>
              <a:t>的关系，即示波器的上升时间等于</a:t>
            </a:r>
            <a:r>
              <a:rPr lang="en-US" altLang="zh-CN" dirty="0" smtClean="0"/>
              <a:t>0.35</a:t>
            </a:r>
            <a:r>
              <a:rPr lang="zh-CN" altLang="en-US" dirty="0" smtClean="0"/>
              <a:t>除以带宽。 这个</a:t>
            </a:r>
            <a:r>
              <a:rPr lang="en-US" altLang="zh-CN" dirty="0" smtClean="0"/>
              <a:t>0.35</a:t>
            </a:r>
            <a:r>
              <a:rPr lang="zh-CN" altLang="en-US" dirty="0" smtClean="0"/>
              <a:t>是基于高斯响应曲线推导出来的，图示有其推导过程。实际的系数可能在</a:t>
            </a:r>
            <a:r>
              <a:rPr lang="en-US" altLang="zh-CN" dirty="0" smtClean="0"/>
              <a:t>0.35-0.45</a:t>
            </a:r>
            <a:r>
              <a:rPr lang="zh-CN" altLang="en-US" dirty="0" smtClean="0"/>
              <a:t>之间，具体大小可以查看产品的</a:t>
            </a:r>
            <a:r>
              <a:rPr lang="en-US" altLang="zh-CN" dirty="0" smtClean="0"/>
              <a:t>datasheet</a:t>
            </a:r>
            <a:r>
              <a:rPr lang="zh-CN" altLang="en-US" dirty="0" smtClean="0"/>
              <a:t>。</a:t>
            </a: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21</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23</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24</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25</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26</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27</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28</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29</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30</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31</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32</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33</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34</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35</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36</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37</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38</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39</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40</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41</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42</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43</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46</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47</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48</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5</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49</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r>
              <a:rPr lang="zh-CN" altLang="en-US" dirty="0" smtClean="0"/>
              <a:t>衰减器和放大器：将输入信号调整到适合模数转换器的电平</a:t>
            </a:r>
            <a:endParaRPr lang="en-US" altLang="zh-CN" dirty="0" smtClean="0"/>
          </a:p>
          <a:p>
            <a:r>
              <a:rPr lang="zh-CN" altLang="en-US" dirty="0" smtClean="0"/>
              <a:t>采样系统：模数转换器将模拟信号转换为数字信号，并进行存储</a:t>
            </a:r>
            <a:endParaRPr lang="en-US" altLang="zh-CN" dirty="0" smtClean="0"/>
          </a:p>
          <a:p>
            <a:r>
              <a:rPr lang="zh-CN" altLang="en-US" dirty="0" smtClean="0"/>
              <a:t>触发系统：触发电路触发和同步满足触发条件的信号</a:t>
            </a:r>
            <a:endParaRPr lang="en-US" altLang="zh-CN" dirty="0" smtClean="0"/>
          </a:p>
          <a:p>
            <a:r>
              <a:rPr lang="zh-CN" altLang="en-US" dirty="0" smtClean="0"/>
              <a:t>处理和显示：存储后的信号经过运算和处理形成显示的波形</a:t>
            </a:r>
            <a:endParaRPr lang="en-US" altLang="zh-CN" dirty="0" smtClean="0"/>
          </a:p>
          <a:p>
            <a:r>
              <a:rPr lang="zh-CN" altLang="en-US" dirty="0" smtClean="0"/>
              <a:t>测量和分析：对显示的波形进行参数测量和波形运算分析</a:t>
            </a:r>
            <a:endParaRPr lang="en-US" altLang="zh-CN" dirty="0" smtClean="0"/>
          </a:p>
          <a:p>
            <a:r>
              <a:rPr lang="zh-CN" altLang="en-US" dirty="0" smtClean="0"/>
              <a:t>存档：对波形及测量结果进行存储和打印等</a:t>
            </a:r>
            <a:endParaRPr lang="en-US" altLang="zh-CN" dirty="0" smtClean="0"/>
          </a:p>
          <a:p>
            <a:endParaRPr lang="en-US" altLang="zh-CN"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4A0C20-8251-4D57-B96A-652AA2B6F09D}" type="slidenum">
              <a:rPr lang="zh-CN" altLang="en-US" smtClean="0"/>
              <a:pPr/>
              <a:t>50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51</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62</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63</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65</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67</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68</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69</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71</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6</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73</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4A0C20-8251-4D57-B96A-652AA2B6F09D}" type="slidenum">
              <a:rPr lang="zh-CN" altLang="en-US" smtClean="0"/>
              <a:pPr/>
              <a:t>74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75</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76</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r>
              <a:rPr lang="en-US" sz="1200" kern="1200" dirty="0" err="1" smtClean="0">
                <a:solidFill>
                  <a:schemeClr val="tx1"/>
                </a:solidFill>
                <a:latin typeface="+mn-lt"/>
                <a:ea typeface="+mn-ea"/>
                <a:cs typeface="+mn-cs"/>
              </a:rPr>
              <a:t>电源的电源质量特征反映了电源的“健康”状况</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现实供电线路上总有一些失真和杂波，并不是提供理想的正弦波</a:t>
            </a:r>
            <a:r>
              <a:rPr lang="en-US" sz="1200" kern="1200" dirty="0" smtClean="0">
                <a:solidFill>
                  <a:schemeClr val="tx1"/>
                </a:solidFill>
                <a:latin typeface="+mn-lt"/>
                <a:ea typeface="+mn-ea"/>
                <a:cs typeface="+mn-cs"/>
              </a:rPr>
              <a:t>。</a:t>
            </a:r>
            <a:endParaRPr lang="en-US" altLang="zh-CN"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77</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开关电源给供电电源施加了一个非线性负载，电压和电流波形不完全相同，输入电流波形上会产生谐波</a:t>
            </a:r>
            <a:r>
              <a:rPr lang="en-US" dirty="0" smtClean="0"/>
              <a:t>。</a:t>
            </a:r>
            <a:endParaRPr lang="en-US" altLang="zh-CN"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78</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79</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pPr>
              <a:lnSpc>
                <a:spcPct val="150000"/>
              </a:lnSpc>
            </a:pPr>
            <a:r>
              <a:rPr lang="en-US" sz="1200" b="1" dirty="0" err="1" smtClean="0">
                <a:latin typeface="微软雅黑" pitchFamily="34" charset="-122"/>
                <a:ea typeface="微软雅黑" pitchFamily="34" charset="-122"/>
              </a:rPr>
              <a:t>只有识别真正的开关切换点才能保证测量结果的准确性</a:t>
            </a:r>
            <a:r>
              <a:rPr lang="en-US" sz="1200" b="1" dirty="0" smtClean="0">
                <a:latin typeface="微软雅黑" pitchFamily="34" charset="-122"/>
                <a:ea typeface="微软雅黑" pitchFamily="34" charset="-122"/>
              </a:rPr>
              <a:t>。</a:t>
            </a:r>
          </a:p>
          <a:p>
            <a:pPr>
              <a:lnSpc>
                <a:spcPct val="150000"/>
              </a:lnSpc>
            </a:pPr>
            <a:r>
              <a:rPr lang="en-US" sz="1200" b="1" dirty="0" smtClean="0">
                <a:latin typeface="微软雅黑" pitchFamily="34" charset="-122"/>
                <a:ea typeface="微软雅黑" pitchFamily="34" charset="-122"/>
              </a:rPr>
              <a:t>Ultra Power </a:t>
            </a:r>
            <a:r>
              <a:rPr lang="en-US" sz="1200" b="1" dirty="0" err="1" smtClean="0">
                <a:latin typeface="微软雅黑" pitchFamily="34" charset="-122"/>
                <a:ea typeface="微软雅黑" pitchFamily="34" charset="-122"/>
              </a:rPr>
              <a:t>Analyzer允许用户设置开关切换电平，根据该电平计算损耗</a:t>
            </a:r>
            <a:r>
              <a:rPr lang="zh-CN" altLang="en-US" sz="1200" b="1" dirty="0" smtClean="0">
                <a:latin typeface="微软雅黑" pitchFamily="34" charset="-122"/>
                <a:ea typeface="微软雅黑" pitchFamily="34" charset="-122"/>
              </a:rPr>
              <a:t>。</a:t>
            </a:r>
            <a:endParaRPr lang="en-US" altLang="zh-CN"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80</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r>
              <a:rPr lang="en-US" altLang="zh-CN" dirty="0" smtClean="0"/>
              <a:t>SOA </a:t>
            </a:r>
            <a:r>
              <a:rPr lang="zh-CN" altLang="en-US" dirty="0" smtClean="0"/>
              <a:t>图所示的是漏源电压、漏极电流，以及</a:t>
            </a:r>
            <a:r>
              <a:rPr lang="en-US" altLang="zh-CN" dirty="0" smtClean="0"/>
              <a:t>MOSFET</a:t>
            </a:r>
            <a:r>
              <a:rPr lang="zh-CN" altLang="en-US" dirty="0" smtClean="0"/>
              <a:t>能够承受这一功耗的持续时间之间的关系。例如，图</a:t>
            </a:r>
            <a:r>
              <a:rPr lang="en-US" altLang="zh-CN" dirty="0" smtClean="0"/>
              <a:t>3</a:t>
            </a:r>
            <a:r>
              <a:rPr lang="zh-CN" altLang="en-US" dirty="0" smtClean="0"/>
              <a:t>中的</a:t>
            </a:r>
            <a:r>
              <a:rPr lang="en-US" altLang="zh-CN" dirty="0" smtClean="0"/>
              <a:t>MOSFET</a:t>
            </a:r>
            <a:r>
              <a:rPr lang="zh-CN" altLang="en-US" dirty="0" smtClean="0"/>
              <a:t>在</a:t>
            </a:r>
            <a:r>
              <a:rPr lang="en-US" altLang="zh-CN" dirty="0" smtClean="0"/>
              <a:t>10 V</a:t>
            </a:r>
            <a:r>
              <a:rPr lang="zh-CN" altLang="en-US" dirty="0" smtClean="0"/>
              <a:t>和</a:t>
            </a:r>
            <a:r>
              <a:rPr lang="en-US" altLang="zh-CN" dirty="0" smtClean="0"/>
              <a:t>85 A</a:t>
            </a:r>
            <a:r>
              <a:rPr lang="zh-CN" altLang="en-US" dirty="0" smtClean="0"/>
              <a:t>（</a:t>
            </a:r>
            <a:r>
              <a:rPr lang="en-US" altLang="zh-CN" dirty="0" smtClean="0"/>
              <a:t>850 W</a:t>
            </a:r>
            <a:r>
              <a:rPr lang="zh-CN" altLang="en-US" dirty="0" smtClean="0"/>
              <a:t>）条件下能承受</a:t>
            </a:r>
            <a:r>
              <a:rPr lang="en-US" altLang="zh-CN" dirty="0" smtClean="0"/>
              <a:t>1 ms</a:t>
            </a:r>
            <a:r>
              <a:rPr lang="zh-CN" altLang="en-US" dirty="0" smtClean="0"/>
              <a:t>，如果这一条件持续更长时间，则</a:t>
            </a:r>
            <a:r>
              <a:rPr lang="en-US" altLang="zh-CN" dirty="0" smtClean="0"/>
              <a:t>MOSFET</a:t>
            </a:r>
            <a:r>
              <a:rPr lang="zh-CN" altLang="en-US" dirty="0" smtClean="0"/>
              <a:t>可能损坏。</a:t>
            </a:r>
            <a:endParaRPr lang="en-US" altLang="zh-CN"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81</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82</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r>
              <a:rPr lang="zh-CN" altLang="en-US" dirty="0" smtClean="0"/>
              <a:t>为保证测量的准确性，通常需要使用</a:t>
            </a:r>
            <a:r>
              <a:rPr lang="en-US" altLang="zh-CN" dirty="0" smtClean="0"/>
              <a:t>1X</a:t>
            </a:r>
            <a:r>
              <a:rPr lang="zh-CN" altLang="en-US" dirty="0" smtClean="0"/>
              <a:t>的探头，并将示波器设为</a:t>
            </a:r>
            <a:r>
              <a:rPr lang="en-US" altLang="zh-CN" dirty="0" smtClean="0"/>
              <a:t>AC</a:t>
            </a:r>
            <a:r>
              <a:rPr lang="zh-CN" altLang="en-US" dirty="0" smtClean="0"/>
              <a:t>耦合，同时打开带宽限制功能。</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7</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83</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zh-CN" alt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87</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88</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8</a:t>
            </a:fld>
            <a:endParaRPr lang="ko-KR" altLang="en-US" smtClean="0"/>
          </a:p>
        </p:txBody>
      </p:sp>
      <p:sp>
        <p:nvSpPr>
          <p:cNvPr id="38915" name="Rectangle 2"/>
          <p:cNvSpPr>
            <a:spLocks noGrp="1" noRot="1" noChangeAspect="1" noChangeArrowheads="1" noTextEdit="1"/>
          </p:cNvSpPr>
          <p:nvPr>
            <p:ph type="sldImg"/>
          </p:nvPr>
        </p:nvSpPr>
        <p:spPr bwMode="auto">
          <a:xfrm>
            <a:off x="403225" y="681038"/>
            <a:ext cx="60563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12</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5"/>
          </p:nvPr>
        </p:nvSpPr>
        <p:spPr bwMode="auto">
          <a:noFill/>
          <a:ln>
            <a:miter lim="800000"/>
            <a:headEnd/>
            <a:tailEnd/>
          </a:ln>
        </p:spPr>
        <p:txBody>
          <a:bodyPr/>
          <a:lstStyle/>
          <a:p>
            <a:fld id="{E8CC3553-8CC3-4DD6-8032-21D2ACCD2544}" type="slidenum">
              <a:rPr lang="ko-KR" altLang="en-US" smtClean="0"/>
              <a:pPr/>
              <a:t>14</a:t>
            </a:fld>
            <a:endParaRPr lang="ko-KR" altLang="en-US" smtClean="0"/>
          </a:p>
        </p:txBody>
      </p:sp>
      <p:sp>
        <p:nvSpPr>
          <p:cNvPr id="38915" name="Rectangle 2"/>
          <p:cNvSpPr>
            <a:spLocks noGrp="1" noRot="1" noChangeAspect="1" noChangeArrowheads="1" noTextEdit="1"/>
          </p:cNvSpPr>
          <p:nvPr>
            <p:ph type="sldImg"/>
          </p:nvPr>
        </p:nvSpPr>
        <p:spPr bwMode="auto">
          <a:xfrm>
            <a:off x="1158875" y="681038"/>
            <a:ext cx="4545013" cy="3408362"/>
          </a:xfrm>
          <a:noFill/>
          <a:ln>
            <a:solidFill>
              <a:srgbClr val="000000"/>
            </a:solidFill>
            <a:miter lim="800000"/>
            <a:headEnd/>
            <a:tailEnd/>
          </a:ln>
        </p:spPr>
      </p:sp>
      <p:sp>
        <p:nvSpPr>
          <p:cNvPr id="38916" name="Rectangle 3"/>
          <p:cNvSpPr>
            <a:spLocks noGrp="1" noChangeArrowheads="1"/>
          </p:cNvSpPr>
          <p:nvPr>
            <p:ph type="body" idx="1"/>
          </p:nvPr>
        </p:nvSpPr>
        <p:spPr bwMode="auto">
          <a:xfrm>
            <a:off x="915988" y="4316413"/>
            <a:ext cx="5026025" cy="4167187"/>
          </a:xfrm>
          <a:noFill/>
        </p:spPr>
        <p:txBody>
          <a:bodyPr wrap="square" lIns="91611" tIns="45806" rIns="91611" bIns="45806" numCol="1" anchor="t" anchorCtr="0" compatLnSpc="1">
            <a:prstTxWarp prst="textNoShape">
              <a:avLst/>
            </a:prstTxWarp>
          </a:bodyPr>
          <a:lstStyle/>
          <a:p>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6467" y="1143001"/>
            <a:ext cx="4011084" cy="928067"/>
          </a:xfrm>
          <a:prstGeom prst="rect">
            <a:avLst/>
          </a:prstGeom>
        </p:spPr>
        <p:txBody>
          <a:bodyPr anchor="b"/>
          <a:lstStyle>
            <a:lvl1pPr algn="l">
              <a:defRPr sz="20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673600" y="1143000"/>
            <a:ext cx="6815667" cy="4953000"/>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516467" y="2305051"/>
            <a:ext cx="4011084" cy="3790949"/>
          </a:xfrm>
          <a:prstGeom prst="rect">
            <a:avLst/>
          </a:prstGeom>
        </p:spPr>
        <p:txBody>
          <a:bodyPr/>
          <a:lstStyle>
            <a:lvl1pPr marL="0" indent="0">
              <a:buNone/>
              <a:defRPr sz="1400">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5453062"/>
            <a:ext cx="10261600" cy="566738"/>
          </a:xfrm>
          <a:prstGeom prst="rect">
            <a:avLst/>
          </a:prstGeom>
        </p:spPr>
        <p:txBody>
          <a:bodyPr anchor="b"/>
          <a:lstStyle>
            <a:lvl1pPr algn="l">
              <a:defRPr sz="20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812800" y="1265237"/>
            <a:ext cx="10261600" cy="4114800"/>
          </a:xfrm>
          <a:prstGeom prst="rect">
            <a:avLst/>
          </a:prstGeom>
        </p:spPr>
        <p:txBody>
          <a:bodyPr/>
          <a:lstStyle>
            <a:lvl1pPr marL="0" indent="0">
              <a:buNone/>
              <a:defRPr sz="32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dirty="0" smtClean="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609600" y="1371601"/>
            <a:ext cx="10972800" cy="4525963"/>
          </a:xfrm>
          <a:prstGeom prst="rect">
            <a:avLst/>
          </a:prstGeom>
        </p:spPr>
        <p:txBody>
          <a:bodyPr vert="eaVert"/>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265238"/>
            <a:ext cx="2743200" cy="4906962"/>
          </a:xfrm>
          <a:prstGeom prst="rect">
            <a:avLst/>
          </a:prstGeom>
        </p:spPr>
        <p:txBody>
          <a:bodyPr vert="eaVert"/>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609600" y="1265238"/>
            <a:ext cx="8026400" cy="4906962"/>
          </a:xfrm>
          <a:prstGeom prst="rect">
            <a:avLst/>
          </a:prstGeo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228600"/>
            <a:ext cx="9855200" cy="609600"/>
          </a:xfrm>
          <a:prstGeom prst="rect">
            <a:avLst/>
          </a:prstGeom>
        </p:spPr>
        <p:txBody>
          <a:bodyPr/>
          <a:lstStyle>
            <a:lvl1pPr>
              <a:defRPr sz="4000" b="1" baseline="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06400" y="1066800"/>
            <a:ext cx="11277600" cy="5181600"/>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152400"/>
            <a:ext cx="10160000" cy="715962"/>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71461" y="1285861"/>
            <a:ext cx="10972800" cy="4525963"/>
          </a:xfrm>
          <a:prstGeom prst="rect">
            <a:avLst/>
          </a:prstGeom>
        </p:spPr>
        <p:txBody>
          <a:bodyPr/>
          <a:lstStyle>
            <a:lvl1pPr marL="180000" indent="-252000">
              <a:lnSpc>
                <a:spcPct val="150000"/>
              </a:lnSpc>
              <a:buClr>
                <a:srgbClr val="F4A70C"/>
              </a:buClr>
              <a:defRPr sz="1400">
                <a:latin typeface="微软雅黑" pitchFamily="34" charset="-122"/>
                <a:ea typeface="微软雅黑" pitchFamily="34" charset="-122"/>
              </a:defRPr>
            </a:lvl1pPr>
          </a:lstStyle>
          <a:p>
            <a:pPr lvl="0"/>
            <a:r>
              <a:rPr lang="zh-CN" altLang="en-US" smtClean="0"/>
              <a:t>单击此处编辑母版文本样式</a:t>
            </a:r>
          </a:p>
        </p:txBody>
      </p:sp>
      <p:sp>
        <p:nvSpPr>
          <p:cNvPr id="9" name="TextBox 8"/>
          <p:cNvSpPr txBox="1"/>
          <p:nvPr userDrawn="1"/>
        </p:nvSpPr>
        <p:spPr>
          <a:xfrm>
            <a:off x="9866390" y="6525344"/>
            <a:ext cx="1931940" cy="2616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altLang="zh-CN" sz="1100" b="1" dirty="0" smtClean="0">
                <a:solidFill>
                  <a:schemeClr val="bg1">
                    <a:lumMod val="50000"/>
                  </a:schemeClr>
                </a:solidFill>
                <a:latin typeface="Bookman Old Style" panose="02050604050505020204" pitchFamily="18" charset="0"/>
                <a:cs typeface="Arial" pitchFamily="34" charset="0"/>
              </a:rPr>
              <a:t>RIGOL</a:t>
            </a:r>
            <a:r>
              <a:rPr lang="en-US" altLang="zh-CN" sz="1100" dirty="0" smtClean="0">
                <a:solidFill>
                  <a:schemeClr val="bg1">
                    <a:lumMod val="50000"/>
                  </a:schemeClr>
                </a:solidFill>
                <a:latin typeface="Myriad Pro" pitchFamily="34" charset="0"/>
                <a:cs typeface="Arial" pitchFamily="34" charset="0"/>
              </a:rPr>
              <a:t> TECHNOLOGIES, INC</a:t>
            </a:r>
            <a:r>
              <a:rPr lang="en-US" altLang="zh-CN" sz="1100" dirty="0" smtClean="0">
                <a:solidFill>
                  <a:schemeClr val="bg1">
                    <a:lumMod val="50000"/>
                  </a:schemeClr>
                </a:solidFill>
                <a:latin typeface="Arial" pitchFamily="34" charset="0"/>
                <a:cs typeface="Arial" pitchFamily="34" charset="0"/>
              </a:rPr>
              <a:t>.</a:t>
            </a:r>
            <a:endParaRPr lang="zh-CN" altLang="en-US" sz="1100" dirty="0" smtClean="0">
              <a:solidFill>
                <a:schemeClr val="bg1">
                  <a:lumMod val="50000"/>
                </a:schemeClr>
              </a:solidFill>
              <a:latin typeface="Arial" pitchFamily="34" charset="0"/>
              <a:cs typeface="Arial" pitchFamily="34" charset="0"/>
            </a:endParaRPr>
          </a:p>
        </p:txBody>
      </p:sp>
      <p:sp>
        <p:nvSpPr>
          <p:cNvPr id="5" name="标题 4"/>
          <p:cNvSpPr>
            <a:spLocks noGrp="1"/>
          </p:cNvSpPr>
          <p:nvPr userDrawn="1"/>
        </p:nvSpPr>
        <p:spPr>
          <a:xfrm>
            <a:off x="330859" y="942961"/>
            <a:ext cx="9448800" cy="685800"/>
          </a:xfrm>
          <a:prstGeom prst="rect">
            <a:avLst/>
          </a:prstGeom>
        </p:spPr>
        <p:txBody>
          <a:bodyPr/>
          <a:lstStyle>
            <a:lvl1pPr algn="l" defTabSz="914400" rtl="0" eaLnBrk="1" latinLnBrk="0" hangingPunct="1">
              <a:spcBef>
                <a:spcPct val="0"/>
              </a:spcBef>
              <a:buNone/>
              <a:defRPr sz="2800" kern="1200">
                <a:solidFill>
                  <a:schemeClr val="bg1"/>
                </a:solidFill>
                <a:latin typeface="微软雅黑" pitchFamily="34" charset="-122"/>
                <a:ea typeface="微软雅黑" pitchFamily="34" charset="-122"/>
                <a:cs typeface="+mj-cs"/>
              </a:defRPr>
            </a:lvl1pPr>
          </a:lstStyle>
          <a:p>
            <a:endParaRPr lang="zh-CN" altLang="en-US" dirty="0"/>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1139" name="Rectangle 3"/>
          <p:cNvSpPr>
            <a:spLocks noGrp="1" noChangeArrowheads="1"/>
          </p:cNvSpPr>
          <p:nvPr>
            <p:ph type="ctrTitle"/>
          </p:nvPr>
        </p:nvSpPr>
        <p:spPr>
          <a:xfrm>
            <a:off x="914400" y="2130426"/>
            <a:ext cx="10363200" cy="14700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91140" name="Rectangle 4"/>
          <p:cNvSpPr>
            <a:spLocks noGrp="1" noChangeArrowheads="1"/>
          </p:cNvSpPr>
          <p:nvPr>
            <p:ph type="subTitle" idx="1"/>
          </p:nvPr>
        </p:nvSpPr>
        <p:spPr>
          <a:xfrm>
            <a:off x="1828800" y="3886200"/>
            <a:ext cx="8534400" cy="1752600"/>
          </a:xfrm>
          <a:prstGeom prst="rect">
            <a:avLst/>
          </a:prstGeom>
        </p:spPr>
        <p:txBody>
          <a:bodyPr/>
          <a:lstStyle>
            <a:lvl1pPr marL="0" indent="0" algn="ctr">
              <a:buFontTx/>
              <a:buNone/>
              <a:defRPr>
                <a:latin typeface="微软雅黑" panose="020B0503020204020204" pitchFamily="34" charset="-122"/>
                <a:ea typeface="微软雅黑" panose="020B0503020204020204" pitchFamily="34" charset="-122"/>
              </a:defRPr>
            </a:lvl1pPr>
          </a:lstStyle>
          <a:p>
            <a:r>
              <a:rPr lang="zh-CN" altLang="en-US" smtClean="0"/>
              <a:t>单击此处编辑母版副标题样式</a:t>
            </a:r>
            <a:endParaRPr lang="zh-CN" altLang="en-US"/>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219201"/>
            <a:ext cx="10972800" cy="4906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2743201"/>
            <a:ext cx="10363200" cy="1362075"/>
          </a:xfrm>
          <a:prstGeom prst="rect">
            <a:avLst/>
          </a:prstGeom>
        </p:spPr>
        <p:txBody>
          <a:bodyPr anchor="t"/>
          <a:lstStyle>
            <a:lvl1pPr algn="l">
              <a:defRPr sz="4000" b="1" cap="a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4" y="4138614"/>
            <a:ext cx="10363200" cy="1500187"/>
          </a:xfrm>
          <a:prstGeom prst="rect">
            <a:avLst/>
          </a:prstGeom>
        </p:spPr>
        <p:txBody>
          <a:bodyPr anchor="b"/>
          <a:lstStyle>
            <a:lvl1pPr marL="0" indent="0">
              <a:buNone/>
              <a:defRPr sz="2000">
                <a:latin typeface="微软雅黑" panose="020B0503020204020204" pitchFamily="34" charset="-122"/>
                <a:ea typeface="微软雅黑" panose="020B0503020204020204"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1"/>
            <a:ext cx="5384800" cy="4525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内容占位符 4"/>
          <p:cNvSpPr>
            <a:spLocks noGrp="1"/>
          </p:cNvSpPr>
          <p:nvPr>
            <p:ph sz="quarter" idx="10" hasCustomPrompt="1"/>
          </p:nvPr>
        </p:nvSpPr>
        <p:spPr>
          <a:xfrm>
            <a:off x="289992" y="116632"/>
            <a:ext cx="7776542" cy="575270"/>
          </a:xfrm>
          <a:prstGeom prst="rect">
            <a:avLst/>
          </a:prstGeom>
        </p:spPr>
        <p:txBody>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单击此处编辑标题</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9144021" y="6357959"/>
            <a:ext cx="2844800" cy="365125"/>
          </a:xfrm>
          <a:prstGeom prst="rect">
            <a:avLst/>
          </a:prstGeom>
        </p:spPr>
        <p:txBody>
          <a:bodyPr vert="horz" lIns="91440" tIns="45720" rIns="91440" bIns="45720" rtlCol="0" anchor="ctr"/>
          <a:lstStyle>
            <a:lvl1pPr algn="r">
              <a:defRPr sz="1000">
                <a:solidFill>
                  <a:schemeClr val="bg1"/>
                </a:solidFill>
                <a:latin typeface="Myriad Pro" pitchFamily="34" charset="0"/>
              </a:defRPr>
            </a:lvl1pPr>
          </a:lstStyle>
          <a:p>
            <a:r>
              <a:rPr lang="en-US" altLang="zh-CN" dirty="0" smtClean="0"/>
              <a:t>RIGOL TECHNOLOGIES,INC.</a:t>
            </a:r>
            <a:endParaRPr lang="zh-CN" altLang="en-US" dirty="0"/>
          </a:p>
        </p:txBody>
      </p:sp>
      <p:pic>
        <p:nvPicPr>
          <p:cNvPr id="2" name="图片 1"/>
          <p:cNvPicPr>
            <a:picLocks noChangeAspect="1"/>
          </p:cNvPicPr>
          <p:nvPr/>
        </p:nvPicPr>
        <p:blipFill>
          <a:blip r:embed="rId18">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timing>
    <p:tnLst>
      <p:par>
        <p:cTn id="1" dur="indefinite" restart="never" nodeType="tmRoot"/>
      </p:par>
    </p:tnLst>
  </p:timing>
  <p:txStyles>
    <p:titleStyle>
      <a:lvl1pPr algn="l" defTabSz="914400" rtl="0" eaLnBrk="1" latinLnBrk="0" hangingPunct="1">
        <a:spcBef>
          <a:spcPct val="0"/>
        </a:spcBef>
        <a:buNone/>
        <a:defRPr sz="28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1.bin"/><Relationship Id="rId7" Type="http://schemas.openxmlformats.org/officeDocument/2006/relationships/image" Target="../media/image31.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85.jpe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57.jpe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99.jpeg"/><Relationship Id="rId4" Type="http://schemas.openxmlformats.org/officeDocument/2006/relationships/image" Target="../media/image98.jpeg"/></Relationships>
</file>

<file path=ppt/slides/_rels/slide7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3.jpeg"/><Relationship Id="rId4" Type="http://schemas.openxmlformats.org/officeDocument/2006/relationships/image" Target="../media/image112.jpeg"/></Relationships>
</file>

<file path=ppt/slides/_rels/slide8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16.jpeg"/></Relationships>
</file>

<file path=ppt/slides/_rels/slide87.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7.jpeg"/><Relationship Id="rId7" Type="http://schemas.openxmlformats.org/officeDocument/2006/relationships/image" Target="../media/image121.jpe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jpe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53322" y="4425743"/>
            <a:ext cx="1415772" cy="584775"/>
          </a:xfrm>
          <a:prstGeom prst="rect">
            <a:avLst/>
          </a:prstGeom>
        </p:spPr>
        <p:txBody>
          <a:bodyPr wrap="none">
            <a:spAutoFit/>
          </a:bodyPr>
          <a:lstStyle/>
          <a:p>
            <a:r>
              <a:rPr lang="zh-CN" altLang="en-US" sz="3200" b="1" dirty="0" smtClean="0">
                <a:solidFill>
                  <a:schemeClr val="tx1">
                    <a:lumMod val="75000"/>
                    <a:lumOff val="25000"/>
                  </a:schemeClr>
                </a:solidFill>
                <a:latin typeface="微软雅黑" pitchFamily="34" charset="-122"/>
                <a:ea typeface="微软雅黑" pitchFamily="34" charset="-122"/>
              </a:rPr>
              <a:t>示波器</a:t>
            </a:r>
            <a:endParaRPr lang="zh-CN" altLang="en-US" sz="3200" b="1" dirty="0">
              <a:solidFill>
                <a:schemeClr val="tx1">
                  <a:lumMod val="75000"/>
                  <a:lumOff val="2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800" dirty="0" smtClean="0">
                <a:solidFill>
                  <a:schemeClr val="tx2"/>
                </a:solidFill>
              </a:rPr>
              <a:t>选择示波器的三大基本原则</a:t>
            </a:r>
          </a:p>
        </p:txBody>
      </p:sp>
      <p:sp>
        <p:nvSpPr>
          <p:cNvPr id="3" name="内容占位符 2"/>
          <p:cNvSpPr>
            <a:spLocks noGrp="1"/>
          </p:cNvSpPr>
          <p:nvPr>
            <p:ph idx="1"/>
          </p:nvPr>
        </p:nvSpPr>
        <p:spPr/>
        <p:txBody>
          <a:bodyPr/>
          <a:lstStyle/>
          <a:p>
            <a:r>
              <a:rPr lang="zh-CN" altLang="en-US" b="1" dirty="0" smtClean="0">
                <a:solidFill>
                  <a:srgbClr val="000000"/>
                </a:solidFill>
                <a:latin typeface="黑体" panose="02010609060101010101" pitchFamily="49" charset="-122"/>
                <a:ea typeface="黑体" panose="02010609060101010101" pitchFamily="49" charset="-122"/>
              </a:rPr>
              <a:t>选择</a:t>
            </a:r>
            <a:r>
              <a:rPr lang="zh-CN" altLang="en-US" b="1" dirty="0" smtClean="0">
                <a:solidFill>
                  <a:srgbClr val="FF0000"/>
                </a:solidFill>
                <a:latin typeface="黑体" panose="02010609060101010101" pitchFamily="49" charset="-122"/>
                <a:ea typeface="黑体" panose="02010609060101010101" pitchFamily="49" charset="-122"/>
              </a:rPr>
              <a:t>合适</a:t>
            </a:r>
            <a:r>
              <a:rPr lang="zh-CN" altLang="en-US" b="1" dirty="0" smtClean="0">
                <a:solidFill>
                  <a:srgbClr val="000000"/>
                </a:solidFill>
                <a:latin typeface="黑体" panose="02010609060101010101" pitchFamily="49" charset="-122"/>
                <a:ea typeface="黑体" panose="02010609060101010101" pitchFamily="49" charset="-122"/>
              </a:rPr>
              <a:t>的带宽</a:t>
            </a:r>
            <a:endParaRPr lang="en-US" altLang="zh-CN" dirty="0" smtClean="0">
              <a:solidFill>
                <a:srgbClr val="000000"/>
              </a:solidFill>
              <a:latin typeface="黑体" panose="02010609060101010101" pitchFamily="49" charset="-122"/>
              <a:ea typeface="黑体" panose="02010609060101010101" pitchFamily="49" charset="-122"/>
            </a:endParaRPr>
          </a:p>
          <a:p>
            <a:pPr lvl="0"/>
            <a:endParaRPr lang="en-US" altLang="zh-CN" dirty="0" smtClean="0">
              <a:solidFill>
                <a:srgbClr val="000000"/>
              </a:solidFill>
              <a:latin typeface="黑体" panose="02010609060101010101" pitchFamily="49" charset="-122"/>
              <a:ea typeface="黑体" panose="02010609060101010101" pitchFamily="49" charset="-122"/>
            </a:endParaRPr>
          </a:p>
          <a:p>
            <a:pPr marL="342900" lvl="1" indent="-342900">
              <a:buFontTx/>
              <a:buChar char="•"/>
            </a:pPr>
            <a:r>
              <a:rPr lang="zh-CN" altLang="en-US" sz="3200" b="1" dirty="0" smtClean="0">
                <a:solidFill>
                  <a:srgbClr val="FF0000"/>
                </a:solidFill>
                <a:latin typeface="黑体" panose="02010609060101010101" pitchFamily="49" charset="-122"/>
                <a:ea typeface="黑体" panose="02010609060101010101" pitchFamily="49" charset="-122"/>
              </a:rPr>
              <a:t>时刻</a:t>
            </a:r>
            <a:r>
              <a:rPr lang="zh-CN" altLang="en-US" sz="3200" b="1" dirty="0" smtClean="0">
                <a:latin typeface="黑体" panose="02010609060101010101" pitchFamily="49" charset="-122"/>
                <a:ea typeface="黑体" panose="02010609060101010101" pitchFamily="49" charset="-122"/>
              </a:rPr>
              <a:t>警惕采样率</a:t>
            </a:r>
            <a:endParaRPr lang="en-US" altLang="zh-CN" sz="3200" dirty="0" smtClean="0">
              <a:latin typeface="黑体" panose="02010609060101010101" pitchFamily="49" charset="-122"/>
              <a:ea typeface="黑体" panose="02010609060101010101" pitchFamily="49" charset="-122"/>
            </a:endParaRPr>
          </a:p>
          <a:p>
            <a:pPr marL="342900" lvl="1" indent="-342900">
              <a:buFontTx/>
              <a:buChar char="•"/>
            </a:pPr>
            <a:endParaRPr lang="en-US" altLang="zh-CN" sz="3200" dirty="0" smtClean="0">
              <a:latin typeface="黑体" panose="02010609060101010101" pitchFamily="49" charset="-122"/>
              <a:ea typeface="黑体" panose="02010609060101010101" pitchFamily="49" charset="-122"/>
            </a:endParaRPr>
          </a:p>
          <a:p>
            <a:pPr lvl="0"/>
            <a:r>
              <a:rPr lang="zh-CN" altLang="en-US" b="1" dirty="0" smtClean="0">
                <a:latin typeface="黑体" panose="02010609060101010101" pitchFamily="49" charset="-122"/>
                <a:ea typeface="黑体" panose="02010609060101010101" pitchFamily="49" charset="-122"/>
              </a:rPr>
              <a:t>捕获待测信号的</a:t>
            </a:r>
            <a:r>
              <a:rPr lang="zh-CN" altLang="en-US" b="1" dirty="0" smtClean="0">
                <a:solidFill>
                  <a:srgbClr val="FF0000"/>
                </a:solidFill>
                <a:latin typeface="黑体" panose="02010609060101010101" pitchFamily="49" charset="-122"/>
                <a:ea typeface="黑体" panose="02010609060101010101" pitchFamily="49" charset="-122"/>
              </a:rPr>
              <a:t>全貌</a:t>
            </a:r>
            <a:endParaRPr lang="zh-CN" altLang="en-US" dirty="0">
              <a:solidFill>
                <a:srgbClr val="FF0000"/>
              </a:solidFill>
            </a:endParaRPr>
          </a:p>
        </p:txBody>
      </p:sp>
      <p:grpSp>
        <p:nvGrpSpPr>
          <p:cNvPr id="4" name="组合 8"/>
          <p:cNvGrpSpPr/>
          <p:nvPr/>
        </p:nvGrpSpPr>
        <p:grpSpPr>
          <a:xfrm>
            <a:off x="7905763" y="1071546"/>
            <a:ext cx="2857520" cy="857256"/>
            <a:chOff x="1574726" y="423784"/>
            <a:chExt cx="1739747" cy="1739747"/>
          </a:xfrm>
          <a:scene3d>
            <a:camera prst="orthographicFront"/>
            <a:lightRig rig="threePt" dir="t">
              <a:rot lat="0" lon="0" rev="7500000"/>
            </a:lightRig>
          </a:scene3d>
        </p:grpSpPr>
        <p:sp>
          <p:nvSpPr>
            <p:cNvPr id="5" name="圆角矩形 4"/>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6"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grpSp>
        <p:nvGrpSpPr>
          <p:cNvPr id="7" name="组合 8"/>
          <p:cNvGrpSpPr/>
          <p:nvPr/>
        </p:nvGrpSpPr>
        <p:grpSpPr>
          <a:xfrm>
            <a:off x="7905763" y="2214554"/>
            <a:ext cx="2857520" cy="857256"/>
            <a:chOff x="1574726" y="423784"/>
            <a:chExt cx="1739747" cy="1739747"/>
          </a:xfrm>
          <a:solidFill>
            <a:schemeClr val="accent3"/>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grpSp>
        <p:nvGrpSpPr>
          <p:cNvPr id="10" name="组合 8"/>
          <p:cNvGrpSpPr/>
          <p:nvPr/>
        </p:nvGrpSpPr>
        <p:grpSpPr>
          <a:xfrm>
            <a:off x="7905763" y="3357562"/>
            <a:ext cx="2857520" cy="857256"/>
            <a:chOff x="1574726" y="423784"/>
            <a:chExt cx="1739747" cy="1739747"/>
          </a:xfrm>
          <a:solidFill>
            <a:schemeClr val="accent4"/>
          </a:solidFill>
          <a:scene3d>
            <a:camera prst="orthographicFront"/>
            <a:lightRig rig="threePt" dir="t">
              <a:rot lat="0" lon="0" rev="7500000"/>
            </a:lightRig>
          </a:scene3d>
        </p:grpSpPr>
        <p:sp>
          <p:nvSpPr>
            <p:cNvPr id="11" name="圆角矩形 10"/>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noGrp="1"/>
          </p:cNvSpPr>
          <p:nvPr>
            <p:ph type="title"/>
          </p:nvPr>
        </p:nvSpPr>
        <p:spPr bwMode="auto">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6" name="圆角矩形 5"/>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8" name="爆炸形 1 7"/>
          <p:cNvSpPr/>
          <p:nvPr/>
        </p:nvSpPr>
        <p:spPr>
          <a:xfrm>
            <a:off x="666712" y="2643182"/>
            <a:ext cx="10668032" cy="2857496"/>
          </a:xfrm>
          <a:prstGeom prst="irregularSeal1">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itchFamily="34" charset="-122"/>
                <a:ea typeface="微软雅黑" pitchFamily="34" charset="-122"/>
              </a:rPr>
              <a:t>什么是“带宽”？</a:t>
            </a:r>
            <a:endParaRPr lang="zh-CN" altLang="en-US" sz="3600" dirty="0">
              <a:latin typeface="微软雅黑" pitchFamily="34" charset="-122"/>
              <a:ea typeface="微软雅黑" pitchFamily="34" charset="-122"/>
            </a:endParaRPr>
          </a:p>
        </p:txBody>
      </p:sp>
      <p:sp>
        <p:nvSpPr>
          <p:cNvPr id="10" name="矩形 9"/>
          <p:cNvSpPr/>
          <p:nvPr/>
        </p:nvSpPr>
        <p:spPr>
          <a:xfrm>
            <a:off x="3619483" y="1357298"/>
            <a:ext cx="8286808" cy="400110"/>
          </a:xfrm>
          <a:prstGeom prst="rect">
            <a:avLst/>
          </a:prstGeom>
        </p:spPr>
        <p:txBody>
          <a:bodyPr wrap="square">
            <a:spAutoFit/>
          </a:bodyPr>
          <a:lstStyle/>
          <a:p>
            <a:r>
              <a:rPr lang="zh-CN" altLang="en-US" sz="2000" b="1" dirty="0" smtClean="0">
                <a:solidFill>
                  <a:srgbClr val="FF0000"/>
                </a:solidFill>
              </a:rPr>
              <a:t>带宽（英语：</a:t>
            </a:r>
            <a:r>
              <a:rPr lang="en-US" altLang="zh-CN" sz="2000" b="1" dirty="0" smtClean="0">
                <a:solidFill>
                  <a:srgbClr val="FF0000"/>
                </a:solidFill>
              </a:rPr>
              <a:t>Bandwidth</a:t>
            </a:r>
            <a:r>
              <a:rPr lang="zh-CN" altLang="en-US" sz="2000" b="1" dirty="0" smtClean="0">
                <a:solidFill>
                  <a:srgbClr val="FF0000"/>
                </a:solidFill>
              </a:rPr>
              <a:t>）指所占据或能够提供的频带宽度</a:t>
            </a:r>
            <a:endParaRPr lang="zh-CN" altLang="en-US" sz="2000" b="1" dirty="0">
              <a:solidFill>
                <a:srgbClr val="FF0000"/>
              </a:solidFill>
            </a:endParaRPr>
          </a:p>
        </p:txBody>
      </p:sp>
      <p:sp>
        <p:nvSpPr>
          <p:cNvPr id="11" name="矩形 10"/>
          <p:cNvSpPr/>
          <p:nvPr/>
        </p:nvSpPr>
        <p:spPr>
          <a:xfrm>
            <a:off x="3619483" y="2143117"/>
            <a:ext cx="8096307" cy="2554545"/>
          </a:xfrm>
          <a:prstGeom prst="rect">
            <a:avLst/>
          </a:prstGeom>
        </p:spPr>
        <p:txBody>
          <a:bodyPr wrap="square">
            <a:spAutoFit/>
          </a:bodyPr>
          <a:lstStyle/>
          <a:p>
            <a:r>
              <a:rPr lang="zh-CN" altLang="en-US" sz="2000" b="1" dirty="0" smtClean="0"/>
              <a:t>信道</a:t>
            </a:r>
            <a:r>
              <a:rPr lang="en-US" altLang="zh-CN" sz="2000" b="1" dirty="0" smtClean="0"/>
              <a:t>/</a:t>
            </a:r>
            <a:r>
              <a:rPr lang="zh-CN" altLang="en-US" sz="2000" b="1" dirty="0" smtClean="0"/>
              <a:t>系统：</a:t>
            </a:r>
            <a:r>
              <a:rPr lang="zh-CN" altLang="en-US" sz="2000" dirty="0" smtClean="0"/>
              <a:t>带宽是指能够有效通过该信道的信号的最大频带宽度，一般以</a:t>
            </a:r>
            <a:r>
              <a:rPr lang="en-US" altLang="zh-CN" sz="2000" b="1" dirty="0" smtClean="0">
                <a:solidFill>
                  <a:srgbClr val="FF0000"/>
                </a:solidFill>
              </a:rPr>
              <a:t>Hz</a:t>
            </a:r>
            <a:r>
              <a:rPr lang="zh-CN" altLang="en-US" sz="2000" dirty="0" smtClean="0"/>
              <a:t>为单位描述；</a:t>
            </a:r>
            <a:endParaRPr lang="en-US" altLang="zh-CN" sz="2000" dirty="0" smtClean="0"/>
          </a:p>
          <a:p>
            <a:r>
              <a:rPr lang="zh-CN" altLang="en-US" sz="2000" b="1" dirty="0" smtClean="0"/>
              <a:t>模拟信号：</a:t>
            </a:r>
            <a:r>
              <a:rPr lang="zh-CN" altLang="en-US" sz="2000" dirty="0" smtClean="0"/>
              <a:t>带宽又称为频宽，指信号所包含的频率分量， 一般以</a:t>
            </a:r>
            <a:r>
              <a:rPr lang="en-US" altLang="zh-CN" sz="2000" b="1" dirty="0" smtClean="0">
                <a:solidFill>
                  <a:srgbClr val="FF0000"/>
                </a:solidFill>
              </a:rPr>
              <a:t>Hz</a:t>
            </a:r>
            <a:r>
              <a:rPr lang="zh-CN" altLang="en-US" sz="2000" dirty="0" smtClean="0"/>
              <a:t>为单位描述。例如模拟语音电话的信号带宽为</a:t>
            </a:r>
            <a:r>
              <a:rPr lang="en-US" altLang="zh-CN" sz="2000" dirty="0" smtClean="0"/>
              <a:t>3400Hz</a:t>
            </a:r>
            <a:r>
              <a:rPr lang="zh-CN" altLang="en-US" sz="2000" dirty="0" smtClean="0"/>
              <a:t>，一个</a:t>
            </a:r>
            <a:r>
              <a:rPr lang="en-US" altLang="zh-CN" sz="2000" dirty="0" smtClean="0"/>
              <a:t>PAL-D</a:t>
            </a:r>
            <a:r>
              <a:rPr lang="zh-CN" altLang="en-US" sz="2000" dirty="0" smtClean="0"/>
              <a:t>电视频道的带宽为</a:t>
            </a:r>
            <a:r>
              <a:rPr lang="en-US" altLang="zh-CN" sz="2000" dirty="0" smtClean="0"/>
              <a:t>8MHz</a:t>
            </a:r>
            <a:r>
              <a:rPr lang="zh-CN" altLang="en-US" sz="2000" dirty="0" smtClean="0"/>
              <a:t>；</a:t>
            </a:r>
            <a:endParaRPr lang="en-US" altLang="zh-CN" sz="2000" dirty="0" smtClean="0"/>
          </a:p>
          <a:p>
            <a:r>
              <a:rPr lang="zh-CN" altLang="en-US" sz="2000" b="1" dirty="0" smtClean="0"/>
              <a:t>数字信号：</a:t>
            </a:r>
            <a:r>
              <a:rPr lang="zh-CN" altLang="en-US" sz="2000" dirty="0" smtClean="0"/>
              <a:t>带宽是指单位时间内链路能够通过的数据量。由于数字信号的传输是通过模拟信号的调制完成的，为了与模拟带宽进行区分，数字信道的带宽一般直接用</a:t>
            </a:r>
            <a:r>
              <a:rPr lang="zh-CN" altLang="en-US" sz="2000" b="1" dirty="0" smtClean="0">
                <a:solidFill>
                  <a:srgbClr val="FF0000"/>
                </a:solidFill>
              </a:rPr>
              <a:t>波特率</a:t>
            </a:r>
            <a:r>
              <a:rPr lang="zh-CN" altLang="en-US" sz="2000" dirty="0" smtClean="0"/>
              <a:t>或</a:t>
            </a:r>
            <a:r>
              <a:rPr lang="zh-CN" altLang="en-US" sz="2000" b="1" dirty="0" smtClean="0">
                <a:solidFill>
                  <a:srgbClr val="FF0000"/>
                </a:solidFill>
              </a:rPr>
              <a:t>符号率</a:t>
            </a:r>
            <a:r>
              <a:rPr lang="zh-CN" altLang="en-US" sz="2000" dirty="0" smtClean="0"/>
              <a:t>来描述</a:t>
            </a:r>
          </a:p>
        </p:txBody>
      </p:sp>
      <p:cxnSp>
        <p:nvCxnSpPr>
          <p:cNvPr id="14" name="直接连接符 13"/>
          <p:cNvCxnSpPr/>
          <p:nvPr/>
        </p:nvCxnSpPr>
        <p:spPr>
          <a:xfrm>
            <a:off x="5694678" y="2459348"/>
            <a:ext cx="5619789"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586464" y="2786058"/>
            <a:ext cx="2223784"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linds(horizontal)">
                                      <p:cBhvr>
                                        <p:cTn id="15" dur="500"/>
                                        <p:tgtEl>
                                          <p:spTgt spid="11">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blinds(horizontal)">
                                      <p:cBhvr>
                                        <p:cTn id="18" dur="500"/>
                                        <p:tgtEl>
                                          <p:spTgt spid="11">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blinds(horizontal)">
                                      <p:cBhvr>
                                        <p:cTn id="21" dur="50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ox(in)">
                                      <p:cBhvr>
                                        <p:cTn id="26" dur="500"/>
                                        <p:tgtEl>
                                          <p:spTgt spid="14"/>
                                        </p:tgtEl>
                                      </p:cBhvr>
                                    </p:animEffect>
                                  </p:childTnLst>
                                </p:cTn>
                              </p:par>
                              <p:par>
                                <p:cTn id="27" presetID="4" presetClass="entr" presetSubtype="16"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ox(in)">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pic>
        <p:nvPicPr>
          <p:cNvPr id="9218" name="Picture 2" descr="C:\Documents and Settings\sn00482\桌面\1.jpg"/>
          <p:cNvPicPr>
            <a:picLocks noChangeAspect="1" noChangeArrowheads="1"/>
          </p:cNvPicPr>
          <p:nvPr/>
        </p:nvPicPr>
        <p:blipFill>
          <a:blip r:embed="rId3"/>
          <a:srcRect/>
          <a:stretch>
            <a:fillRect/>
          </a:stretch>
        </p:blipFill>
        <p:spPr bwMode="auto">
          <a:xfrm>
            <a:off x="2095472" y="2933972"/>
            <a:ext cx="7810555" cy="3209672"/>
          </a:xfrm>
          <a:prstGeom prst="rect">
            <a:avLst/>
          </a:prstGeom>
          <a:noFill/>
        </p:spPr>
      </p:pic>
      <p:sp>
        <p:nvSpPr>
          <p:cNvPr id="15" name="矩形 14"/>
          <p:cNvSpPr/>
          <p:nvPr/>
        </p:nvSpPr>
        <p:spPr>
          <a:xfrm>
            <a:off x="3619483" y="1353910"/>
            <a:ext cx="8001056" cy="646331"/>
          </a:xfrm>
          <a:prstGeom prst="rect">
            <a:avLst/>
          </a:prstGeom>
        </p:spPr>
        <p:txBody>
          <a:bodyPr wrap="square">
            <a:spAutoFit/>
          </a:bodyPr>
          <a:lstStyle/>
          <a:p>
            <a:r>
              <a:rPr lang="zh-CN" altLang="en-US" dirty="0" smtClean="0">
                <a:latin typeface="微软雅黑" pitchFamily="34" charset="-122"/>
                <a:ea typeface="微软雅黑" pitchFamily="34" charset="-122"/>
              </a:rPr>
              <a:t>定义：输入正弦信号衰减到其实际幅度的</a:t>
            </a:r>
            <a:r>
              <a:rPr lang="en-US" dirty="0" smtClean="0">
                <a:latin typeface="微软雅黑" pitchFamily="34" charset="-122"/>
                <a:ea typeface="微软雅黑" pitchFamily="34" charset="-122"/>
              </a:rPr>
              <a:t>70.7%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3dB</a:t>
            </a:r>
            <a:r>
              <a:rPr lang="zh-CN" altLang="en-US" dirty="0" smtClean="0">
                <a:latin typeface="微软雅黑" pitchFamily="34" charset="-122"/>
                <a:ea typeface="微软雅黑" pitchFamily="34" charset="-122"/>
              </a:rPr>
              <a:t>）时的频率值，是表征示波器所能测量的频率范围，单位</a:t>
            </a:r>
            <a:r>
              <a:rPr lang="en-US" altLang="zh-CN" dirty="0" smtClean="0">
                <a:latin typeface="微软雅黑" pitchFamily="34" charset="-122"/>
                <a:ea typeface="微软雅黑" pitchFamily="34" charset="-122"/>
              </a:rPr>
              <a:t>Hz</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9" name="矩形 8"/>
          <p:cNvSpPr/>
          <p:nvPr/>
        </p:nvSpPr>
        <p:spPr>
          <a:xfrm>
            <a:off x="3619483" y="2214555"/>
            <a:ext cx="7905805" cy="646331"/>
          </a:xfrm>
          <a:prstGeom prst="rect">
            <a:avLst/>
          </a:prstGeom>
        </p:spPr>
        <p:txBody>
          <a:bodyPr wrap="square">
            <a:spAutoFit/>
          </a:bodyPr>
          <a:lstStyle/>
          <a:p>
            <a:r>
              <a:rPr lang="zh-CN" altLang="en-US" b="1" dirty="0" smtClean="0">
                <a:solidFill>
                  <a:srgbClr val="FF0000"/>
                </a:solidFill>
                <a:latin typeface="微软雅黑" pitchFamily="34" charset="-122"/>
                <a:ea typeface="微软雅黑" pitchFamily="34" charset="-122"/>
              </a:rPr>
              <a:t>数字示波器带宽一般都是指其前端放大器的模拟带宽。放大器相当于一个低通滤波器。</a:t>
            </a:r>
            <a:endParaRPr lang="zh-CN" altLang="en-US" b="1" dirty="0">
              <a:solidFill>
                <a:srgbClr val="FF0000"/>
              </a:solidFill>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eaLnBrk="0" hangingPunct="0"/>
            <a:r>
              <a:rPr lang="zh-CN" altLang="en-US" sz="2800" dirty="0" smtClean="0">
                <a:solidFill>
                  <a:srgbClr val="1F497D"/>
                </a:solidFill>
                <a:latin typeface="微软雅黑" pitchFamily="34" charset="-122"/>
                <a:ea typeface="微软雅黑" pitchFamily="34" charset="-122"/>
                <a:cs typeface="+mn-cs"/>
              </a:rPr>
              <a:t>数字示波器原理及主要指标</a:t>
            </a:r>
            <a:endParaRPr lang="zh-CN" altLang="en-US" dirty="0"/>
          </a:p>
        </p:txBody>
      </p:sp>
      <p:pic>
        <p:nvPicPr>
          <p:cNvPr id="5" name="内容占位符 4" descr="傅立叶变换 时域与频域转换.gif"/>
          <p:cNvPicPr>
            <a:picLocks noGrp="1" noChangeAspect="1"/>
          </p:cNvPicPr>
          <p:nvPr>
            <p:ph idx="1"/>
          </p:nvPr>
        </p:nvPicPr>
        <p:blipFill>
          <a:blip r:embed="rId2"/>
          <a:stretch>
            <a:fillRect/>
          </a:stretch>
        </p:blipFill>
        <p:spPr>
          <a:xfrm>
            <a:off x="3524232" y="1285861"/>
            <a:ext cx="7810555" cy="4686333"/>
          </a:xfrm>
        </p:spPr>
      </p:pic>
      <p:grpSp>
        <p:nvGrpSpPr>
          <p:cNvPr id="3"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7" name="圆角矩形 6"/>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zh-CN" altLang="en-US" sz="2000" b="1"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9" name="Text Box 84"/>
          <p:cNvSpPr txBox="1">
            <a:spLocks noChangeArrowheads="1"/>
          </p:cNvSpPr>
          <p:nvPr/>
        </p:nvSpPr>
        <p:spPr bwMode="auto">
          <a:xfrm>
            <a:off x="5048243" y="2071678"/>
            <a:ext cx="2039925" cy="400110"/>
          </a:xfrm>
          <a:prstGeom prst="rect">
            <a:avLst/>
          </a:prstGeom>
          <a:solidFill>
            <a:srgbClr val="FFC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FFFFFF"/>
                </a:solidFill>
              </a:rPr>
              <a:t>示波器</a:t>
            </a:r>
            <a:r>
              <a:rPr lang="zh-CN" altLang="en-US" sz="2000" b="1" dirty="0" smtClean="0">
                <a:solidFill>
                  <a:srgbClr val="FFFFFF"/>
                </a:solidFill>
              </a:rPr>
              <a:t>带宽</a:t>
            </a:r>
            <a:endParaRPr lang="en-US" sz="2000" b="1" dirty="0">
              <a:solidFill>
                <a:srgbClr val="FFFFFF"/>
              </a:solidFill>
            </a:endParaRPr>
          </a:p>
        </p:txBody>
      </p:sp>
      <p:pic>
        <p:nvPicPr>
          <p:cNvPr id="1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t="12820"/>
          <a:stretch>
            <a:fillRect/>
          </a:stretch>
        </p:blipFill>
        <p:spPr bwMode="auto">
          <a:xfrm>
            <a:off x="3905235" y="2928934"/>
            <a:ext cx="6864632" cy="24288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2" name="直接连接符 11"/>
          <p:cNvCxnSpPr/>
          <p:nvPr/>
        </p:nvCxnSpPr>
        <p:spPr>
          <a:xfrm rot="5400000" flipH="1" flipV="1">
            <a:off x="7036600" y="3893083"/>
            <a:ext cx="1928826" cy="211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左大括号 14"/>
          <p:cNvSpPr/>
          <p:nvPr/>
        </p:nvSpPr>
        <p:spPr>
          <a:xfrm rot="5400000">
            <a:off x="5903646" y="892950"/>
            <a:ext cx="357190" cy="3714776"/>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4" presetClass="entr" presetSubtype="16"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ox(in)">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zh-CN" altLang="en-US" sz="2000" b="1"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12" name="矩形 11"/>
          <p:cNvSpPr/>
          <p:nvPr/>
        </p:nvSpPr>
        <p:spPr>
          <a:xfrm>
            <a:off x="4286237" y="1094416"/>
            <a:ext cx="7524803" cy="1477328"/>
          </a:xfrm>
          <a:prstGeom prst="rect">
            <a:avLst/>
          </a:prstGeom>
        </p:spPr>
        <p:txBody>
          <a:bodyPr wrap="square">
            <a:spAutoFit/>
          </a:bodyPr>
          <a:lstStyle/>
          <a:p>
            <a:pPr marL="0" lvl="1">
              <a:lnSpc>
                <a:spcPct val="150000"/>
              </a:lnSpc>
            </a:pPr>
            <a:r>
              <a:rPr lang="zh-CN" altLang="en-US" sz="2000" b="1" dirty="0" smtClean="0">
                <a:latin typeface="微软雅黑" pitchFamily="34" charset="-122"/>
                <a:ea typeface="微软雅黑" pitchFamily="34" charset="-122"/>
              </a:rPr>
              <a:t>仪器的带宽会对信号产生什么样的影响？</a:t>
            </a:r>
          </a:p>
          <a:p>
            <a:pPr marL="0" lvl="1">
              <a:lnSpc>
                <a:spcPct val="150000"/>
              </a:lnSpc>
            </a:pP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高频信号幅度下降</a:t>
            </a:r>
          </a:p>
          <a:p>
            <a:pPr marL="0" lvl="1">
              <a:lnSpc>
                <a:spcPct val="150000"/>
              </a:lnSpc>
            </a:pP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信号高频成分消失（也有好处，抑制噪声）</a:t>
            </a:r>
            <a:endParaRPr lang="zh-CN" altLang="en-US" sz="2000" dirty="0">
              <a:latin typeface="微软雅黑" pitchFamily="34" charset="-122"/>
              <a:ea typeface="微软雅黑" pitchFamily="34" charset="-122"/>
            </a:endParaRPr>
          </a:p>
        </p:txBody>
      </p:sp>
      <p:grpSp>
        <p:nvGrpSpPr>
          <p:cNvPr id="3" name="Group 22"/>
          <p:cNvGrpSpPr>
            <a:grpSpLocks/>
          </p:cNvGrpSpPr>
          <p:nvPr/>
        </p:nvGrpSpPr>
        <p:grpSpPr bwMode="auto">
          <a:xfrm>
            <a:off x="1047715" y="3429001"/>
            <a:ext cx="4610097" cy="2249503"/>
            <a:chOff x="567" y="2138"/>
            <a:chExt cx="2313" cy="1519"/>
          </a:xfrm>
        </p:grpSpPr>
        <p:sp>
          <p:nvSpPr>
            <p:cNvPr id="18" name="AutoShape 6"/>
            <p:cNvSpPr>
              <a:spLocks noChangeArrowheads="1"/>
            </p:cNvSpPr>
            <p:nvPr/>
          </p:nvSpPr>
          <p:spPr bwMode="black">
            <a:xfrm>
              <a:off x="1656" y="2840"/>
              <a:ext cx="408" cy="227"/>
            </a:xfrm>
            <a:prstGeom prst="rightArrow">
              <a:avLst>
                <a:gd name="adj1" fmla="val 50000"/>
                <a:gd name="adj2" fmla="val 44934"/>
              </a:avLst>
            </a:prstGeom>
            <a:solidFill>
              <a:srgbClr val="FFFFFF"/>
            </a:solidFill>
            <a:ln w="9525" algn="ctr">
              <a:solidFill>
                <a:srgbClr val="000000"/>
              </a:solidFill>
              <a:miter lim="800000"/>
              <a:headEnd/>
              <a:tailEnd/>
            </a:ln>
            <a:effectLst/>
          </p:spPr>
          <p:txBody>
            <a:bodyPr wrap="none" anchor="ctr"/>
            <a:lstStyle/>
            <a:p>
              <a:endParaRPr lang="zh-CN" altLang="en-US"/>
            </a:p>
          </p:txBody>
        </p:sp>
        <p:sp>
          <p:nvSpPr>
            <p:cNvPr id="19" name="Freeform 7"/>
            <p:cNvSpPr>
              <a:spLocks/>
            </p:cNvSpPr>
            <p:nvPr/>
          </p:nvSpPr>
          <p:spPr bwMode="black">
            <a:xfrm>
              <a:off x="2154" y="2501"/>
              <a:ext cx="726" cy="884"/>
            </a:xfrm>
            <a:custGeom>
              <a:avLst/>
              <a:gdLst/>
              <a:ahLst/>
              <a:cxnLst>
                <a:cxn ang="0">
                  <a:pos x="0" y="476"/>
                </a:cxn>
                <a:cxn ang="0">
                  <a:pos x="91" y="68"/>
                </a:cxn>
                <a:cxn ang="0">
                  <a:pos x="227" y="884"/>
                </a:cxn>
                <a:cxn ang="0">
                  <a:pos x="363" y="68"/>
                </a:cxn>
                <a:cxn ang="0">
                  <a:pos x="499" y="884"/>
                </a:cxn>
                <a:cxn ang="0">
                  <a:pos x="635" y="68"/>
                </a:cxn>
                <a:cxn ang="0">
                  <a:pos x="726" y="476"/>
                </a:cxn>
              </a:cxnLst>
              <a:rect l="0" t="0" r="r" b="b"/>
              <a:pathLst>
                <a:path w="726" h="884">
                  <a:moveTo>
                    <a:pt x="0" y="476"/>
                  </a:moveTo>
                  <a:cubicBezTo>
                    <a:pt x="26" y="238"/>
                    <a:pt x="53" y="0"/>
                    <a:pt x="91" y="68"/>
                  </a:cubicBezTo>
                  <a:cubicBezTo>
                    <a:pt x="129" y="136"/>
                    <a:pt x="182" y="884"/>
                    <a:pt x="227" y="884"/>
                  </a:cubicBezTo>
                  <a:cubicBezTo>
                    <a:pt x="272" y="884"/>
                    <a:pt x="318" y="68"/>
                    <a:pt x="363" y="68"/>
                  </a:cubicBezTo>
                  <a:cubicBezTo>
                    <a:pt x="408" y="68"/>
                    <a:pt x="454" y="884"/>
                    <a:pt x="499" y="884"/>
                  </a:cubicBezTo>
                  <a:cubicBezTo>
                    <a:pt x="544" y="884"/>
                    <a:pt x="597" y="136"/>
                    <a:pt x="635" y="68"/>
                  </a:cubicBezTo>
                  <a:cubicBezTo>
                    <a:pt x="673" y="0"/>
                    <a:pt x="711" y="408"/>
                    <a:pt x="726" y="476"/>
                  </a:cubicBezTo>
                </a:path>
              </a:pathLst>
            </a:custGeom>
            <a:noFill/>
            <a:ln w="9525" cap="flat" cmpd="sng">
              <a:solidFill>
                <a:srgbClr val="000000"/>
              </a:solidFill>
              <a:prstDash val="solid"/>
              <a:round/>
              <a:headEnd/>
              <a:tailEnd/>
            </a:ln>
            <a:effectLst/>
          </p:spPr>
          <p:txBody>
            <a:bodyPr/>
            <a:lstStyle/>
            <a:p>
              <a:endParaRPr lang="zh-CN" altLang="en-US"/>
            </a:p>
          </p:txBody>
        </p:sp>
        <p:sp>
          <p:nvSpPr>
            <p:cNvPr id="20" name="Freeform 8"/>
            <p:cNvSpPr>
              <a:spLocks/>
            </p:cNvSpPr>
            <p:nvPr/>
          </p:nvSpPr>
          <p:spPr bwMode="black">
            <a:xfrm>
              <a:off x="567" y="2138"/>
              <a:ext cx="998" cy="1519"/>
            </a:xfrm>
            <a:custGeom>
              <a:avLst/>
              <a:gdLst/>
              <a:ahLst/>
              <a:cxnLst>
                <a:cxn ang="0">
                  <a:pos x="0" y="839"/>
                </a:cxn>
                <a:cxn ang="0">
                  <a:pos x="136" y="113"/>
                </a:cxn>
                <a:cxn ang="0">
                  <a:pos x="317" y="1519"/>
                </a:cxn>
                <a:cxn ang="0">
                  <a:pos x="499" y="113"/>
                </a:cxn>
                <a:cxn ang="0">
                  <a:pos x="680" y="1519"/>
                </a:cxn>
                <a:cxn ang="0">
                  <a:pos x="862" y="113"/>
                </a:cxn>
                <a:cxn ang="0">
                  <a:pos x="998" y="884"/>
                </a:cxn>
              </a:cxnLst>
              <a:rect l="0" t="0" r="r" b="b"/>
              <a:pathLst>
                <a:path w="998" h="1519">
                  <a:moveTo>
                    <a:pt x="0" y="839"/>
                  </a:moveTo>
                  <a:cubicBezTo>
                    <a:pt x="41" y="419"/>
                    <a:pt x="83" y="0"/>
                    <a:pt x="136" y="113"/>
                  </a:cubicBezTo>
                  <a:cubicBezTo>
                    <a:pt x="189" y="226"/>
                    <a:pt x="257" y="1519"/>
                    <a:pt x="317" y="1519"/>
                  </a:cubicBezTo>
                  <a:cubicBezTo>
                    <a:pt x="377" y="1519"/>
                    <a:pt x="439" y="113"/>
                    <a:pt x="499" y="113"/>
                  </a:cubicBezTo>
                  <a:cubicBezTo>
                    <a:pt x="559" y="113"/>
                    <a:pt x="620" y="1519"/>
                    <a:pt x="680" y="1519"/>
                  </a:cubicBezTo>
                  <a:cubicBezTo>
                    <a:pt x="740" y="1519"/>
                    <a:pt x="809" y="219"/>
                    <a:pt x="862" y="113"/>
                  </a:cubicBezTo>
                  <a:cubicBezTo>
                    <a:pt x="915" y="7"/>
                    <a:pt x="975" y="756"/>
                    <a:pt x="998" y="884"/>
                  </a:cubicBezTo>
                </a:path>
              </a:pathLst>
            </a:custGeom>
            <a:noFill/>
            <a:ln w="9525" cap="flat" cmpd="sng">
              <a:solidFill>
                <a:srgbClr val="000000"/>
              </a:solidFill>
              <a:prstDash val="solid"/>
              <a:round/>
              <a:headEnd/>
              <a:tailEnd/>
            </a:ln>
            <a:effectLst/>
          </p:spPr>
          <p:txBody>
            <a:bodyPr/>
            <a:lstStyle/>
            <a:p>
              <a:endParaRPr lang="zh-CN" altLang="en-US"/>
            </a:p>
          </p:txBody>
        </p:sp>
      </p:grpSp>
      <p:grpSp>
        <p:nvGrpSpPr>
          <p:cNvPr id="5" name="Group 23"/>
          <p:cNvGrpSpPr>
            <a:grpSpLocks/>
          </p:cNvGrpSpPr>
          <p:nvPr/>
        </p:nvGrpSpPr>
        <p:grpSpPr bwMode="auto">
          <a:xfrm>
            <a:off x="6572255" y="3214686"/>
            <a:ext cx="4667283" cy="2428892"/>
            <a:chOff x="3153" y="2168"/>
            <a:chExt cx="2222" cy="1444"/>
          </a:xfrm>
        </p:grpSpPr>
        <p:grpSp>
          <p:nvGrpSpPr>
            <p:cNvPr id="6" name="Group 9"/>
            <p:cNvGrpSpPr>
              <a:grpSpLocks/>
            </p:cNvGrpSpPr>
            <p:nvPr/>
          </p:nvGrpSpPr>
          <p:grpSpPr bwMode="auto">
            <a:xfrm>
              <a:off x="3153" y="2278"/>
              <a:ext cx="1088" cy="1334"/>
              <a:chOff x="3243" y="2009"/>
              <a:chExt cx="1088" cy="1334"/>
            </a:xfrm>
          </p:grpSpPr>
          <p:sp>
            <p:nvSpPr>
              <p:cNvPr id="25" name="Line 10"/>
              <p:cNvSpPr>
                <a:spLocks noChangeShapeType="1"/>
              </p:cNvSpPr>
              <p:nvPr/>
            </p:nvSpPr>
            <p:spPr bwMode="black">
              <a:xfrm>
                <a:off x="3243" y="3339"/>
                <a:ext cx="272" cy="0"/>
              </a:xfrm>
              <a:prstGeom prst="line">
                <a:avLst/>
              </a:prstGeom>
              <a:noFill/>
              <a:ln w="9525">
                <a:solidFill>
                  <a:srgbClr val="000000"/>
                </a:solidFill>
                <a:round/>
                <a:headEnd/>
                <a:tailEnd/>
              </a:ln>
              <a:effectLst/>
            </p:spPr>
            <p:txBody>
              <a:bodyPr/>
              <a:lstStyle/>
              <a:p>
                <a:endParaRPr lang="zh-CN" altLang="en-US"/>
              </a:p>
            </p:txBody>
          </p:sp>
          <p:sp>
            <p:nvSpPr>
              <p:cNvPr id="26" name="Line 11"/>
              <p:cNvSpPr>
                <a:spLocks noChangeShapeType="1"/>
              </p:cNvSpPr>
              <p:nvPr/>
            </p:nvSpPr>
            <p:spPr bwMode="black">
              <a:xfrm flipV="1">
                <a:off x="3515" y="2024"/>
                <a:ext cx="0" cy="1315"/>
              </a:xfrm>
              <a:prstGeom prst="line">
                <a:avLst/>
              </a:prstGeom>
              <a:noFill/>
              <a:ln w="9525">
                <a:solidFill>
                  <a:srgbClr val="000000"/>
                </a:solidFill>
                <a:round/>
                <a:headEnd/>
                <a:tailEnd/>
              </a:ln>
              <a:effectLst/>
            </p:spPr>
            <p:txBody>
              <a:bodyPr/>
              <a:lstStyle/>
              <a:p>
                <a:endParaRPr lang="zh-CN" altLang="en-US"/>
              </a:p>
            </p:txBody>
          </p:sp>
          <p:sp>
            <p:nvSpPr>
              <p:cNvPr id="27" name="Line 12"/>
              <p:cNvSpPr>
                <a:spLocks noChangeShapeType="1"/>
              </p:cNvSpPr>
              <p:nvPr/>
            </p:nvSpPr>
            <p:spPr bwMode="black">
              <a:xfrm flipV="1">
                <a:off x="3787" y="2028"/>
                <a:ext cx="0" cy="1315"/>
              </a:xfrm>
              <a:prstGeom prst="line">
                <a:avLst/>
              </a:prstGeom>
              <a:noFill/>
              <a:ln w="9525">
                <a:solidFill>
                  <a:srgbClr val="000000"/>
                </a:solidFill>
                <a:round/>
                <a:headEnd/>
                <a:tailEnd/>
              </a:ln>
              <a:effectLst/>
            </p:spPr>
            <p:txBody>
              <a:bodyPr/>
              <a:lstStyle/>
              <a:p>
                <a:endParaRPr lang="zh-CN" altLang="en-US"/>
              </a:p>
            </p:txBody>
          </p:sp>
          <p:sp>
            <p:nvSpPr>
              <p:cNvPr id="28" name="Line 13"/>
              <p:cNvSpPr>
                <a:spLocks noChangeShapeType="1"/>
              </p:cNvSpPr>
              <p:nvPr/>
            </p:nvSpPr>
            <p:spPr bwMode="black">
              <a:xfrm>
                <a:off x="3515" y="2016"/>
                <a:ext cx="272" cy="0"/>
              </a:xfrm>
              <a:prstGeom prst="line">
                <a:avLst/>
              </a:prstGeom>
              <a:noFill/>
              <a:ln w="9525">
                <a:solidFill>
                  <a:srgbClr val="000000"/>
                </a:solidFill>
                <a:round/>
                <a:headEnd/>
                <a:tailEnd/>
              </a:ln>
              <a:effectLst/>
            </p:spPr>
            <p:txBody>
              <a:bodyPr/>
              <a:lstStyle/>
              <a:p>
                <a:endParaRPr lang="zh-CN" altLang="en-US"/>
              </a:p>
            </p:txBody>
          </p:sp>
          <p:sp>
            <p:nvSpPr>
              <p:cNvPr id="29" name="Line 14"/>
              <p:cNvSpPr>
                <a:spLocks noChangeShapeType="1"/>
              </p:cNvSpPr>
              <p:nvPr/>
            </p:nvSpPr>
            <p:spPr bwMode="black">
              <a:xfrm>
                <a:off x="3787" y="3342"/>
                <a:ext cx="272" cy="0"/>
              </a:xfrm>
              <a:prstGeom prst="line">
                <a:avLst/>
              </a:prstGeom>
              <a:noFill/>
              <a:ln w="9525">
                <a:solidFill>
                  <a:srgbClr val="000000"/>
                </a:solidFill>
                <a:round/>
                <a:headEnd/>
                <a:tailEnd/>
              </a:ln>
              <a:effectLst/>
            </p:spPr>
            <p:txBody>
              <a:bodyPr/>
              <a:lstStyle/>
              <a:p>
                <a:endParaRPr lang="zh-CN" altLang="en-US"/>
              </a:p>
            </p:txBody>
          </p:sp>
          <p:sp>
            <p:nvSpPr>
              <p:cNvPr id="30" name="Line 15"/>
              <p:cNvSpPr>
                <a:spLocks noChangeShapeType="1"/>
              </p:cNvSpPr>
              <p:nvPr/>
            </p:nvSpPr>
            <p:spPr bwMode="black">
              <a:xfrm>
                <a:off x="4059" y="2009"/>
                <a:ext cx="272" cy="0"/>
              </a:xfrm>
              <a:prstGeom prst="line">
                <a:avLst/>
              </a:prstGeom>
              <a:noFill/>
              <a:ln w="9525">
                <a:solidFill>
                  <a:srgbClr val="000000"/>
                </a:solidFill>
                <a:round/>
                <a:headEnd/>
                <a:tailEnd/>
              </a:ln>
              <a:effectLst/>
            </p:spPr>
            <p:txBody>
              <a:bodyPr/>
              <a:lstStyle/>
              <a:p>
                <a:endParaRPr lang="zh-CN" altLang="en-US"/>
              </a:p>
            </p:txBody>
          </p:sp>
          <p:sp>
            <p:nvSpPr>
              <p:cNvPr id="31" name="Line 16"/>
              <p:cNvSpPr>
                <a:spLocks noChangeShapeType="1"/>
              </p:cNvSpPr>
              <p:nvPr/>
            </p:nvSpPr>
            <p:spPr bwMode="black">
              <a:xfrm flipV="1">
                <a:off x="4058" y="2016"/>
                <a:ext cx="0" cy="1315"/>
              </a:xfrm>
              <a:prstGeom prst="line">
                <a:avLst/>
              </a:prstGeom>
              <a:noFill/>
              <a:ln w="9525">
                <a:solidFill>
                  <a:srgbClr val="000000"/>
                </a:solidFill>
                <a:round/>
                <a:headEnd/>
                <a:tailEnd/>
              </a:ln>
              <a:effectLst/>
            </p:spPr>
            <p:txBody>
              <a:bodyPr/>
              <a:lstStyle/>
              <a:p>
                <a:endParaRPr lang="zh-CN" altLang="en-US"/>
              </a:p>
            </p:txBody>
          </p:sp>
        </p:grpSp>
        <p:sp>
          <p:nvSpPr>
            <p:cNvPr id="23" name="Freeform 17"/>
            <p:cNvSpPr>
              <a:spLocks/>
            </p:cNvSpPr>
            <p:nvPr/>
          </p:nvSpPr>
          <p:spPr bwMode="black">
            <a:xfrm>
              <a:off x="4604" y="2168"/>
              <a:ext cx="771" cy="1398"/>
            </a:xfrm>
            <a:custGeom>
              <a:avLst/>
              <a:gdLst/>
              <a:ahLst/>
              <a:cxnLst>
                <a:cxn ang="0">
                  <a:pos x="0" y="1398"/>
                </a:cxn>
                <a:cxn ang="0">
                  <a:pos x="181" y="83"/>
                </a:cxn>
                <a:cxn ang="0">
                  <a:pos x="363" y="1398"/>
                </a:cxn>
                <a:cxn ang="0">
                  <a:pos x="590" y="83"/>
                </a:cxn>
                <a:cxn ang="0">
                  <a:pos x="771" y="899"/>
                </a:cxn>
              </a:cxnLst>
              <a:rect l="0" t="0" r="r" b="b"/>
              <a:pathLst>
                <a:path w="771" h="1398">
                  <a:moveTo>
                    <a:pt x="0" y="1398"/>
                  </a:moveTo>
                  <a:cubicBezTo>
                    <a:pt x="60" y="740"/>
                    <a:pt x="121" y="83"/>
                    <a:pt x="181" y="83"/>
                  </a:cubicBezTo>
                  <a:cubicBezTo>
                    <a:pt x="241" y="83"/>
                    <a:pt x="295" y="1398"/>
                    <a:pt x="363" y="1398"/>
                  </a:cubicBezTo>
                  <a:cubicBezTo>
                    <a:pt x="431" y="1398"/>
                    <a:pt x="522" y="166"/>
                    <a:pt x="590" y="83"/>
                  </a:cubicBezTo>
                  <a:cubicBezTo>
                    <a:pt x="658" y="0"/>
                    <a:pt x="714" y="449"/>
                    <a:pt x="771" y="899"/>
                  </a:cubicBezTo>
                </a:path>
              </a:pathLst>
            </a:custGeom>
            <a:noFill/>
            <a:ln w="9525" cap="flat" cmpd="sng">
              <a:solidFill>
                <a:srgbClr val="000000"/>
              </a:solidFill>
              <a:prstDash val="solid"/>
              <a:round/>
              <a:headEnd/>
              <a:tailEnd/>
            </a:ln>
            <a:effectLst/>
          </p:spPr>
          <p:txBody>
            <a:bodyPr/>
            <a:lstStyle/>
            <a:p>
              <a:endParaRPr lang="zh-CN" altLang="en-US"/>
            </a:p>
          </p:txBody>
        </p:sp>
        <p:sp>
          <p:nvSpPr>
            <p:cNvPr id="24" name="AutoShape 18"/>
            <p:cNvSpPr>
              <a:spLocks noChangeArrowheads="1"/>
            </p:cNvSpPr>
            <p:nvPr/>
          </p:nvSpPr>
          <p:spPr bwMode="black">
            <a:xfrm>
              <a:off x="4195" y="2795"/>
              <a:ext cx="364" cy="227"/>
            </a:xfrm>
            <a:prstGeom prst="rightArrow">
              <a:avLst>
                <a:gd name="adj1" fmla="val 50000"/>
                <a:gd name="adj2" fmla="val 40088"/>
              </a:avLst>
            </a:prstGeom>
            <a:solidFill>
              <a:srgbClr val="FFFFFF"/>
            </a:solidFill>
            <a:ln w="9525" algn="ctr">
              <a:solidFill>
                <a:srgbClr val="000000"/>
              </a:solidFill>
              <a:miter lim="800000"/>
              <a:headEnd/>
              <a:tailEnd/>
            </a:ln>
            <a:effectLst/>
          </p:spPr>
          <p:txBody>
            <a:bodyPr wrap="none" anchor="ct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zh-CN" altLang="en-US" sz="2000" b="1"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22" name="Rectangle 3"/>
          <p:cNvSpPr txBox="1">
            <a:spLocks noChangeArrowheads="1"/>
          </p:cNvSpPr>
          <p:nvPr/>
        </p:nvSpPr>
        <p:spPr>
          <a:xfrm>
            <a:off x="3619483" y="1285860"/>
            <a:ext cx="7810555" cy="862002"/>
          </a:xfrm>
          <a:prstGeom prst="rect">
            <a:avLst/>
          </a:prstGeom>
        </p:spPr>
        <p:txBody>
          <a:bodyPr/>
          <a:lstStyle/>
          <a:p>
            <a:pPr marR="0" lvl="0" algn="l" defTabSz="914400" rtl="0" eaLnBrk="0" fontAlgn="base" latinLnBrk="0" hangingPunct="0">
              <a:lnSpc>
                <a:spcPct val="100000"/>
              </a:lnSpc>
              <a:spcBef>
                <a:spcPct val="20000"/>
              </a:spcBef>
              <a:spcAft>
                <a:spcPct val="0"/>
              </a:spcAft>
              <a:buClrTx/>
              <a:buSzTx/>
              <a:tabLst/>
              <a:defRPr/>
            </a:pP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下列图示为一个10</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MHz</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的方波在200</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MHz</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带宽和10</a:t>
            </a:r>
            <a:r>
              <a:rPr kumimoji="0" lang="en-US" altLang="zh-CN"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MHz</a:t>
            </a:r>
            <a:r>
              <a:rPr kumimoji="0" lang="zh-CN" altLang="en-US" sz="20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带宽示波器上的显示效果图。</a:t>
            </a:r>
            <a:endParaRPr kumimoji="0" lang="zh-CN" altLang="en-US" sz="200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2" name="AutoShape 7"/>
          <p:cNvSpPr>
            <a:spLocks noChangeArrowheads="1"/>
          </p:cNvSpPr>
          <p:nvPr/>
        </p:nvSpPr>
        <p:spPr bwMode="auto">
          <a:xfrm>
            <a:off x="7374503" y="5410200"/>
            <a:ext cx="1320800" cy="152400"/>
          </a:xfrm>
          <a:prstGeom prst="rightArrow">
            <a:avLst>
              <a:gd name="adj1" fmla="val 50000"/>
              <a:gd name="adj2" fmla="val 162500"/>
            </a:avLst>
          </a:prstGeom>
          <a:noFill/>
          <a:ln w="9525">
            <a:solidFill>
              <a:schemeClr val="tx1"/>
            </a:solidFill>
            <a:miter lim="800000"/>
            <a:headEnd/>
            <a:tailEnd/>
          </a:ln>
          <a:effectLst/>
        </p:spPr>
        <p:txBody>
          <a:bodyPr wrap="none" anchor="ctr"/>
          <a:lstStyle/>
          <a:p>
            <a:endParaRPr lang="zh-CN" altLang="en-US"/>
          </a:p>
        </p:txBody>
      </p:sp>
      <p:sp>
        <p:nvSpPr>
          <p:cNvPr id="33" name="AutoShape 8"/>
          <p:cNvSpPr>
            <a:spLocks noChangeArrowheads="1"/>
          </p:cNvSpPr>
          <p:nvPr/>
        </p:nvSpPr>
        <p:spPr bwMode="auto">
          <a:xfrm>
            <a:off x="7391452" y="3314705"/>
            <a:ext cx="1320800" cy="152400"/>
          </a:xfrm>
          <a:prstGeom prst="rightArrow">
            <a:avLst>
              <a:gd name="adj1" fmla="val 50000"/>
              <a:gd name="adj2" fmla="val 162500"/>
            </a:avLst>
          </a:prstGeom>
          <a:noFill/>
          <a:ln w="9525">
            <a:solidFill>
              <a:schemeClr val="tx1"/>
            </a:solidFill>
            <a:miter lim="800000"/>
            <a:headEnd/>
            <a:tailEnd/>
          </a:ln>
          <a:effectLst/>
        </p:spPr>
        <p:txBody>
          <a:bodyPr wrap="none" anchor="ctr"/>
          <a:lstStyle/>
          <a:p>
            <a:endParaRPr lang="zh-CN" altLang="en-US"/>
          </a:p>
        </p:txBody>
      </p:sp>
      <p:sp>
        <p:nvSpPr>
          <p:cNvPr id="36" name="Text Box 11"/>
          <p:cNvSpPr txBox="1">
            <a:spLocks noChangeArrowheads="1"/>
          </p:cNvSpPr>
          <p:nvPr/>
        </p:nvSpPr>
        <p:spPr bwMode="auto">
          <a:xfrm>
            <a:off x="285752" y="2977218"/>
            <a:ext cx="1428717" cy="523220"/>
          </a:xfrm>
          <a:prstGeom prst="rect">
            <a:avLst/>
          </a:prstGeom>
          <a:noFill/>
          <a:ln w="9525">
            <a:noFill/>
            <a:miter lim="800000"/>
            <a:headEnd/>
            <a:tailEnd/>
          </a:ln>
          <a:effectLst/>
        </p:spPr>
        <p:txBody>
          <a:bodyPr wrap="square">
            <a:spAutoFit/>
          </a:bodyPr>
          <a:lstStyle/>
          <a:p>
            <a:r>
              <a:rPr lang="zh-CN" altLang="en-US" sz="1400" b="1" dirty="0">
                <a:solidFill>
                  <a:srgbClr val="FF0000"/>
                </a:solidFill>
                <a:latin typeface="微软雅黑" pitchFamily="34" charset="-122"/>
                <a:ea typeface="微软雅黑" pitchFamily="34" charset="-122"/>
              </a:rPr>
              <a:t>200</a:t>
            </a:r>
            <a:r>
              <a:rPr lang="en-US" altLang="zh-CN" sz="1400" b="1" dirty="0">
                <a:solidFill>
                  <a:srgbClr val="FF0000"/>
                </a:solidFill>
                <a:latin typeface="微软雅黑" pitchFamily="34" charset="-122"/>
                <a:ea typeface="微软雅黑" pitchFamily="34" charset="-122"/>
              </a:rPr>
              <a:t>M</a:t>
            </a:r>
            <a:r>
              <a:rPr lang="zh-CN" altLang="en-US" sz="1400" b="1" dirty="0" smtClean="0">
                <a:solidFill>
                  <a:srgbClr val="FF0000"/>
                </a:solidFill>
                <a:latin typeface="微软雅黑" pitchFamily="34" charset="-122"/>
                <a:ea typeface="微软雅黑" pitchFamily="34" charset="-122"/>
              </a:rPr>
              <a:t>带宽</a:t>
            </a:r>
            <a:endParaRPr lang="en-US" altLang="zh-CN" sz="1400" b="1" dirty="0" smtClean="0">
              <a:solidFill>
                <a:srgbClr val="FF0000"/>
              </a:solidFill>
              <a:latin typeface="微软雅黑" pitchFamily="34" charset="-122"/>
              <a:ea typeface="微软雅黑" pitchFamily="34" charset="-122"/>
            </a:endParaRPr>
          </a:p>
          <a:p>
            <a:r>
              <a:rPr lang="zh-CN" altLang="en-US" sz="1400" b="1" dirty="0" smtClean="0">
                <a:solidFill>
                  <a:srgbClr val="FF0000"/>
                </a:solidFill>
                <a:latin typeface="微软雅黑" pitchFamily="34" charset="-122"/>
                <a:ea typeface="微软雅黑" pitchFamily="34" charset="-122"/>
              </a:rPr>
              <a:t>示波器</a:t>
            </a:r>
            <a:endParaRPr lang="zh-CN" altLang="en-US" sz="1400" b="1" dirty="0">
              <a:solidFill>
                <a:srgbClr val="FF0000"/>
              </a:solidFill>
              <a:latin typeface="微软雅黑" pitchFamily="34" charset="-122"/>
              <a:ea typeface="微软雅黑" pitchFamily="34" charset="-122"/>
            </a:endParaRPr>
          </a:p>
        </p:txBody>
      </p:sp>
      <p:sp>
        <p:nvSpPr>
          <p:cNvPr id="37" name="Text Box 12"/>
          <p:cNvSpPr txBox="1">
            <a:spLocks noChangeArrowheads="1"/>
          </p:cNvSpPr>
          <p:nvPr/>
        </p:nvSpPr>
        <p:spPr bwMode="auto">
          <a:xfrm>
            <a:off x="285709" y="4857760"/>
            <a:ext cx="1428760" cy="523220"/>
          </a:xfrm>
          <a:prstGeom prst="rect">
            <a:avLst/>
          </a:prstGeom>
          <a:noFill/>
          <a:ln w="9525">
            <a:noFill/>
            <a:miter lim="800000"/>
            <a:headEnd/>
            <a:tailEnd/>
          </a:ln>
          <a:effectLst/>
        </p:spPr>
        <p:txBody>
          <a:bodyPr wrap="square">
            <a:spAutoFit/>
          </a:bodyPr>
          <a:lstStyle/>
          <a:p>
            <a:r>
              <a:rPr lang="zh-CN" altLang="en-US" sz="1400" b="1" dirty="0">
                <a:solidFill>
                  <a:srgbClr val="FF0000"/>
                </a:solidFill>
                <a:latin typeface="微软雅黑" pitchFamily="34" charset="-122"/>
                <a:ea typeface="微软雅黑" pitchFamily="34" charset="-122"/>
              </a:rPr>
              <a:t>10</a:t>
            </a:r>
            <a:r>
              <a:rPr lang="en-US" altLang="zh-CN" sz="1400" b="1" dirty="0">
                <a:solidFill>
                  <a:srgbClr val="FF0000"/>
                </a:solidFill>
                <a:latin typeface="微软雅黑" pitchFamily="34" charset="-122"/>
                <a:ea typeface="微软雅黑" pitchFamily="34" charset="-122"/>
              </a:rPr>
              <a:t>M</a:t>
            </a:r>
            <a:r>
              <a:rPr lang="zh-CN" altLang="en-US" sz="1400" b="1" dirty="0" smtClean="0">
                <a:solidFill>
                  <a:srgbClr val="FF0000"/>
                </a:solidFill>
                <a:latin typeface="微软雅黑" pitchFamily="34" charset="-122"/>
                <a:ea typeface="微软雅黑" pitchFamily="34" charset="-122"/>
              </a:rPr>
              <a:t>带宽</a:t>
            </a:r>
            <a:endParaRPr lang="en-US" altLang="zh-CN" sz="1400" b="1" dirty="0" smtClean="0">
              <a:solidFill>
                <a:srgbClr val="FF0000"/>
              </a:solidFill>
              <a:latin typeface="微软雅黑" pitchFamily="34" charset="-122"/>
              <a:ea typeface="微软雅黑" pitchFamily="34" charset="-122"/>
            </a:endParaRPr>
          </a:p>
          <a:p>
            <a:r>
              <a:rPr lang="zh-CN" altLang="en-US" sz="1400" b="1" dirty="0" smtClean="0">
                <a:solidFill>
                  <a:srgbClr val="FF0000"/>
                </a:solidFill>
                <a:latin typeface="微软雅黑" pitchFamily="34" charset="-122"/>
                <a:ea typeface="微软雅黑" pitchFamily="34" charset="-122"/>
              </a:rPr>
              <a:t>示波器</a:t>
            </a:r>
            <a:endParaRPr lang="zh-CN" altLang="en-US" sz="1400" b="1" dirty="0">
              <a:solidFill>
                <a:srgbClr val="FF0000"/>
              </a:solidFill>
              <a:latin typeface="微软雅黑" pitchFamily="34" charset="-122"/>
              <a:ea typeface="微软雅黑" pitchFamily="34" charset="-122"/>
            </a:endParaRPr>
          </a:p>
        </p:txBody>
      </p:sp>
      <p:pic>
        <p:nvPicPr>
          <p:cNvPr id="38" name="Picture 20"/>
          <p:cNvPicPr>
            <a:picLocks noChangeAspect="1" noChangeArrowheads="1"/>
          </p:cNvPicPr>
          <p:nvPr/>
        </p:nvPicPr>
        <p:blipFill>
          <a:blip r:embed="rId3"/>
          <a:srcRect/>
          <a:stretch>
            <a:fillRect/>
          </a:stretch>
        </p:blipFill>
        <p:spPr bwMode="auto">
          <a:xfrm>
            <a:off x="1718769" y="4292601"/>
            <a:ext cx="5537200" cy="1838325"/>
          </a:xfrm>
          <a:prstGeom prst="rect">
            <a:avLst/>
          </a:prstGeom>
          <a:noFill/>
          <a:ln w="9525">
            <a:noFill/>
            <a:miter lim="800000"/>
            <a:headEnd/>
            <a:tailEnd/>
          </a:ln>
          <a:effectLst/>
        </p:spPr>
      </p:pic>
      <p:pic>
        <p:nvPicPr>
          <p:cNvPr id="39" name="Picture 19"/>
          <p:cNvPicPr>
            <a:picLocks noChangeAspect="1" noChangeArrowheads="1"/>
          </p:cNvPicPr>
          <p:nvPr/>
        </p:nvPicPr>
        <p:blipFill>
          <a:blip r:embed="rId4"/>
          <a:srcRect/>
          <a:stretch>
            <a:fillRect/>
          </a:stretch>
        </p:blipFill>
        <p:spPr bwMode="auto">
          <a:xfrm>
            <a:off x="1752641" y="2324106"/>
            <a:ext cx="5435600" cy="1819275"/>
          </a:xfrm>
          <a:prstGeom prst="rect">
            <a:avLst/>
          </a:prstGeom>
          <a:noFill/>
          <a:ln w="9525">
            <a:noFill/>
            <a:miter lim="800000"/>
            <a:headEnd/>
            <a:tailEnd/>
          </a:ln>
          <a:effectLst/>
        </p:spPr>
      </p:pic>
      <p:pic>
        <p:nvPicPr>
          <p:cNvPr id="40" name="Picture 21"/>
          <p:cNvPicPr>
            <a:picLocks noChangeAspect="1" noChangeArrowheads="1"/>
          </p:cNvPicPr>
          <p:nvPr/>
        </p:nvPicPr>
        <p:blipFill>
          <a:blip r:embed="rId5"/>
          <a:srcRect/>
          <a:stretch>
            <a:fillRect/>
          </a:stretch>
        </p:blipFill>
        <p:spPr bwMode="auto">
          <a:xfrm>
            <a:off x="8966237" y="2705106"/>
            <a:ext cx="2273300" cy="1266825"/>
          </a:xfrm>
          <a:prstGeom prst="rect">
            <a:avLst/>
          </a:prstGeom>
          <a:noFill/>
          <a:ln w="9525">
            <a:noFill/>
            <a:miter lim="800000"/>
            <a:headEnd/>
            <a:tailEnd/>
          </a:ln>
          <a:effectLst/>
        </p:spPr>
      </p:pic>
      <p:pic>
        <p:nvPicPr>
          <p:cNvPr id="41" name="Picture 22"/>
          <p:cNvPicPr>
            <a:picLocks noChangeAspect="1" noChangeArrowheads="1"/>
          </p:cNvPicPr>
          <p:nvPr/>
        </p:nvPicPr>
        <p:blipFill>
          <a:blip r:embed="rId6"/>
          <a:srcRect/>
          <a:stretch>
            <a:fillRect/>
          </a:stretch>
        </p:blipFill>
        <p:spPr bwMode="auto">
          <a:xfrm>
            <a:off x="8864636" y="4648201"/>
            <a:ext cx="2362200" cy="1304925"/>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爆炸形 1 7"/>
          <p:cNvSpPr/>
          <p:nvPr/>
        </p:nvSpPr>
        <p:spPr>
          <a:xfrm>
            <a:off x="3714733" y="1285860"/>
            <a:ext cx="7143800" cy="2928958"/>
          </a:xfrm>
          <a:prstGeom prst="irregularSeal1">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150000"/>
              </a:lnSpc>
            </a:pPr>
            <a:r>
              <a:rPr lang="zh-CN" altLang="en-US" sz="3600" dirty="0" smtClean="0">
                <a:latin typeface="微软雅黑" pitchFamily="34" charset="-122"/>
                <a:ea typeface="微软雅黑" pitchFamily="34" charset="-122"/>
              </a:rPr>
              <a:t>如何选择示波器的带宽？</a:t>
            </a:r>
          </a:p>
        </p:txBody>
      </p:sp>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zh-CN" altLang="en-US" sz="2000" b="1"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graphicFrame>
        <p:nvGraphicFramePr>
          <p:cNvPr id="34" name="图示 33"/>
          <p:cNvGraphicFramePr/>
          <p:nvPr/>
        </p:nvGraphicFramePr>
        <p:xfrm>
          <a:off x="1904971" y="2571744"/>
          <a:ext cx="9239315" cy="2714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p:cNvSpPr/>
          <p:nvPr/>
        </p:nvSpPr>
        <p:spPr>
          <a:xfrm>
            <a:off x="3428982" y="1357298"/>
            <a:ext cx="8572517" cy="523220"/>
          </a:xfrm>
          <a:prstGeom prst="rect">
            <a:avLst/>
          </a:prstGeom>
        </p:spPr>
        <p:txBody>
          <a:bodyPr wrap="square">
            <a:spAutoFit/>
          </a:bodyPr>
          <a:lstStyle/>
          <a:p>
            <a:pPr marL="0" indent="0">
              <a:buNone/>
            </a:pPr>
            <a:r>
              <a:rPr lang="zh-CN" altLang="en-US" sz="2800" dirty="0" smtClean="0">
                <a:solidFill>
                  <a:srgbClr val="0070C0"/>
                </a:solidFill>
                <a:latin typeface="黑体" panose="02010609060101010101" pitchFamily="49" charset="-122"/>
                <a:ea typeface="黑体" panose="02010609060101010101" pitchFamily="49" charset="-122"/>
              </a:rPr>
              <a:t>选择合适的带宽</a:t>
            </a:r>
            <a:r>
              <a:rPr lang="en-US" altLang="zh-CN" sz="2800" dirty="0" smtClean="0">
                <a:solidFill>
                  <a:srgbClr val="0070C0"/>
                </a:solidFill>
                <a:latin typeface="黑体" panose="02010609060101010101" pitchFamily="49" charset="-122"/>
                <a:ea typeface="黑体" panose="02010609060101010101" pitchFamily="49" charset="-122"/>
              </a:rPr>
              <a:t>:</a:t>
            </a:r>
            <a:r>
              <a:rPr lang="en-US" sz="2800" dirty="0" smtClean="0">
                <a:solidFill>
                  <a:srgbClr val="0070C0"/>
                </a:solidFill>
                <a:latin typeface="黑体" panose="02010609060101010101" pitchFamily="49" charset="-122"/>
                <a:ea typeface="黑体" panose="02010609060101010101" pitchFamily="49" charset="-122"/>
              </a:rPr>
              <a:t> </a:t>
            </a:r>
            <a:r>
              <a:rPr lang="zh-CN" altLang="en-US" sz="2800" dirty="0" smtClean="0">
                <a:solidFill>
                  <a:srgbClr val="0070C0"/>
                </a:solidFill>
                <a:latin typeface="黑体" panose="02010609060101010101" pitchFamily="49" charset="-122"/>
                <a:ea typeface="黑体" panose="02010609060101010101" pitchFamily="49" charset="-122"/>
              </a:rPr>
              <a:t>带宽并不是越高越好</a:t>
            </a:r>
            <a:endParaRPr lang="en-US" altLang="zh-CN" sz="2800"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34" grpId="0">
        <p:bldAsOne/>
      </p:bldGraphic>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zh-CN" altLang="en-US" sz="2000" b="1"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10" name="矩形 9"/>
          <p:cNvSpPr/>
          <p:nvPr/>
        </p:nvSpPr>
        <p:spPr>
          <a:xfrm>
            <a:off x="4095736" y="1142985"/>
            <a:ext cx="8096264" cy="1015663"/>
          </a:xfrm>
          <a:prstGeom prst="rect">
            <a:avLst/>
          </a:prstGeom>
        </p:spPr>
        <p:txBody>
          <a:bodyPr wrap="square">
            <a:spAutoFit/>
          </a:bodyPr>
          <a:lstStyle/>
          <a:p>
            <a:pPr marL="0" lvl="1">
              <a:lnSpc>
                <a:spcPct val="150000"/>
              </a:lnSpc>
            </a:pPr>
            <a:r>
              <a:rPr lang="zh-CN" altLang="en-US" sz="2000" b="1" dirty="0" smtClean="0">
                <a:latin typeface="微软雅黑" pitchFamily="34" charset="-122"/>
                <a:ea typeface="微软雅黑" pitchFamily="34" charset="-122"/>
              </a:rPr>
              <a:t>以谐波情况为核心选择带宽：</a:t>
            </a:r>
            <a:endParaRPr lang="en-US" altLang="zh-CN" sz="2000" b="1" dirty="0" smtClean="0">
              <a:latin typeface="微软雅黑" pitchFamily="34" charset="-122"/>
              <a:ea typeface="微软雅黑" pitchFamily="34" charset="-122"/>
            </a:endParaRPr>
          </a:p>
          <a:p>
            <a:pPr marL="0" lvl="1">
              <a:lnSpc>
                <a:spcPct val="150000"/>
              </a:lnSpc>
            </a:pPr>
            <a:r>
              <a:rPr lang="zh-CN" altLang="en-US" sz="2000" dirty="0" smtClean="0">
                <a:solidFill>
                  <a:prstClr val="black"/>
                </a:solidFill>
                <a:latin typeface="微软雅黑" pitchFamily="34" charset="-122"/>
                <a:ea typeface="微软雅黑" pitchFamily="34" charset="-122"/>
              </a:rPr>
              <a:t>应该让示波器的带宽大于波形的主要谐波分量。</a:t>
            </a:r>
            <a:endParaRPr lang="zh-CN" altLang="en-US" sz="2000" b="1" dirty="0" smtClean="0">
              <a:latin typeface="微软雅黑" pitchFamily="34" charset="-122"/>
              <a:ea typeface="微软雅黑" pitchFamily="34" charset="-122"/>
            </a:endParaRPr>
          </a:p>
        </p:txBody>
      </p:sp>
      <p:sp>
        <p:nvSpPr>
          <p:cNvPr id="12" name="Text Box 1029"/>
          <p:cNvSpPr txBox="1">
            <a:spLocks noChangeArrowheads="1"/>
          </p:cNvSpPr>
          <p:nvPr/>
        </p:nvSpPr>
        <p:spPr bwMode="auto">
          <a:xfrm>
            <a:off x="2095472" y="2357430"/>
            <a:ext cx="8858312" cy="3633799"/>
          </a:xfrm>
          <a:prstGeom prst="rect">
            <a:avLst/>
          </a:prstGeom>
          <a:noFill/>
          <a:ln w="28575">
            <a:solidFill>
              <a:schemeClr val="accent1"/>
            </a:solidFill>
            <a:miter lim="800000"/>
            <a:headEnd/>
            <a:tailEnd/>
          </a:ln>
          <a:effectLst/>
        </p:spPr>
        <p:txBody>
          <a:bodyPr wrap="square">
            <a:spAutoFit/>
          </a:bodyPr>
          <a:lstStyle/>
          <a:p>
            <a:pPr eaLnBrk="1" hangingPunct="1">
              <a:spcBef>
                <a:spcPct val="50000"/>
              </a:spcBef>
            </a:pPr>
            <a:r>
              <a:rPr lang="zh-CN" altLang="en-US" b="1" baseline="0" dirty="0" smtClean="0">
                <a:latin typeface="微软雅黑" pitchFamily="34" charset="-122"/>
                <a:ea typeface="微软雅黑" pitchFamily="34" charset="-122"/>
              </a:rPr>
              <a:t>波    </a:t>
            </a:r>
            <a:r>
              <a:rPr lang="zh-CN" altLang="en-US" b="1" baseline="0" dirty="0">
                <a:latin typeface="微软雅黑" pitchFamily="34" charset="-122"/>
                <a:ea typeface="微软雅黑" pitchFamily="34" charset="-122"/>
              </a:rPr>
              <a:t>形                  </a:t>
            </a:r>
            <a:r>
              <a:rPr lang="zh-CN" altLang="en-US" b="1" baseline="0" dirty="0" smtClean="0">
                <a:latin typeface="微软雅黑" pitchFamily="34" charset="-122"/>
                <a:ea typeface="微软雅黑" pitchFamily="34" charset="-122"/>
              </a:rPr>
              <a:t>                重要</a:t>
            </a:r>
            <a:r>
              <a:rPr lang="zh-CN" altLang="en-US" b="1" baseline="0" dirty="0">
                <a:latin typeface="微软雅黑" pitchFamily="34" charset="-122"/>
                <a:ea typeface="微软雅黑" pitchFamily="34" charset="-122"/>
              </a:rPr>
              <a:t>谐波</a:t>
            </a:r>
            <a:r>
              <a:rPr lang="zh-CN" altLang="en-US" b="1" baseline="0" dirty="0" smtClean="0">
                <a:latin typeface="微软雅黑" pitchFamily="34" charset="-122"/>
                <a:ea typeface="微软雅黑" pitchFamily="34" charset="-122"/>
              </a:rPr>
              <a:t>数（基波</a:t>
            </a:r>
            <a:r>
              <a:rPr lang="en-US" altLang="zh-CN" b="1" baseline="0" dirty="0" smtClean="0">
                <a:latin typeface="微软雅黑" pitchFamily="34" charset="-122"/>
                <a:ea typeface="微软雅黑" pitchFamily="34" charset="-122"/>
              </a:rPr>
              <a:t>10</a:t>
            </a:r>
            <a:r>
              <a:rPr lang="zh-CN" altLang="en-US" b="1" baseline="0" dirty="0" smtClean="0">
                <a:latin typeface="微软雅黑" pitchFamily="34" charset="-122"/>
                <a:ea typeface="微软雅黑" pitchFamily="34" charset="-122"/>
              </a:rPr>
              <a:t>％）</a:t>
            </a:r>
            <a:endParaRPr lang="zh-CN" altLang="en-US" b="1" baseline="0" dirty="0">
              <a:latin typeface="微软雅黑" pitchFamily="34" charset="-122"/>
              <a:ea typeface="微软雅黑" pitchFamily="34" charset="-122"/>
            </a:endParaRPr>
          </a:p>
          <a:p>
            <a:pPr eaLnBrk="1" hangingPunct="1">
              <a:spcBef>
                <a:spcPct val="50000"/>
              </a:spcBef>
            </a:pPr>
            <a:r>
              <a:rPr lang="zh-CN" altLang="en-US" b="1" baseline="0" dirty="0" smtClean="0">
                <a:latin typeface="微软雅黑" pitchFamily="34" charset="-122"/>
                <a:ea typeface="微软雅黑" pitchFamily="34" charset="-122"/>
              </a:rPr>
              <a:t>正弦波                                   无</a:t>
            </a:r>
            <a:r>
              <a:rPr lang="zh-CN" altLang="en-US" b="1" baseline="0" dirty="0">
                <a:latin typeface="微软雅黑" pitchFamily="34" charset="-122"/>
                <a:ea typeface="微软雅黑" pitchFamily="34" charset="-122"/>
              </a:rPr>
              <a:t>谐波分量</a:t>
            </a:r>
          </a:p>
          <a:p>
            <a:pPr eaLnBrk="1" hangingPunct="1">
              <a:spcBef>
                <a:spcPct val="50000"/>
              </a:spcBef>
            </a:pPr>
            <a:r>
              <a:rPr lang="zh-CN" altLang="en-US" b="1" baseline="0" dirty="0" smtClean="0">
                <a:latin typeface="微软雅黑" pitchFamily="34" charset="-122"/>
                <a:ea typeface="微软雅黑" pitchFamily="34" charset="-122"/>
              </a:rPr>
              <a:t>方   </a:t>
            </a:r>
            <a:r>
              <a:rPr lang="zh-CN" altLang="en-US" b="1" baseline="0" dirty="0">
                <a:latin typeface="微软雅黑" pitchFamily="34" charset="-122"/>
                <a:ea typeface="微软雅黑" pitchFamily="34" charset="-122"/>
              </a:rPr>
              <a:t>波                              </a:t>
            </a:r>
            <a:r>
              <a:rPr lang="zh-CN" altLang="en-US" b="1" baseline="0" dirty="0" smtClean="0">
                <a:latin typeface="微软雅黑" pitchFamily="34" charset="-122"/>
                <a:ea typeface="微软雅黑" pitchFamily="34" charset="-122"/>
              </a:rPr>
              <a:t>     </a:t>
            </a:r>
            <a:r>
              <a:rPr lang="en-US" altLang="zh-CN" b="1" baseline="0" dirty="0" smtClean="0">
                <a:latin typeface="微软雅黑" pitchFamily="34" charset="-122"/>
                <a:ea typeface="微软雅黑" pitchFamily="34" charset="-122"/>
              </a:rPr>
              <a:t>1:9</a:t>
            </a:r>
            <a:endParaRPr lang="en-US" altLang="zh-CN" b="1" baseline="0" dirty="0">
              <a:latin typeface="微软雅黑" pitchFamily="34" charset="-122"/>
              <a:ea typeface="微软雅黑" pitchFamily="34" charset="-122"/>
            </a:endParaRPr>
          </a:p>
          <a:p>
            <a:pPr eaLnBrk="1" hangingPunct="1">
              <a:spcBef>
                <a:spcPct val="50000"/>
              </a:spcBef>
            </a:pPr>
            <a:r>
              <a:rPr lang="zh-CN" altLang="en-US" b="1" baseline="0" dirty="0" smtClean="0">
                <a:latin typeface="微软雅黑" pitchFamily="34" charset="-122"/>
                <a:ea typeface="微软雅黑" pitchFamily="34" charset="-122"/>
              </a:rPr>
              <a:t>三</a:t>
            </a:r>
            <a:r>
              <a:rPr lang="zh-CN" altLang="en-US" b="1" baseline="0" dirty="0">
                <a:latin typeface="微软雅黑" pitchFamily="34" charset="-122"/>
                <a:ea typeface="微软雅黑" pitchFamily="34" charset="-122"/>
              </a:rPr>
              <a:t>角波                              </a:t>
            </a:r>
            <a:r>
              <a:rPr lang="zh-CN" altLang="en-US" b="1" baseline="0" dirty="0" smtClean="0">
                <a:latin typeface="微软雅黑" pitchFamily="34" charset="-122"/>
                <a:ea typeface="微软雅黑" pitchFamily="34" charset="-122"/>
              </a:rPr>
              <a:t>     </a:t>
            </a:r>
            <a:r>
              <a:rPr lang="en-US" altLang="zh-CN" b="1" baseline="0" dirty="0" smtClean="0">
                <a:latin typeface="微软雅黑" pitchFamily="34" charset="-122"/>
                <a:ea typeface="微软雅黑" pitchFamily="34" charset="-122"/>
              </a:rPr>
              <a:t>1:3</a:t>
            </a:r>
            <a:endParaRPr lang="en-US" altLang="zh-CN" b="1" baseline="0" dirty="0">
              <a:latin typeface="微软雅黑" pitchFamily="34" charset="-122"/>
              <a:ea typeface="微软雅黑" pitchFamily="34" charset="-122"/>
            </a:endParaRPr>
          </a:p>
          <a:p>
            <a:pPr eaLnBrk="1" hangingPunct="1">
              <a:spcBef>
                <a:spcPct val="50000"/>
              </a:spcBef>
            </a:pPr>
            <a:r>
              <a:rPr lang="zh-CN" altLang="en-US" b="1" baseline="0" dirty="0">
                <a:latin typeface="微软雅黑" pitchFamily="34" charset="-122"/>
                <a:ea typeface="微软雅黑" pitchFamily="34" charset="-122"/>
              </a:rPr>
              <a:t>脉冲波（占空比</a:t>
            </a:r>
            <a:r>
              <a:rPr lang="en-US" altLang="zh-CN" b="1" baseline="0" dirty="0">
                <a:latin typeface="微软雅黑" pitchFamily="34" charset="-122"/>
                <a:ea typeface="微软雅黑" pitchFamily="34" charset="-122"/>
              </a:rPr>
              <a:t>50</a:t>
            </a:r>
            <a:r>
              <a:rPr lang="zh-CN" altLang="en-US" b="1" baseline="0" dirty="0">
                <a:latin typeface="微软雅黑" pitchFamily="34" charset="-122"/>
                <a:ea typeface="微软雅黑" pitchFamily="34" charset="-122"/>
              </a:rPr>
              <a:t>％）      </a:t>
            </a:r>
            <a:r>
              <a:rPr lang="zh-CN" altLang="en-US" b="1" baseline="0" dirty="0" smtClean="0">
                <a:latin typeface="微软雅黑" pitchFamily="34" charset="-122"/>
                <a:ea typeface="微软雅黑" pitchFamily="34" charset="-122"/>
              </a:rPr>
              <a:t>     </a:t>
            </a:r>
            <a:r>
              <a:rPr lang="en-US" altLang="zh-CN" b="1" baseline="0" dirty="0" smtClean="0">
                <a:latin typeface="微软雅黑" pitchFamily="34" charset="-122"/>
                <a:ea typeface="微软雅黑" pitchFamily="34" charset="-122"/>
              </a:rPr>
              <a:t>1:9</a:t>
            </a:r>
            <a:endParaRPr lang="en-US" altLang="zh-CN" b="1" baseline="0" dirty="0">
              <a:latin typeface="微软雅黑" pitchFamily="34" charset="-122"/>
              <a:ea typeface="微软雅黑" pitchFamily="34" charset="-122"/>
            </a:endParaRPr>
          </a:p>
          <a:p>
            <a:pPr eaLnBrk="1" hangingPunct="1">
              <a:spcBef>
                <a:spcPct val="50000"/>
              </a:spcBef>
            </a:pPr>
            <a:r>
              <a:rPr lang="zh-CN" altLang="en-US" b="1" baseline="0" dirty="0">
                <a:latin typeface="微软雅黑" pitchFamily="34" charset="-122"/>
                <a:ea typeface="微软雅黑" pitchFamily="34" charset="-122"/>
              </a:rPr>
              <a:t>脉冲波（占空比</a:t>
            </a:r>
            <a:r>
              <a:rPr lang="en-US" altLang="zh-CN" b="1" baseline="0" dirty="0">
                <a:latin typeface="微软雅黑" pitchFamily="34" charset="-122"/>
                <a:ea typeface="微软雅黑" pitchFamily="34" charset="-122"/>
              </a:rPr>
              <a:t>25</a:t>
            </a:r>
            <a:r>
              <a:rPr lang="zh-CN" altLang="en-US" b="1" baseline="0" dirty="0">
                <a:latin typeface="微软雅黑" pitchFamily="34" charset="-122"/>
                <a:ea typeface="微软雅黑" pitchFamily="34" charset="-122"/>
              </a:rPr>
              <a:t>％）      </a:t>
            </a:r>
            <a:r>
              <a:rPr lang="zh-CN" altLang="en-US" b="1" baseline="0" dirty="0" smtClean="0">
                <a:latin typeface="微软雅黑" pitchFamily="34" charset="-122"/>
                <a:ea typeface="微软雅黑" pitchFamily="34" charset="-122"/>
              </a:rPr>
              <a:t>     </a:t>
            </a:r>
            <a:r>
              <a:rPr lang="en-US" altLang="zh-CN" b="1" baseline="0" dirty="0" smtClean="0">
                <a:latin typeface="微软雅黑" pitchFamily="34" charset="-122"/>
                <a:ea typeface="微软雅黑" pitchFamily="34" charset="-122"/>
              </a:rPr>
              <a:t>1:14</a:t>
            </a:r>
            <a:endParaRPr lang="en-US" altLang="zh-CN" b="1" baseline="0" dirty="0">
              <a:latin typeface="微软雅黑" pitchFamily="34" charset="-122"/>
              <a:ea typeface="微软雅黑" pitchFamily="34" charset="-122"/>
            </a:endParaRPr>
          </a:p>
          <a:p>
            <a:pPr eaLnBrk="1" hangingPunct="1">
              <a:spcBef>
                <a:spcPct val="50000"/>
              </a:spcBef>
            </a:pPr>
            <a:r>
              <a:rPr lang="zh-CN" altLang="en-US" b="1" baseline="0" dirty="0">
                <a:latin typeface="微软雅黑" pitchFamily="34" charset="-122"/>
                <a:ea typeface="微软雅黑" pitchFamily="34" charset="-122"/>
              </a:rPr>
              <a:t>脉冲波（占空比</a:t>
            </a:r>
            <a:r>
              <a:rPr lang="en-US" altLang="zh-CN" b="1" baseline="0" dirty="0">
                <a:latin typeface="微软雅黑" pitchFamily="34" charset="-122"/>
                <a:ea typeface="微软雅黑" pitchFamily="34" charset="-122"/>
              </a:rPr>
              <a:t>10</a:t>
            </a:r>
            <a:r>
              <a:rPr lang="zh-CN" altLang="en-US" b="1" baseline="0" dirty="0">
                <a:latin typeface="微软雅黑" pitchFamily="34" charset="-122"/>
                <a:ea typeface="微软雅黑" pitchFamily="34" charset="-122"/>
              </a:rPr>
              <a:t>％）      </a:t>
            </a:r>
            <a:r>
              <a:rPr lang="zh-CN" altLang="en-US" b="1" baseline="0" dirty="0" smtClean="0">
                <a:latin typeface="微软雅黑" pitchFamily="34" charset="-122"/>
                <a:ea typeface="微软雅黑" pitchFamily="34" charset="-122"/>
              </a:rPr>
              <a:t>     </a:t>
            </a:r>
            <a:r>
              <a:rPr lang="en-US" altLang="zh-CN" b="1" baseline="0" dirty="0" smtClean="0">
                <a:latin typeface="微软雅黑" pitchFamily="34" charset="-122"/>
                <a:ea typeface="微软雅黑" pitchFamily="34" charset="-122"/>
              </a:rPr>
              <a:t>1:26</a:t>
            </a:r>
            <a:endParaRPr lang="en-US" altLang="zh-CN" b="1" baseline="0" dirty="0">
              <a:latin typeface="微软雅黑" pitchFamily="34" charset="-122"/>
              <a:ea typeface="微软雅黑" pitchFamily="34" charset="-122"/>
            </a:endParaRPr>
          </a:p>
          <a:p>
            <a:pPr eaLnBrk="1" hangingPunct="1">
              <a:spcBef>
                <a:spcPct val="50000"/>
              </a:spcBef>
            </a:pPr>
            <a:endParaRPr lang="en-US" altLang="zh-CN" sz="1000" b="1" baseline="0" dirty="0">
              <a:latin typeface="微软雅黑" pitchFamily="34" charset="-122"/>
              <a:ea typeface="微软雅黑" pitchFamily="34" charset="-122"/>
            </a:endParaRPr>
          </a:p>
          <a:p>
            <a:pPr eaLnBrk="1" hangingPunct="1">
              <a:spcBef>
                <a:spcPct val="50000"/>
              </a:spcBef>
            </a:pPr>
            <a:r>
              <a:rPr lang="zh-CN" altLang="en-US" sz="2000" b="1" baseline="0" dirty="0">
                <a:solidFill>
                  <a:srgbClr val="FF0000"/>
                </a:solidFill>
                <a:latin typeface="微软雅黑" pitchFamily="34" charset="-122"/>
                <a:ea typeface="微软雅黑" pitchFamily="34" charset="-122"/>
              </a:rPr>
              <a:t>注：列出的影响波形的谐波数是基波的</a:t>
            </a:r>
            <a:r>
              <a:rPr lang="zh-CN" altLang="en-US" sz="2000" b="1" baseline="0" dirty="0" smtClean="0">
                <a:solidFill>
                  <a:srgbClr val="FF0000"/>
                </a:solidFill>
                <a:latin typeface="微软雅黑" pitchFamily="34" charset="-122"/>
                <a:ea typeface="微软雅黑" pitchFamily="34" charset="-122"/>
              </a:rPr>
              <a:t>倍数。</a:t>
            </a:r>
            <a:endParaRPr lang="zh-CN" altLang="en-US" sz="2000" b="1" baseline="0" dirty="0">
              <a:solidFill>
                <a:srgbClr val="FF0000"/>
              </a:solidFill>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10" name="矩形 9"/>
          <p:cNvSpPr/>
          <p:nvPr/>
        </p:nvSpPr>
        <p:spPr>
          <a:xfrm>
            <a:off x="4095736" y="1142985"/>
            <a:ext cx="7334301" cy="1015663"/>
          </a:xfrm>
          <a:prstGeom prst="rect">
            <a:avLst/>
          </a:prstGeom>
        </p:spPr>
        <p:txBody>
          <a:bodyPr wrap="square">
            <a:spAutoFit/>
          </a:bodyPr>
          <a:lstStyle/>
          <a:p>
            <a:pPr marL="0" lvl="1">
              <a:lnSpc>
                <a:spcPct val="150000"/>
              </a:lnSpc>
            </a:pPr>
            <a:r>
              <a:rPr lang="zh-CN" altLang="en-US" sz="2000" b="1" dirty="0" smtClean="0">
                <a:latin typeface="微软雅黑" pitchFamily="34" charset="-122"/>
                <a:ea typeface="微软雅黑" pitchFamily="34" charset="-122"/>
              </a:rPr>
              <a:t>以上升时间为核心选择带宽：</a:t>
            </a:r>
            <a:endParaRPr lang="en-US" altLang="zh-CN" sz="2000" b="1" dirty="0" smtClean="0">
              <a:latin typeface="微软雅黑" pitchFamily="34" charset="-122"/>
              <a:ea typeface="微软雅黑" pitchFamily="34" charset="-122"/>
            </a:endParaRPr>
          </a:p>
          <a:p>
            <a:pPr marL="0" lvl="1">
              <a:lnSpc>
                <a:spcPct val="150000"/>
              </a:lnSpc>
            </a:pPr>
            <a:r>
              <a:rPr lang="zh-CN" altLang="en-US" sz="2000" dirty="0" smtClean="0">
                <a:solidFill>
                  <a:prstClr val="black"/>
                </a:solidFill>
                <a:latin typeface="微软雅黑" pitchFamily="34" charset="-122"/>
                <a:ea typeface="微软雅黑" pitchFamily="34" charset="-122"/>
              </a:rPr>
              <a:t>应该让示波器的上升时间快于信号上升时间。</a:t>
            </a:r>
            <a:endParaRPr lang="zh-CN" altLang="en-US" sz="2000" b="1" dirty="0" smtClean="0">
              <a:latin typeface="微软雅黑" pitchFamily="34" charset="-122"/>
              <a:ea typeface="微软雅黑" pitchFamily="34" charset="-122"/>
            </a:endParaRPr>
          </a:p>
        </p:txBody>
      </p:sp>
      <p:sp>
        <p:nvSpPr>
          <p:cNvPr id="8" name="Text Box 1029"/>
          <p:cNvSpPr txBox="1">
            <a:spLocks noChangeArrowheads="1"/>
          </p:cNvSpPr>
          <p:nvPr/>
        </p:nvSpPr>
        <p:spPr bwMode="auto">
          <a:xfrm>
            <a:off x="711200" y="3067008"/>
            <a:ext cx="10464800" cy="2862322"/>
          </a:xfrm>
          <a:prstGeom prst="rect">
            <a:avLst/>
          </a:prstGeom>
          <a:noFill/>
          <a:ln w="9525">
            <a:noFill/>
            <a:miter lim="800000"/>
            <a:headEnd/>
            <a:tailEnd/>
          </a:ln>
          <a:effectLst/>
        </p:spPr>
        <p:txBody>
          <a:bodyPr>
            <a:spAutoFit/>
          </a:bodyPr>
          <a:lstStyle/>
          <a:p>
            <a:pPr eaLnBrk="1" hangingPunct="1">
              <a:spcBef>
                <a:spcPct val="50000"/>
              </a:spcBef>
            </a:pPr>
            <a:r>
              <a:rPr lang="en-US" altLang="zh-CN" b="1" baseline="0" dirty="0">
                <a:latin typeface="微软雅黑" pitchFamily="34" charset="-122"/>
                <a:ea typeface="微软雅黑" pitchFamily="34" charset="-122"/>
              </a:rPr>
              <a:t>		1:1			                  41%</a:t>
            </a:r>
          </a:p>
          <a:p>
            <a:pPr eaLnBrk="1" hangingPunct="1">
              <a:spcBef>
                <a:spcPct val="50000"/>
              </a:spcBef>
            </a:pPr>
            <a:r>
              <a:rPr lang="en-US" altLang="zh-CN" b="1" baseline="0" dirty="0">
                <a:latin typeface="微软雅黑" pitchFamily="34" charset="-122"/>
                <a:ea typeface="微软雅黑" pitchFamily="34" charset="-122"/>
              </a:rPr>
              <a:t>		2:1			                  22% </a:t>
            </a:r>
          </a:p>
          <a:p>
            <a:pPr eaLnBrk="1" hangingPunct="1">
              <a:spcBef>
                <a:spcPct val="50000"/>
              </a:spcBef>
            </a:pPr>
            <a:r>
              <a:rPr lang="en-US" altLang="zh-CN" b="1" baseline="0" dirty="0">
                <a:latin typeface="微软雅黑" pitchFamily="34" charset="-122"/>
                <a:ea typeface="微软雅黑" pitchFamily="34" charset="-122"/>
              </a:rPr>
              <a:t>        		3:1			                  12%</a:t>
            </a:r>
          </a:p>
          <a:p>
            <a:pPr eaLnBrk="1" hangingPunct="1">
              <a:spcBef>
                <a:spcPct val="50000"/>
              </a:spcBef>
            </a:pPr>
            <a:r>
              <a:rPr lang="en-US" altLang="zh-CN" b="1" baseline="0" dirty="0">
                <a:latin typeface="微软雅黑" pitchFamily="34" charset="-122"/>
                <a:ea typeface="微软雅黑" pitchFamily="34" charset="-122"/>
              </a:rPr>
              <a:t>		4:1			                    5%</a:t>
            </a:r>
          </a:p>
          <a:p>
            <a:pPr eaLnBrk="1" hangingPunct="1">
              <a:spcBef>
                <a:spcPct val="50000"/>
              </a:spcBef>
            </a:pPr>
            <a:r>
              <a:rPr lang="en-US" altLang="zh-CN" b="1" baseline="0" dirty="0">
                <a:latin typeface="微软雅黑" pitchFamily="34" charset="-122"/>
                <a:ea typeface="微软雅黑" pitchFamily="34" charset="-122"/>
              </a:rPr>
              <a:t>         		5:1			                    2%</a:t>
            </a:r>
          </a:p>
          <a:p>
            <a:pPr eaLnBrk="1" hangingPunct="1">
              <a:spcBef>
                <a:spcPct val="50000"/>
              </a:spcBef>
            </a:pPr>
            <a:r>
              <a:rPr lang="en-US" altLang="zh-CN" b="1" baseline="0" dirty="0">
                <a:latin typeface="微软雅黑" pitchFamily="34" charset="-122"/>
                <a:ea typeface="微软雅黑" pitchFamily="34" charset="-122"/>
              </a:rPr>
              <a:t>        		7:1			                    1%</a:t>
            </a:r>
          </a:p>
          <a:p>
            <a:pPr eaLnBrk="1" hangingPunct="1">
              <a:spcBef>
                <a:spcPct val="50000"/>
              </a:spcBef>
            </a:pPr>
            <a:r>
              <a:rPr lang="en-US" altLang="zh-CN" b="1" baseline="0" dirty="0">
                <a:latin typeface="微软雅黑" pitchFamily="34" charset="-122"/>
                <a:ea typeface="微软雅黑" pitchFamily="34" charset="-122"/>
              </a:rPr>
              <a:t>	             10:1			                  0.5%</a:t>
            </a:r>
          </a:p>
        </p:txBody>
      </p:sp>
      <p:sp>
        <p:nvSpPr>
          <p:cNvPr id="9" name="Text Box 1033"/>
          <p:cNvSpPr txBox="1">
            <a:spLocks noChangeArrowheads="1"/>
          </p:cNvSpPr>
          <p:nvPr/>
        </p:nvSpPr>
        <p:spPr bwMode="auto">
          <a:xfrm>
            <a:off x="1219200" y="2528824"/>
            <a:ext cx="9544083" cy="369332"/>
          </a:xfrm>
          <a:prstGeom prst="rect">
            <a:avLst/>
          </a:prstGeom>
          <a:noFill/>
          <a:ln w="9525">
            <a:noFill/>
            <a:miter lim="800000"/>
            <a:headEnd/>
            <a:tailEnd/>
          </a:ln>
          <a:effectLst/>
        </p:spPr>
        <p:txBody>
          <a:bodyPr wrap="square">
            <a:spAutoFit/>
          </a:bodyPr>
          <a:lstStyle/>
          <a:p>
            <a:pPr>
              <a:spcBef>
                <a:spcPct val="50000"/>
              </a:spcBef>
            </a:pPr>
            <a:r>
              <a:rPr lang="zh-CN" altLang="en-US" b="1" baseline="0" dirty="0">
                <a:latin typeface="微软雅黑" pitchFamily="34" charset="-122"/>
                <a:ea typeface="微软雅黑" pitchFamily="34" charset="-122"/>
              </a:rPr>
              <a:t>信号上升时间仪表上升时间之</a:t>
            </a:r>
            <a:r>
              <a:rPr lang="zh-CN" altLang="en-US" b="1" baseline="0" dirty="0" smtClean="0">
                <a:latin typeface="微软雅黑" pitchFamily="34" charset="-122"/>
                <a:ea typeface="微软雅黑" pitchFamily="34" charset="-122"/>
              </a:rPr>
              <a:t>比                   </a:t>
            </a:r>
            <a:r>
              <a:rPr lang="zh-CN" altLang="en-US" b="1" dirty="0" smtClean="0">
                <a:latin typeface="微软雅黑" pitchFamily="34" charset="-122"/>
                <a:ea typeface="微软雅黑" pitchFamily="34" charset="-122"/>
              </a:rPr>
              <a:t>上升时间测量精度％</a:t>
            </a:r>
            <a:endParaRPr lang="zh-CN" altLang="en-US" b="1" baseline="0" dirty="0">
              <a:latin typeface="微软雅黑" pitchFamily="34" charset="-122"/>
              <a:ea typeface="微软雅黑" pitchFamily="34" charset="-122"/>
            </a:endParaRPr>
          </a:p>
        </p:txBody>
      </p:sp>
      <p:sp>
        <p:nvSpPr>
          <p:cNvPr id="15" name="矩形 14"/>
          <p:cNvSpPr/>
          <p:nvPr/>
        </p:nvSpPr>
        <p:spPr>
          <a:xfrm>
            <a:off x="1238216" y="2357430"/>
            <a:ext cx="9810819" cy="36433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noGrp="1"/>
          </p:cNvSpPr>
          <p:nvPr>
            <p:ph type="title"/>
          </p:nvPr>
        </p:nvSpPr>
        <p:spPr bwMode="auto">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7" name="圆角矩形 6"/>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9" name="矩形 8"/>
          <p:cNvSpPr/>
          <p:nvPr/>
        </p:nvSpPr>
        <p:spPr>
          <a:xfrm>
            <a:off x="3524232" y="1214422"/>
            <a:ext cx="8286808" cy="1815882"/>
          </a:xfrm>
          <a:prstGeom prst="rect">
            <a:avLst/>
          </a:prstGeom>
        </p:spPr>
        <p:txBody>
          <a:bodyPr wrap="square">
            <a:spAutoFit/>
          </a:bodyPr>
          <a:lstStyle/>
          <a:p>
            <a:pPr marL="180000" lvl="0" indent="-180000" fontAlgn="auto">
              <a:lnSpc>
                <a:spcPct val="112000"/>
              </a:lnSpc>
              <a:spcBef>
                <a:spcPts val="0"/>
              </a:spcBef>
              <a:spcAft>
                <a:spcPts val="0"/>
              </a:spcAft>
              <a:buSzPct val="110000"/>
              <a:buFont typeface="Arial Black" pitchFamily="34" charset="0"/>
              <a:buChar char="ı"/>
            </a:pPr>
            <a:r>
              <a:rPr lang="zh-CN" altLang="en-US" sz="2000" dirty="0" smtClean="0">
                <a:solidFill>
                  <a:srgbClr val="000000"/>
                </a:solidFill>
                <a:latin typeface="Arial"/>
                <a:ea typeface="Arial Unicode MS"/>
                <a:cs typeface="Arial Unicode MS"/>
              </a:rPr>
              <a:t>上升时间</a:t>
            </a:r>
            <a:endParaRPr lang="en-US" altLang="zh-CN" sz="2000" dirty="0" smtClean="0">
              <a:solidFill>
                <a:srgbClr val="000000"/>
              </a:solidFill>
              <a:latin typeface="Arial"/>
              <a:ea typeface="Arial Unicode MS"/>
              <a:cs typeface="Arial Unicode MS"/>
            </a:endParaRPr>
          </a:p>
          <a:p>
            <a:pPr marL="360000" lvl="1" indent="-180000" fontAlgn="auto">
              <a:lnSpc>
                <a:spcPct val="112000"/>
              </a:lnSpc>
              <a:spcBef>
                <a:spcPts val="0"/>
              </a:spcBef>
              <a:spcAft>
                <a:spcPts val="0"/>
              </a:spcAft>
              <a:buSzPct val="75000"/>
              <a:buFont typeface="Wingdings" pitchFamily="2" charset="2"/>
              <a:buChar char="§"/>
            </a:pPr>
            <a:r>
              <a:rPr lang="zh-CN" altLang="en-US" sz="2000" dirty="0" smtClean="0">
                <a:solidFill>
                  <a:srgbClr val="000000"/>
                </a:solidFill>
                <a:latin typeface="Arial"/>
                <a:ea typeface="Arial Unicode MS"/>
                <a:cs typeface="Arial Unicode MS"/>
              </a:rPr>
              <a:t>阶跃信号从幅度</a:t>
            </a:r>
            <a:r>
              <a:rPr lang="en-US" altLang="zh-CN" sz="2000" dirty="0" smtClean="0">
                <a:solidFill>
                  <a:srgbClr val="000000"/>
                </a:solidFill>
                <a:latin typeface="Arial"/>
                <a:ea typeface="Arial Unicode MS"/>
                <a:cs typeface="Arial Unicode MS"/>
              </a:rPr>
              <a:t>10%</a:t>
            </a:r>
            <a:r>
              <a:rPr lang="zh-CN" altLang="en-US" sz="2000" dirty="0" smtClean="0">
                <a:solidFill>
                  <a:srgbClr val="000000"/>
                </a:solidFill>
                <a:latin typeface="Arial"/>
                <a:ea typeface="Arial Unicode MS"/>
                <a:cs typeface="Arial Unicode MS"/>
              </a:rPr>
              <a:t>上升到</a:t>
            </a:r>
            <a:r>
              <a:rPr lang="en-US" altLang="zh-CN" sz="2000" dirty="0" smtClean="0">
                <a:solidFill>
                  <a:srgbClr val="000000"/>
                </a:solidFill>
                <a:latin typeface="Arial"/>
                <a:ea typeface="Arial Unicode MS"/>
                <a:cs typeface="Arial Unicode MS"/>
              </a:rPr>
              <a:t>90%</a:t>
            </a:r>
            <a:r>
              <a:rPr lang="zh-CN" altLang="en-US" sz="2000" dirty="0" smtClean="0">
                <a:solidFill>
                  <a:srgbClr val="000000"/>
                </a:solidFill>
                <a:latin typeface="Arial"/>
                <a:ea typeface="Arial Unicode MS"/>
                <a:cs typeface="Arial Unicode MS"/>
              </a:rPr>
              <a:t>所用的时间</a:t>
            </a:r>
            <a:endParaRPr lang="en-US" altLang="zh-CN" sz="2000" dirty="0" smtClean="0">
              <a:solidFill>
                <a:srgbClr val="000000"/>
              </a:solidFill>
              <a:latin typeface="Arial"/>
              <a:ea typeface="Arial Unicode MS"/>
              <a:cs typeface="Arial Unicode MS"/>
            </a:endParaRPr>
          </a:p>
          <a:p>
            <a:pPr marL="180000" indent="-180000" fontAlgn="auto">
              <a:lnSpc>
                <a:spcPct val="112000"/>
              </a:lnSpc>
              <a:spcBef>
                <a:spcPts val="0"/>
              </a:spcBef>
              <a:spcAft>
                <a:spcPts val="0"/>
              </a:spcAft>
              <a:buSzPct val="110000"/>
              <a:buFont typeface="Arial Black" pitchFamily="34" charset="0"/>
              <a:buChar char="ı"/>
            </a:pPr>
            <a:r>
              <a:rPr lang="zh-CN" altLang="en-US" sz="2000" dirty="0" smtClean="0">
                <a:solidFill>
                  <a:srgbClr val="000000"/>
                </a:solidFill>
                <a:latin typeface="黑体" panose="02010609060101010101" pitchFamily="49" charset="-122"/>
                <a:ea typeface="黑体" panose="02010609060101010101" pitchFamily="49" charset="-122"/>
                <a:cs typeface="Arial Unicode MS"/>
              </a:rPr>
              <a:t>示波器的上升时间</a:t>
            </a:r>
            <a:endParaRPr lang="en-US" altLang="zh-CN" sz="2000" dirty="0" smtClean="0">
              <a:solidFill>
                <a:srgbClr val="000000"/>
              </a:solidFill>
              <a:latin typeface="黑体" panose="02010609060101010101" pitchFamily="49" charset="-122"/>
              <a:ea typeface="黑体" panose="02010609060101010101" pitchFamily="49" charset="-122"/>
              <a:cs typeface="Arial Unicode MS"/>
            </a:endParaRPr>
          </a:p>
          <a:p>
            <a:pPr marL="360000" lvl="1" indent="-180000" fontAlgn="auto">
              <a:lnSpc>
                <a:spcPct val="112000"/>
              </a:lnSpc>
              <a:spcBef>
                <a:spcPts val="0"/>
              </a:spcBef>
              <a:spcAft>
                <a:spcPts val="0"/>
              </a:spcAft>
              <a:buSzPct val="75000"/>
              <a:buFont typeface="Wingdings" pitchFamily="2" charset="2"/>
              <a:buChar char="§"/>
            </a:pPr>
            <a:r>
              <a:rPr lang="zh-CN" altLang="en-US" sz="2000" dirty="0" smtClean="0">
                <a:solidFill>
                  <a:srgbClr val="000000"/>
                </a:solidFill>
                <a:latin typeface="Arial"/>
                <a:ea typeface="Arial Unicode MS"/>
                <a:cs typeface="Arial Unicode MS"/>
              </a:rPr>
              <a:t>示波器前置放大器的阶跃响应时间</a:t>
            </a:r>
            <a:endParaRPr lang="en-US" altLang="zh-CN" sz="2000" dirty="0" smtClean="0">
              <a:solidFill>
                <a:srgbClr val="000000"/>
              </a:solidFill>
              <a:latin typeface="Arial"/>
              <a:ea typeface="Arial Unicode MS"/>
              <a:cs typeface="Arial Unicode MS"/>
            </a:endParaRPr>
          </a:p>
          <a:p>
            <a:pPr marL="360000" lvl="1" indent="-180000" fontAlgn="auto">
              <a:lnSpc>
                <a:spcPct val="112000"/>
              </a:lnSpc>
              <a:spcBef>
                <a:spcPts val="0"/>
              </a:spcBef>
              <a:spcAft>
                <a:spcPts val="0"/>
              </a:spcAft>
              <a:buSzPct val="75000"/>
              <a:buFont typeface="Wingdings" pitchFamily="2" charset="2"/>
              <a:buChar char="§"/>
            </a:pPr>
            <a:r>
              <a:rPr lang="zh-CN" altLang="en-US" sz="2000" dirty="0" smtClean="0">
                <a:solidFill>
                  <a:srgbClr val="000000"/>
                </a:solidFill>
                <a:latin typeface="Arial"/>
                <a:ea typeface="Arial Unicode MS"/>
                <a:cs typeface="Arial Unicode MS"/>
              </a:rPr>
              <a:t>反映的是示波器前置放大器的瞬态响应能力</a:t>
            </a:r>
          </a:p>
        </p:txBody>
      </p:sp>
      <p:graphicFrame>
        <p:nvGraphicFramePr>
          <p:cNvPr id="119810" name="Object 2"/>
          <p:cNvGraphicFramePr>
            <a:graphicFrameLocks noChangeAspect="1"/>
          </p:cNvGraphicFramePr>
          <p:nvPr/>
        </p:nvGraphicFramePr>
        <p:xfrm>
          <a:off x="3714733" y="3571877"/>
          <a:ext cx="7810555" cy="1952639"/>
        </p:xfrm>
        <a:graphic>
          <a:graphicData uri="http://schemas.openxmlformats.org/presentationml/2006/ole">
            <p:oleObj spid="_x0000_s80898" name="BMP 图像" r:id="rId3" imgW="10323810" imgH="3448531" progId="PBrush">
              <p:embed/>
            </p:oleObj>
          </a:graphicData>
        </a:graphic>
      </p:graphicFrame>
      <p:sp>
        <p:nvSpPr>
          <p:cNvPr id="11981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9816" name="Rectangle 8"/>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19822" name="Picture 1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71461" y="3243264"/>
            <a:ext cx="2057400" cy="400050"/>
          </a:xfrm>
          <a:prstGeom prst="rect">
            <a:avLst/>
          </a:prstGeom>
          <a:noFill/>
        </p:spPr>
      </p:pic>
      <p:pic>
        <p:nvPicPr>
          <p:cNvPr id="119821"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71462" y="3643314"/>
            <a:ext cx="2070100" cy="590550"/>
          </a:xfrm>
          <a:prstGeom prst="rect">
            <a:avLst/>
          </a:prstGeom>
          <a:noFill/>
        </p:spPr>
      </p:pic>
      <p:pic>
        <p:nvPicPr>
          <p:cNvPr id="119820" name="Picture 1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71461" y="4214818"/>
            <a:ext cx="2336800" cy="590550"/>
          </a:xfrm>
          <a:prstGeom prst="rect">
            <a:avLst/>
          </a:prstGeom>
          <a:noFill/>
        </p:spPr>
      </p:pic>
      <p:pic>
        <p:nvPicPr>
          <p:cNvPr id="119819" name="Picture 1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571461" y="4786322"/>
            <a:ext cx="1219200" cy="400050"/>
          </a:xfrm>
          <a:prstGeom prst="rect">
            <a:avLst/>
          </a:prstGeom>
          <a:noFill/>
        </p:spPr>
      </p:pic>
      <p:pic>
        <p:nvPicPr>
          <p:cNvPr id="119818" name="Picture 1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571461" y="5243528"/>
            <a:ext cx="1219200" cy="400050"/>
          </a:xfrm>
          <a:prstGeom prst="rect">
            <a:avLst/>
          </a:prstGeom>
          <a:noFill/>
        </p:spPr>
      </p:pic>
      <p:pic>
        <p:nvPicPr>
          <p:cNvPr id="119817" name="Picture 9"/>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71462" y="5643578"/>
            <a:ext cx="3924300" cy="590550"/>
          </a:xfrm>
          <a:prstGeom prst="rect">
            <a:avLst/>
          </a:prstGeom>
          <a:noFill/>
        </p:spPr>
      </p:pic>
      <p:sp>
        <p:nvSpPr>
          <p:cNvPr id="119824" name="Rectangle 16"/>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9825" name="Rectangle 17"/>
          <p:cNvSpPr>
            <a:spLocks noChangeArrowheads="1"/>
          </p:cNvSpPr>
          <p:nvPr/>
        </p:nvSpPr>
        <p:spPr bwMode="auto">
          <a:xfrm>
            <a:off x="0" y="85725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26" name="Rectangle 18"/>
          <p:cNvSpPr>
            <a:spLocks noChangeArrowheads="1"/>
          </p:cNvSpPr>
          <p:nvPr/>
        </p:nvSpPr>
        <p:spPr bwMode="auto">
          <a:xfrm>
            <a:off x="0" y="12573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27" name="Rectangle 19"/>
          <p:cNvSpPr>
            <a:spLocks noChangeArrowheads="1"/>
          </p:cNvSpPr>
          <p:nvPr/>
        </p:nvSpPr>
        <p:spPr bwMode="auto">
          <a:xfrm>
            <a:off x="0" y="184785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28" name="Rectangle 20"/>
          <p:cNvSpPr>
            <a:spLocks noChangeArrowheads="1"/>
          </p:cNvSpPr>
          <p:nvPr/>
        </p:nvSpPr>
        <p:spPr bwMode="auto">
          <a:xfrm>
            <a:off x="0" y="24384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29" name="Rectangle 21"/>
          <p:cNvSpPr>
            <a:spLocks noChangeArrowheads="1"/>
          </p:cNvSpPr>
          <p:nvPr/>
        </p:nvSpPr>
        <p:spPr bwMode="auto">
          <a:xfrm>
            <a:off x="0" y="283845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30" name="Rectangle 22"/>
          <p:cNvSpPr>
            <a:spLocks noChangeArrowheads="1"/>
          </p:cNvSpPr>
          <p:nvPr/>
        </p:nvSpPr>
        <p:spPr bwMode="auto">
          <a:xfrm>
            <a:off x="0" y="32385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31" name="Rectangle 23"/>
          <p:cNvSpPr>
            <a:spLocks noChangeArrowheads="1"/>
          </p:cNvSpPr>
          <p:nvPr/>
        </p:nvSpPr>
        <p:spPr bwMode="auto">
          <a:xfrm>
            <a:off x="0" y="382905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9833" name="Rectangle 25"/>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19832" name="Picture 24"/>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571462" y="2857497"/>
            <a:ext cx="1943100" cy="314325"/>
          </a:xfrm>
          <a:prstGeom prst="rect">
            <a:avLst/>
          </a:prstGeom>
          <a:noFill/>
        </p:spPr>
      </p:pic>
      <p:sp>
        <p:nvSpPr>
          <p:cNvPr id="119834" name="Rectangle 26"/>
          <p:cNvSpPr>
            <a:spLocks noChangeArrowheads="1"/>
          </p:cNvSpPr>
          <p:nvPr/>
        </p:nvSpPr>
        <p:spPr bwMode="auto">
          <a:xfrm>
            <a:off x="0" y="77152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引言</a:t>
            </a:r>
            <a:endParaRPr lang="zh-CN" altLang="en-US" sz="2800" dirty="0">
              <a:solidFill>
                <a:schemeClr val="tx2"/>
              </a:solidFill>
              <a:latin typeface="微软雅黑" pitchFamily="34" charset="-122"/>
              <a:ea typeface="微软雅黑" pitchFamily="34" charset="-122"/>
            </a:endParaRPr>
          </a:p>
        </p:txBody>
      </p:sp>
      <p:sp>
        <p:nvSpPr>
          <p:cNvPr id="3" name="矩形 2"/>
          <p:cNvSpPr/>
          <p:nvPr/>
        </p:nvSpPr>
        <p:spPr>
          <a:xfrm>
            <a:off x="380960" y="1285861"/>
            <a:ext cx="5619789" cy="2031325"/>
          </a:xfrm>
          <a:prstGeom prst="rect">
            <a:avLst/>
          </a:prstGeom>
          <a:solidFill>
            <a:schemeClr val="bg1"/>
          </a:solidFill>
          <a:ln w="28575">
            <a:solidFill>
              <a:schemeClr val="accent2"/>
            </a:solidFill>
          </a:ln>
        </p:spPr>
        <p:txBody>
          <a:bodyPr wrap="square">
            <a:spAutoFit/>
          </a:bodyPr>
          <a:lstStyle/>
          <a:p>
            <a:pPr>
              <a:lnSpc>
                <a:spcPct val="150000"/>
              </a:lnSpc>
            </a:pPr>
            <a:r>
              <a:rPr lang="zh-CN" altLang="en-US" sz="1400" dirty="0" smtClean="0">
                <a:latin typeface="微软雅黑" pitchFamily="34" charset="-122"/>
                <a:ea typeface="微软雅黑" pitchFamily="34" charset="-122"/>
              </a:rPr>
              <a:t>自然界运行着各种形式的波形，比如海浪、地震、声波、爆破、空气中传播的声音，或者身体运转的自然节律。物理世界里，能量、振动粒子和不可见的力无处不在。即使是光（波粒二象物质）也有自己的基频，并因为基频的不同呈现出不同的颜色。</a:t>
            </a:r>
            <a:r>
              <a:rPr lang="zh-CN" altLang="en-US" sz="1400" b="1" dirty="0" smtClean="0">
                <a:solidFill>
                  <a:srgbClr val="FF0000"/>
                </a:solidFill>
                <a:latin typeface="微软雅黑" pitchFamily="34" charset="-122"/>
                <a:ea typeface="微软雅黑" pitchFamily="34" charset="-122"/>
              </a:rPr>
              <a:t>通过传感器，这些力等非电的物理量可以转变为电信号，通过示波器就能够进行观察和研究。</a:t>
            </a:r>
            <a:endParaRPr lang="zh-CN" altLang="en-US" sz="1400" dirty="0" smtClean="0">
              <a:solidFill>
                <a:srgbClr val="FF0000"/>
              </a:solidFill>
              <a:latin typeface="微软雅黑" pitchFamily="34" charset="-122"/>
              <a:ea typeface="微软雅黑" pitchFamily="34" charset="-122"/>
            </a:endParaRPr>
          </a:p>
        </p:txBody>
      </p:sp>
      <p:pic>
        <p:nvPicPr>
          <p:cNvPr id="4" name="Picture 4"/>
          <p:cNvPicPr>
            <a:picLocks noChangeAspect="1" noChangeArrowheads="1"/>
          </p:cNvPicPr>
          <p:nvPr/>
        </p:nvPicPr>
        <p:blipFill>
          <a:blip r:embed="rId3"/>
          <a:srcRect b="25508"/>
          <a:stretch>
            <a:fillRect/>
          </a:stretch>
        </p:blipFill>
        <p:spPr bwMode="auto">
          <a:xfrm>
            <a:off x="6572253" y="1285861"/>
            <a:ext cx="5238787" cy="4800875"/>
          </a:xfrm>
          <a:prstGeom prst="rect">
            <a:avLst/>
          </a:prstGeom>
          <a:noFill/>
          <a:ln w="28575">
            <a:solidFill>
              <a:schemeClr val="accent1"/>
            </a:solidFill>
            <a:miter lim="800000"/>
            <a:headEnd/>
            <a:tailEnd/>
          </a:ln>
          <a:effectLst/>
        </p:spPr>
      </p:pic>
      <p:sp>
        <p:nvSpPr>
          <p:cNvPr id="7" name="下箭头 6"/>
          <p:cNvSpPr/>
          <p:nvPr/>
        </p:nvSpPr>
        <p:spPr>
          <a:xfrm>
            <a:off x="2095472" y="3714752"/>
            <a:ext cx="2286016" cy="35719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4"/>
          <a:srcRect/>
          <a:stretch>
            <a:fillRect/>
          </a:stretch>
        </p:blipFill>
        <p:spPr bwMode="auto">
          <a:xfrm>
            <a:off x="761963" y="4143380"/>
            <a:ext cx="5238787" cy="1988900"/>
          </a:xfrm>
          <a:prstGeom prst="rect">
            <a:avLst/>
          </a:prstGeom>
          <a:noFill/>
          <a:ln w="9525">
            <a:noFill/>
            <a:miter lim="800000"/>
            <a:headEnd/>
            <a:tailEnd/>
          </a:ln>
          <a:effectLst/>
        </p:spPr>
      </p:pic>
      <p:sp>
        <p:nvSpPr>
          <p:cNvPr id="9" name="圆角矩形 8"/>
          <p:cNvSpPr/>
          <p:nvPr/>
        </p:nvSpPr>
        <p:spPr>
          <a:xfrm>
            <a:off x="2571725" y="2285992"/>
            <a:ext cx="6953299" cy="242889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itchFamily="34" charset="-122"/>
                <a:ea typeface="微软雅黑" pitchFamily="34" charset="-122"/>
              </a:rPr>
              <a:t>示波器是任何设计、制造或是维修电子设备的必备之物！</a:t>
            </a:r>
            <a:endParaRPr lang="zh-CN" altLang="en-US" sz="3600"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10" name="矩形 9"/>
          <p:cNvSpPr/>
          <p:nvPr/>
        </p:nvSpPr>
        <p:spPr>
          <a:xfrm>
            <a:off x="4095736" y="1142985"/>
            <a:ext cx="7810555" cy="1015663"/>
          </a:xfrm>
          <a:prstGeom prst="rect">
            <a:avLst/>
          </a:prstGeom>
        </p:spPr>
        <p:txBody>
          <a:bodyPr wrap="square">
            <a:spAutoFit/>
          </a:bodyPr>
          <a:lstStyle/>
          <a:p>
            <a:pPr marL="0" lvl="1">
              <a:lnSpc>
                <a:spcPct val="150000"/>
              </a:lnSpc>
            </a:pPr>
            <a:r>
              <a:rPr lang="zh-CN" altLang="en-US" sz="2000" b="1" dirty="0" smtClean="0">
                <a:latin typeface="微软雅黑" pitchFamily="34" charset="-122"/>
                <a:ea typeface="微软雅黑" pitchFamily="34" charset="-122"/>
              </a:rPr>
              <a:t>以上升时间为核心选择带宽：</a:t>
            </a:r>
            <a:endParaRPr lang="en-US" altLang="zh-CN" sz="2000" b="1" dirty="0" smtClean="0">
              <a:latin typeface="微软雅黑" pitchFamily="34" charset="-122"/>
              <a:ea typeface="微软雅黑" pitchFamily="34" charset="-122"/>
            </a:endParaRPr>
          </a:p>
          <a:p>
            <a:pPr marL="0" lvl="1">
              <a:lnSpc>
                <a:spcPct val="150000"/>
              </a:lnSpc>
            </a:pPr>
            <a:r>
              <a:rPr lang="zh-CN" altLang="en-US" sz="2000" dirty="0" smtClean="0">
                <a:solidFill>
                  <a:prstClr val="black"/>
                </a:solidFill>
                <a:latin typeface="微软雅黑" pitchFamily="34" charset="-122"/>
                <a:ea typeface="微软雅黑" pitchFamily="34" charset="-122"/>
              </a:rPr>
              <a:t>应该让示波器系统的上升时间快于信号上升时间。</a:t>
            </a:r>
            <a:endParaRPr lang="zh-CN" altLang="en-US" sz="2000" b="1" dirty="0" smtClean="0">
              <a:latin typeface="微软雅黑" pitchFamily="34" charset="-122"/>
              <a:ea typeface="微软雅黑" pitchFamily="34" charset="-122"/>
            </a:endParaRPr>
          </a:p>
        </p:txBody>
      </p:sp>
      <p:grpSp>
        <p:nvGrpSpPr>
          <p:cNvPr id="3" name="Group 17"/>
          <p:cNvGrpSpPr>
            <a:grpSpLocks/>
          </p:cNvGrpSpPr>
          <p:nvPr/>
        </p:nvGrpSpPr>
        <p:grpSpPr bwMode="auto">
          <a:xfrm>
            <a:off x="6667504" y="2428868"/>
            <a:ext cx="4762533" cy="2286016"/>
            <a:chOff x="1746" y="1608"/>
            <a:chExt cx="2177" cy="1368"/>
          </a:xfrm>
        </p:grpSpPr>
        <p:sp>
          <p:nvSpPr>
            <p:cNvPr id="12" name="Freeform 18"/>
            <p:cNvSpPr>
              <a:spLocks/>
            </p:cNvSpPr>
            <p:nvPr/>
          </p:nvSpPr>
          <p:spPr bwMode="black">
            <a:xfrm>
              <a:off x="1746" y="1608"/>
              <a:ext cx="2177" cy="1368"/>
            </a:xfrm>
            <a:custGeom>
              <a:avLst/>
              <a:gdLst/>
              <a:ahLst/>
              <a:cxnLst>
                <a:cxn ang="0">
                  <a:pos x="0" y="1315"/>
                </a:cxn>
                <a:cxn ang="0">
                  <a:pos x="499" y="1315"/>
                </a:cxn>
                <a:cxn ang="0">
                  <a:pos x="771" y="1179"/>
                </a:cxn>
                <a:cxn ang="0">
                  <a:pos x="1134" y="181"/>
                </a:cxn>
                <a:cxn ang="0">
                  <a:pos x="1497" y="91"/>
                </a:cxn>
                <a:cxn ang="0">
                  <a:pos x="2177" y="91"/>
                </a:cxn>
              </a:cxnLst>
              <a:rect l="0" t="0" r="r" b="b"/>
              <a:pathLst>
                <a:path w="2177" h="1368">
                  <a:moveTo>
                    <a:pt x="0" y="1315"/>
                  </a:moveTo>
                  <a:cubicBezTo>
                    <a:pt x="185" y="1326"/>
                    <a:pt x="371" y="1338"/>
                    <a:pt x="499" y="1315"/>
                  </a:cubicBezTo>
                  <a:cubicBezTo>
                    <a:pt x="627" y="1292"/>
                    <a:pt x="665" y="1368"/>
                    <a:pt x="771" y="1179"/>
                  </a:cubicBezTo>
                  <a:cubicBezTo>
                    <a:pt x="877" y="990"/>
                    <a:pt x="1013" y="362"/>
                    <a:pt x="1134" y="181"/>
                  </a:cubicBezTo>
                  <a:cubicBezTo>
                    <a:pt x="1255" y="0"/>
                    <a:pt x="1323" y="106"/>
                    <a:pt x="1497" y="91"/>
                  </a:cubicBezTo>
                  <a:cubicBezTo>
                    <a:pt x="1671" y="76"/>
                    <a:pt x="2064" y="91"/>
                    <a:pt x="2177" y="91"/>
                  </a:cubicBezTo>
                </a:path>
              </a:pathLst>
            </a:custGeom>
            <a:noFill/>
            <a:ln w="9525" cap="flat" cmpd="sng">
              <a:solidFill>
                <a:srgbClr val="000000"/>
              </a:solidFill>
              <a:prstDash val="solid"/>
              <a:round/>
              <a:headEnd/>
              <a:tailEnd/>
            </a:ln>
            <a:effectLst/>
          </p:spPr>
          <p:txBody>
            <a:bodyPr/>
            <a:lstStyle/>
            <a:p>
              <a:endParaRPr lang="zh-CN" altLang="en-US"/>
            </a:p>
          </p:txBody>
        </p:sp>
        <p:sp>
          <p:nvSpPr>
            <p:cNvPr id="16" name="Line 19"/>
            <p:cNvSpPr>
              <a:spLocks noChangeShapeType="1"/>
            </p:cNvSpPr>
            <p:nvPr/>
          </p:nvSpPr>
          <p:spPr bwMode="black">
            <a:xfrm>
              <a:off x="2382" y="1842"/>
              <a:ext cx="816" cy="0"/>
            </a:xfrm>
            <a:prstGeom prst="line">
              <a:avLst/>
            </a:prstGeom>
            <a:noFill/>
            <a:ln w="9525">
              <a:solidFill>
                <a:srgbClr val="000000"/>
              </a:solidFill>
              <a:prstDash val="sysDot"/>
              <a:round/>
              <a:headEnd/>
              <a:tailEnd/>
            </a:ln>
            <a:effectLst/>
          </p:spPr>
          <p:txBody>
            <a:bodyPr/>
            <a:lstStyle/>
            <a:p>
              <a:endParaRPr lang="zh-CN" altLang="en-US"/>
            </a:p>
          </p:txBody>
        </p:sp>
        <p:sp>
          <p:nvSpPr>
            <p:cNvPr id="17" name="Line 20"/>
            <p:cNvSpPr>
              <a:spLocks noChangeShapeType="1"/>
            </p:cNvSpPr>
            <p:nvPr/>
          </p:nvSpPr>
          <p:spPr bwMode="black">
            <a:xfrm>
              <a:off x="2291" y="2795"/>
              <a:ext cx="816" cy="0"/>
            </a:xfrm>
            <a:prstGeom prst="line">
              <a:avLst/>
            </a:prstGeom>
            <a:noFill/>
            <a:ln w="9525">
              <a:solidFill>
                <a:srgbClr val="000000"/>
              </a:solidFill>
              <a:prstDash val="sysDot"/>
              <a:round/>
              <a:headEnd/>
              <a:tailEnd/>
            </a:ln>
            <a:effectLst/>
          </p:spPr>
          <p:txBody>
            <a:bodyPr/>
            <a:lstStyle/>
            <a:p>
              <a:endParaRPr lang="zh-CN" altLang="en-US"/>
            </a:p>
          </p:txBody>
        </p:sp>
        <p:sp>
          <p:nvSpPr>
            <p:cNvPr id="18" name="Line 21"/>
            <p:cNvSpPr>
              <a:spLocks noChangeShapeType="1"/>
            </p:cNvSpPr>
            <p:nvPr/>
          </p:nvSpPr>
          <p:spPr bwMode="black">
            <a:xfrm flipV="1">
              <a:off x="2517" y="1608"/>
              <a:ext cx="0" cy="1368"/>
            </a:xfrm>
            <a:prstGeom prst="line">
              <a:avLst/>
            </a:prstGeom>
            <a:noFill/>
            <a:ln w="9525">
              <a:solidFill>
                <a:srgbClr val="000000"/>
              </a:solidFill>
              <a:prstDash val="sysDot"/>
              <a:round/>
              <a:headEnd/>
              <a:tailEnd/>
            </a:ln>
            <a:effectLst/>
          </p:spPr>
          <p:txBody>
            <a:bodyPr/>
            <a:lstStyle/>
            <a:p>
              <a:endParaRPr lang="zh-CN" altLang="en-US"/>
            </a:p>
          </p:txBody>
        </p:sp>
        <p:sp>
          <p:nvSpPr>
            <p:cNvPr id="19" name="Line 22"/>
            <p:cNvSpPr>
              <a:spLocks noChangeShapeType="1"/>
            </p:cNvSpPr>
            <p:nvPr/>
          </p:nvSpPr>
          <p:spPr bwMode="black">
            <a:xfrm flipV="1">
              <a:off x="2835" y="1608"/>
              <a:ext cx="0" cy="1368"/>
            </a:xfrm>
            <a:prstGeom prst="line">
              <a:avLst/>
            </a:prstGeom>
            <a:noFill/>
            <a:ln w="9525">
              <a:solidFill>
                <a:srgbClr val="000000"/>
              </a:solidFill>
              <a:prstDash val="sysDot"/>
              <a:round/>
              <a:headEnd/>
              <a:tailEnd/>
            </a:ln>
            <a:effectLst/>
          </p:spPr>
          <p:txBody>
            <a:bodyPr/>
            <a:lstStyle/>
            <a:p>
              <a:endParaRPr lang="zh-CN" altLang="en-US"/>
            </a:p>
          </p:txBody>
        </p:sp>
        <p:sp>
          <p:nvSpPr>
            <p:cNvPr id="20" name="Text Box 23"/>
            <p:cNvSpPr txBox="1">
              <a:spLocks noChangeArrowheads="1"/>
            </p:cNvSpPr>
            <p:nvPr/>
          </p:nvSpPr>
          <p:spPr bwMode="black">
            <a:xfrm>
              <a:off x="3198" y="1752"/>
              <a:ext cx="226" cy="147"/>
            </a:xfrm>
            <a:prstGeom prst="rect">
              <a:avLst/>
            </a:prstGeom>
            <a:noFill/>
            <a:ln w="9525" algn="ctr">
              <a:noFill/>
              <a:miter lim="800000"/>
              <a:headEnd/>
              <a:tailEnd/>
            </a:ln>
            <a:effectLst/>
          </p:spPr>
          <p:txBody>
            <a:bodyPr wrap="none">
              <a:spAutoFit/>
            </a:bodyPr>
            <a:lstStyle/>
            <a:p>
              <a:pPr eaLnBrk="1" hangingPunct="1"/>
              <a:r>
                <a:rPr lang="en-US" altLang="zh-CN" sz="1000" b="1" dirty="0">
                  <a:latin typeface="Verdana" pitchFamily="34" charset="0"/>
                  <a:ea typeface="Gulim" pitchFamily="34" charset="-127"/>
                </a:rPr>
                <a:t>90</a:t>
              </a:r>
              <a:r>
                <a:rPr lang="zh-CN" altLang="en-US" sz="1000" b="1" dirty="0">
                  <a:latin typeface="Verdana" pitchFamily="34" charset="0"/>
                  <a:ea typeface="Gulim" pitchFamily="34" charset="-127"/>
                </a:rPr>
                <a:t>％</a:t>
              </a:r>
            </a:p>
          </p:txBody>
        </p:sp>
        <p:sp>
          <p:nvSpPr>
            <p:cNvPr id="21" name="Text Box 24"/>
            <p:cNvSpPr txBox="1">
              <a:spLocks noChangeArrowheads="1"/>
            </p:cNvSpPr>
            <p:nvPr/>
          </p:nvSpPr>
          <p:spPr bwMode="black">
            <a:xfrm>
              <a:off x="3185" y="2718"/>
              <a:ext cx="226" cy="147"/>
            </a:xfrm>
            <a:prstGeom prst="rect">
              <a:avLst/>
            </a:prstGeom>
            <a:noFill/>
            <a:ln w="9525" algn="ctr">
              <a:noFill/>
              <a:miter lim="800000"/>
              <a:headEnd/>
              <a:tailEnd/>
            </a:ln>
            <a:effectLst/>
          </p:spPr>
          <p:txBody>
            <a:bodyPr wrap="none">
              <a:spAutoFit/>
            </a:bodyPr>
            <a:lstStyle/>
            <a:p>
              <a:pPr eaLnBrk="1" hangingPunct="1"/>
              <a:r>
                <a:rPr lang="en-US" altLang="zh-CN" sz="1000" b="1">
                  <a:latin typeface="Verdana" pitchFamily="34" charset="0"/>
                  <a:ea typeface="Gulim" pitchFamily="34" charset="-127"/>
                </a:rPr>
                <a:t>10</a:t>
              </a:r>
              <a:r>
                <a:rPr lang="zh-CN" altLang="en-US" sz="1000" b="1">
                  <a:latin typeface="Verdana" pitchFamily="34" charset="0"/>
                  <a:ea typeface="Gulim" pitchFamily="34" charset="-127"/>
                </a:rPr>
                <a:t>％</a:t>
              </a:r>
            </a:p>
          </p:txBody>
        </p:sp>
        <p:sp>
          <p:nvSpPr>
            <p:cNvPr id="22" name="Line 25"/>
            <p:cNvSpPr>
              <a:spLocks noChangeShapeType="1"/>
            </p:cNvSpPr>
            <p:nvPr/>
          </p:nvSpPr>
          <p:spPr bwMode="black">
            <a:xfrm>
              <a:off x="2291" y="2251"/>
              <a:ext cx="226" cy="0"/>
            </a:xfrm>
            <a:prstGeom prst="line">
              <a:avLst/>
            </a:prstGeom>
            <a:noFill/>
            <a:ln w="9525">
              <a:solidFill>
                <a:srgbClr val="000000"/>
              </a:solidFill>
              <a:round/>
              <a:headEnd/>
              <a:tailEnd type="triangle" w="med" len="med"/>
            </a:ln>
            <a:effectLst/>
          </p:spPr>
          <p:txBody>
            <a:bodyPr/>
            <a:lstStyle/>
            <a:p>
              <a:endParaRPr lang="zh-CN" altLang="en-US"/>
            </a:p>
          </p:txBody>
        </p:sp>
        <p:sp>
          <p:nvSpPr>
            <p:cNvPr id="23" name="Line 26"/>
            <p:cNvSpPr>
              <a:spLocks noChangeShapeType="1"/>
            </p:cNvSpPr>
            <p:nvPr/>
          </p:nvSpPr>
          <p:spPr bwMode="black">
            <a:xfrm flipH="1">
              <a:off x="2835" y="2251"/>
              <a:ext cx="181" cy="0"/>
            </a:xfrm>
            <a:prstGeom prst="line">
              <a:avLst/>
            </a:prstGeom>
            <a:noFill/>
            <a:ln w="9525">
              <a:solidFill>
                <a:srgbClr val="000000"/>
              </a:solidFill>
              <a:round/>
              <a:headEnd/>
              <a:tailEnd type="triangle" w="med" len="med"/>
            </a:ln>
            <a:effectLst/>
          </p:spPr>
          <p:txBody>
            <a:bodyPr/>
            <a:lstStyle/>
            <a:p>
              <a:endParaRPr lang="zh-CN" altLang="en-US"/>
            </a:p>
          </p:txBody>
        </p:sp>
        <p:sp>
          <p:nvSpPr>
            <p:cNvPr id="24" name="Text Box 27"/>
            <p:cNvSpPr txBox="1">
              <a:spLocks noChangeArrowheads="1"/>
            </p:cNvSpPr>
            <p:nvPr/>
          </p:nvSpPr>
          <p:spPr bwMode="black">
            <a:xfrm>
              <a:off x="2200" y="2069"/>
              <a:ext cx="175" cy="166"/>
            </a:xfrm>
            <a:prstGeom prst="rect">
              <a:avLst/>
            </a:prstGeom>
            <a:noFill/>
            <a:ln w="9525" algn="ctr">
              <a:noFill/>
              <a:miter lim="800000"/>
              <a:headEnd/>
              <a:tailEnd/>
            </a:ln>
            <a:effectLst/>
          </p:spPr>
          <p:txBody>
            <a:bodyPr wrap="none">
              <a:spAutoFit/>
            </a:bodyPr>
            <a:lstStyle/>
            <a:p>
              <a:pPr eaLnBrk="1" hangingPunct="1"/>
              <a:r>
                <a:rPr lang="en-US" altLang="en-US" sz="1000" b="1">
                  <a:latin typeface="Verdana" pitchFamily="34" charset="0"/>
                  <a:ea typeface="Gulim" pitchFamily="34" charset="-127"/>
                </a:rPr>
                <a:t>△</a:t>
              </a:r>
              <a:r>
                <a:rPr lang="en-US" altLang="zh-CN" sz="1200" b="1">
                  <a:latin typeface="Verdana" pitchFamily="34" charset="0"/>
                  <a:ea typeface="Gulim" pitchFamily="34" charset="-127"/>
                </a:rPr>
                <a:t>t</a:t>
              </a:r>
            </a:p>
          </p:txBody>
        </p:sp>
      </p:grpSp>
      <p:sp>
        <p:nvSpPr>
          <p:cNvPr id="25" name="矩形 24"/>
          <p:cNvSpPr/>
          <p:nvPr/>
        </p:nvSpPr>
        <p:spPr>
          <a:xfrm>
            <a:off x="285709" y="2500306"/>
            <a:ext cx="7239051" cy="1477328"/>
          </a:xfrm>
          <a:prstGeom prst="rect">
            <a:avLst/>
          </a:prstGeom>
        </p:spPr>
        <p:txBody>
          <a:bodyPr wrap="square">
            <a:spAutoFit/>
          </a:bodyPr>
          <a:lstStyle/>
          <a:p>
            <a:pPr>
              <a:lnSpc>
                <a:spcPct val="150000"/>
              </a:lnSpc>
            </a:pPr>
            <a:r>
              <a:rPr lang="zh-CN" altLang="en-US" sz="2000" dirty="0" smtClean="0">
                <a:latin typeface="微软雅黑" pitchFamily="34" charset="-122"/>
                <a:ea typeface="微软雅黑" pitchFamily="34" charset="-122"/>
              </a:rPr>
              <a:t>若示波器前置放大器模型是</a:t>
            </a:r>
            <a:r>
              <a:rPr lang="zh-CN" altLang="en-US" sz="2000" dirty="0" smtClean="0">
                <a:solidFill>
                  <a:srgbClr val="FF0000"/>
                </a:solidFill>
                <a:latin typeface="微软雅黑" pitchFamily="34" charset="-122"/>
                <a:ea typeface="微软雅黑" pitchFamily="34" charset="-122"/>
              </a:rPr>
              <a:t>一阶低通滤波器</a:t>
            </a:r>
            <a:r>
              <a:rPr lang="zh-CN" altLang="en-US" sz="2000" dirty="0" smtClean="0">
                <a:latin typeface="微软雅黑" pitchFamily="34" charset="-122"/>
                <a:ea typeface="微软雅黑" pitchFamily="34" charset="-122"/>
              </a:rPr>
              <a:t>模型，示波器带宽与上升时间的经验公式：</a:t>
            </a:r>
            <a:endParaRPr lang="en-US" altLang="zh-CN" sz="2000" dirty="0" smtClean="0">
              <a:latin typeface="微软雅黑" pitchFamily="34" charset="-122"/>
              <a:ea typeface="微软雅黑" pitchFamily="34" charset="-122"/>
            </a:endParaRPr>
          </a:p>
          <a:p>
            <a:pPr>
              <a:lnSpc>
                <a:spcPct val="150000"/>
              </a:lnSpc>
            </a:pPr>
            <a:r>
              <a:rPr lang="en-US" altLang="zh-CN" sz="2000" dirty="0" smtClean="0">
                <a:latin typeface="微软雅黑" pitchFamily="34" charset="-122"/>
                <a:ea typeface="微软雅黑" pitchFamily="34" charset="-122"/>
              </a:rPr>
              <a:t>BW</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MHz</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350  / </a:t>
            </a:r>
            <a:r>
              <a:rPr lang="en-US"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t</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ns</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26" name="矩形 25"/>
          <p:cNvSpPr/>
          <p:nvPr/>
        </p:nvSpPr>
        <p:spPr>
          <a:xfrm>
            <a:off x="285710" y="4068554"/>
            <a:ext cx="4160113" cy="646331"/>
          </a:xfrm>
          <a:prstGeom prst="rect">
            <a:avLst/>
          </a:prstGeom>
        </p:spPr>
        <p:txBody>
          <a:bodyPr wrap="none">
            <a:spAutoFit/>
          </a:bodyPr>
          <a:lstStyle/>
          <a:p>
            <a:r>
              <a:rPr lang="zh-CN" altLang="en-US" dirty="0" smtClean="0">
                <a:latin typeface="微软雅黑" pitchFamily="34" charset="-122"/>
                <a:ea typeface="微软雅黑" pitchFamily="34" charset="-122"/>
              </a:rPr>
              <a:t>例如：</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100M</a:t>
            </a:r>
            <a:r>
              <a:rPr lang="zh-CN" altLang="en-US" dirty="0" smtClean="0">
                <a:latin typeface="微软雅黑" pitchFamily="34" charset="-122"/>
                <a:ea typeface="微软雅黑" pitchFamily="34" charset="-122"/>
              </a:rPr>
              <a:t>带宽示波器标称上升时间为</a:t>
            </a:r>
            <a:r>
              <a:rPr lang="en-US" altLang="zh-CN" dirty="0" smtClean="0">
                <a:latin typeface="微软雅黑" pitchFamily="34" charset="-122"/>
                <a:ea typeface="微软雅黑" pitchFamily="34" charset="-122"/>
              </a:rPr>
              <a:t>3.5ns</a:t>
            </a:r>
            <a:endParaRPr lang="en-US" altLang="zh-CN" dirty="0">
              <a:latin typeface="微软雅黑" pitchFamily="34" charset="-122"/>
              <a:ea typeface="微软雅黑" pitchFamily="34" charset="-122"/>
            </a:endParaRPr>
          </a:p>
        </p:txBody>
      </p:sp>
      <p:graphicFrame>
        <p:nvGraphicFramePr>
          <p:cNvPr id="27" name="对象 26"/>
          <p:cNvGraphicFramePr>
            <a:graphicFrameLocks noChangeAspect="1"/>
          </p:cNvGraphicFramePr>
          <p:nvPr/>
        </p:nvGraphicFramePr>
        <p:xfrm>
          <a:off x="406400" y="5072075"/>
          <a:ext cx="8805333" cy="873125"/>
        </p:xfrm>
        <a:graphic>
          <a:graphicData uri="http://schemas.openxmlformats.org/presentationml/2006/ole">
            <p:oleObj spid="_x0000_s81922" name="公式" r:id="rId4" imgW="2400120" imgH="317160" progId="Equation.3">
              <p:embed/>
            </p:oleObj>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in)">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27" name="矩形 26"/>
          <p:cNvSpPr/>
          <p:nvPr/>
        </p:nvSpPr>
        <p:spPr>
          <a:xfrm>
            <a:off x="4095736" y="1285860"/>
            <a:ext cx="7334301" cy="553998"/>
          </a:xfrm>
          <a:prstGeom prst="rect">
            <a:avLst/>
          </a:prstGeom>
        </p:spPr>
        <p:txBody>
          <a:bodyPr wrap="square">
            <a:spAutoFit/>
          </a:bodyPr>
          <a:lstStyle/>
          <a:p>
            <a:pPr marL="0" lvl="1">
              <a:lnSpc>
                <a:spcPct val="150000"/>
              </a:lnSpc>
            </a:pPr>
            <a:r>
              <a:rPr lang="zh-CN" altLang="en-US" sz="2000" b="1" dirty="0" smtClean="0">
                <a:latin typeface="微软雅黑" pitchFamily="34" charset="-122"/>
                <a:ea typeface="微软雅黑" pitchFamily="34" charset="-122"/>
              </a:rPr>
              <a:t>选择多快上升时间的示波器合适呢？</a:t>
            </a:r>
          </a:p>
        </p:txBody>
      </p:sp>
      <p:sp>
        <p:nvSpPr>
          <p:cNvPr id="28" name="Rectangle 3"/>
          <p:cNvSpPr txBox="1">
            <a:spLocks noChangeArrowheads="1"/>
          </p:cNvSpPr>
          <p:nvPr/>
        </p:nvSpPr>
        <p:spPr bwMode="auto">
          <a:xfrm>
            <a:off x="406400" y="2428868"/>
            <a:ext cx="11277600" cy="143350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90000"/>
              </a:lnSpc>
              <a:spcBef>
                <a:spcPct val="20000"/>
              </a:spcBef>
              <a:buFontTx/>
              <a:buChar cha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例如：一个100</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MHz</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上升时间为3.5</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ns</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的</a:t>
            </a:r>
            <a:r>
              <a:rPr lang="zh-CN" altLang="en-US" kern="0" dirty="0" smtClean="0">
                <a:latin typeface="微软雅黑" pitchFamily="34" charset="-122"/>
                <a:ea typeface="微软雅黑" pitchFamily="34" charset="-122"/>
              </a:rPr>
              <a:t>方波</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信号，使用100</a:t>
            </a:r>
            <a:r>
              <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MHz</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的示波器系统进行测量，上升时间</a:t>
            </a:r>
            <a:r>
              <a:rPr lang="zh-CN" altLang="en-US" kern="0" dirty="0" smtClean="0">
                <a:latin typeface="微软雅黑" pitchFamily="34" charset="-122"/>
                <a:ea typeface="微软雅黑" pitchFamily="34" charset="-122"/>
              </a:rPr>
              <a:t>测量</a:t>
            </a: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误差为：</a:t>
            </a:r>
          </a:p>
          <a:p>
            <a:pPr marL="742950" lvl="1" indent="-285750" eaLnBrk="0" hangingPunct="0">
              <a:lnSpc>
                <a:spcPct val="90000"/>
              </a:lnSpc>
              <a:spcBef>
                <a:spcPct val="20000"/>
              </a:spcBef>
              <a:buFontTx/>
              <a:buChar char="–"/>
            </a:pPr>
            <a:r>
              <a:rPr kumimoji="0" lang="zh-CN" altLang="en-US"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100</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MHz</a:t>
            </a:r>
            <a:r>
              <a:rPr kumimoji="0" lang="zh-CN" altLang="en-US"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示波器上升时间＝350/100</a:t>
            </a:r>
            <a:r>
              <a:rPr lang="en-US" altLang="zh-CN" sz="1600" kern="0" dirty="0" smtClean="0">
                <a:solidFill>
                  <a:srgbClr val="FF0000"/>
                </a:solidFill>
                <a:latin typeface="微软雅黑" pitchFamily="34" charset="-122"/>
                <a:ea typeface="微软雅黑" pitchFamily="34" charset="-122"/>
              </a:rPr>
              <a:t>MHz</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＝3.5ns</a:t>
            </a:r>
          </a:p>
          <a:p>
            <a:pPr marL="742950" marR="0" lvl="1" indent="-285750" algn="l" defTabSz="914400" rtl="0" eaLnBrk="0" fontAlgn="base" latinLnBrk="0" hangingPunct="0">
              <a:lnSpc>
                <a:spcPct val="90000"/>
              </a:lnSpc>
              <a:spcBef>
                <a:spcPct val="20000"/>
              </a:spcBef>
              <a:spcAft>
                <a:spcPct val="0"/>
              </a:spcAft>
              <a:buClrTx/>
              <a:buSzTx/>
              <a:buFontTx/>
              <a:buChar char="–"/>
              <a:tabLst/>
              <a:defRPr/>
            </a:pPr>
            <a:r>
              <a:rPr kumimoji="0" lang="zh-CN" altLang="en-US"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仪器显示的信号上升时间＝3.5</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ns</a:t>
            </a:r>
            <a:r>
              <a:rPr kumimoji="0" lang="en-US" altLang="zh-CN" sz="1600" b="0" i="0" u="none" strike="noStrike" kern="0" cap="none" spc="0" normalizeH="0" baseline="30000" noProof="0" dirty="0" smtClean="0">
                <a:ln>
                  <a:noFill/>
                </a:ln>
                <a:solidFill>
                  <a:srgbClr val="FF0000"/>
                </a:solidFill>
                <a:effectLst/>
                <a:uLnTx/>
                <a:uFillTx/>
                <a:latin typeface="微软雅黑" pitchFamily="34" charset="-122"/>
                <a:ea typeface="微软雅黑" pitchFamily="34" charset="-122"/>
              </a:rPr>
              <a:t>2</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＋3.5ns</a:t>
            </a:r>
            <a:r>
              <a:rPr kumimoji="0" lang="en-US" altLang="zh-CN" sz="1600" b="0" i="0" u="none" strike="noStrike" kern="0" cap="none" spc="0" normalizeH="0" baseline="30000" noProof="0" dirty="0" smtClean="0">
                <a:ln>
                  <a:noFill/>
                </a:ln>
                <a:solidFill>
                  <a:srgbClr val="FF0000"/>
                </a:solidFill>
                <a:effectLst/>
                <a:uLnTx/>
                <a:uFillTx/>
                <a:latin typeface="微软雅黑" pitchFamily="34" charset="-122"/>
                <a:ea typeface="微软雅黑" pitchFamily="34" charset="-122"/>
              </a:rPr>
              <a:t>2  </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＝4.95ns</a:t>
            </a:r>
          </a:p>
          <a:p>
            <a:pPr marL="742950" marR="0" lvl="1" indent="-285750" algn="l" defTabSz="914400" rtl="0" eaLnBrk="0" fontAlgn="base" latinLnBrk="0" hangingPunct="0">
              <a:lnSpc>
                <a:spcPct val="90000"/>
              </a:lnSpc>
              <a:spcBef>
                <a:spcPct val="20000"/>
              </a:spcBef>
              <a:spcAft>
                <a:spcPct val="0"/>
              </a:spcAft>
              <a:buClrTx/>
              <a:buSzTx/>
              <a:buFontTx/>
              <a:buChar char="–"/>
              <a:tabLst/>
              <a:defRPr/>
            </a:pPr>
            <a:r>
              <a:rPr kumimoji="0" lang="zh-CN" altLang="en-US"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测量误差＝（4.95</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ns－3.5ns）/  3.5ns＝0.414＝41％</a:t>
            </a:r>
            <a:endParaRPr kumimoji="0" lang="zh-CN" altLang="en-US"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29" name="爆炸形 1 28"/>
          <p:cNvSpPr/>
          <p:nvPr/>
        </p:nvSpPr>
        <p:spPr>
          <a:xfrm>
            <a:off x="6762712" y="4429132"/>
            <a:ext cx="5429288" cy="1857388"/>
          </a:xfrm>
          <a:prstGeom prst="irregularSeal1">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150000"/>
              </a:lnSpc>
            </a:pPr>
            <a:r>
              <a:rPr lang="en-US" altLang="zh-CN" sz="3600" dirty="0" smtClean="0">
                <a:latin typeface="微软雅黑" pitchFamily="34" charset="-122"/>
                <a:ea typeface="微软雅黑" pitchFamily="34" charset="-122"/>
              </a:rPr>
              <a:t>5</a:t>
            </a:r>
            <a:r>
              <a:rPr lang="zh-CN" altLang="en-US" sz="3600" dirty="0" smtClean="0">
                <a:latin typeface="微软雅黑" pitchFamily="34" charset="-122"/>
                <a:ea typeface="微软雅黑" pitchFamily="34" charset="-122"/>
              </a:rPr>
              <a:t>倍法则</a:t>
            </a:r>
            <a:endParaRPr lang="zh-CN" altLang="en-US" sz="3600" dirty="0">
              <a:latin typeface="微软雅黑" pitchFamily="34" charset="-122"/>
              <a:ea typeface="微软雅黑" pitchFamily="34" charset="-122"/>
            </a:endParaRPr>
          </a:p>
        </p:txBody>
      </p:sp>
      <p:sp>
        <p:nvSpPr>
          <p:cNvPr id="10" name="Rectangle 3"/>
          <p:cNvSpPr txBox="1">
            <a:spLocks noChangeArrowheads="1"/>
          </p:cNvSpPr>
          <p:nvPr/>
        </p:nvSpPr>
        <p:spPr bwMode="auto">
          <a:xfrm>
            <a:off x="380960" y="4143380"/>
            <a:ext cx="11277600" cy="164307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zh-CN" altLang="en-US"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为了改善和提高测量精度只能提高示波器系统带宽，如选择比信号上升时间高5倍的示波器，上升时间测量误差为：</a:t>
            </a:r>
            <a:endParaRPr kumimoji="0" lang="en-US" altLang="zh-CN"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lvl="1" indent="-285750" eaLnBrk="0" hangingPunct="0">
              <a:lnSpc>
                <a:spcPct val="90000"/>
              </a:lnSpc>
              <a:spcBef>
                <a:spcPct val="20000"/>
              </a:spcBef>
              <a:buFontTx/>
              <a:buChar char="–"/>
            </a:pPr>
            <a:r>
              <a:rPr lang="zh-CN" altLang="en-US" sz="1600" kern="0" dirty="0" smtClean="0">
                <a:solidFill>
                  <a:srgbClr val="FF0000"/>
                </a:solidFill>
                <a:latin typeface="微软雅黑" pitchFamily="34" charset="-122"/>
                <a:ea typeface="微软雅黑" pitchFamily="34" charset="-122"/>
              </a:rPr>
              <a:t>500</a:t>
            </a:r>
            <a:r>
              <a:rPr lang="en-US" altLang="zh-CN" sz="1600" kern="0" dirty="0" smtClean="0">
                <a:solidFill>
                  <a:srgbClr val="FF0000"/>
                </a:solidFill>
                <a:latin typeface="微软雅黑" pitchFamily="34" charset="-122"/>
                <a:ea typeface="微软雅黑" pitchFamily="34" charset="-122"/>
              </a:rPr>
              <a:t>MHz</a:t>
            </a:r>
            <a:r>
              <a:rPr lang="zh-CN" altLang="en-US" sz="1600" kern="0" dirty="0" smtClean="0">
                <a:solidFill>
                  <a:srgbClr val="FF0000"/>
                </a:solidFill>
                <a:latin typeface="微软雅黑" pitchFamily="34" charset="-122"/>
                <a:ea typeface="微软雅黑" pitchFamily="34" charset="-122"/>
              </a:rPr>
              <a:t>示波器系统上升时间为＝350 / 500</a:t>
            </a:r>
            <a:r>
              <a:rPr lang="en-US" altLang="zh-CN" sz="1600" kern="0" dirty="0" smtClean="0">
                <a:solidFill>
                  <a:srgbClr val="FF0000"/>
                </a:solidFill>
                <a:latin typeface="微软雅黑" pitchFamily="34" charset="-122"/>
                <a:ea typeface="微软雅黑" pitchFamily="34" charset="-122"/>
              </a:rPr>
              <a:t>MHz＝0.7ns</a:t>
            </a:r>
            <a:endPar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a:p>
            <a:pPr marL="742950" lvl="1" indent="-285750" eaLnBrk="0" hangingPunct="0">
              <a:lnSpc>
                <a:spcPct val="90000"/>
              </a:lnSpc>
              <a:spcBef>
                <a:spcPct val="20000"/>
              </a:spcBef>
              <a:buFontTx/>
              <a:buChar char="–"/>
            </a:pPr>
            <a:r>
              <a:rPr lang="zh-CN" altLang="en-US" sz="1600" kern="0" dirty="0" smtClean="0">
                <a:solidFill>
                  <a:srgbClr val="FF0000"/>
                </a:solidFill>
                <a:latin typeface="微软雅黑" pitchFamily="34" charset="-122"/>
                <a:ea typeface="微软雅黑" pitchFamily="34" charset="-122"/>
              </a:rPr>
              <a:t>仪器显示的信号上升时间＝3.5</a:t>
            </a:r>
            <a:r>
              <a:rPr lang="en-US" altLang="zh-CN" sz="1600" kern="0" dirty="0" smtClean="0">
                <a:solidFill>
                  <a:srgbClr val="FF0000"/>
                </a:solidFill>
                <a:latin typeface="微软雅黑" pitchFamily="34" charset="-122"/>
                <a:ea typeface="微软雅黑" pitchFamily="34" charset="-122"/>
              </a:rPr>
              <a:t>ns</a:t>
            </a:r>
            <a:r>
              <a:rPr lang="en-US" altLang="zh-CN" sz="1600" kern="0" baseline="30000" dirty="0" smtClean="0">
                <a:solidFill>
                  <a:srgbClr val="FF0000"/>
                </a:solidFill>
                <a:latin typeface="微软雅黑" pitchFamily="34" charset="-122"/>
                <a:ea typeface="微软雅黑" pitchFamily="34" charset="-122"/>
              </a:rPr>
              <a:t>2</a:t>
            </a:r>
            <a:r>
              <a:rPr lang="en-US" altLang="zh-CN" sz="1600" kern="0" dirty="0" smtClean="0">
                <a:solidFill>
                  <a:srgbClr val="FF0000"/>
                </a:solidFill>
                <a:latin typeface="微软雅黑" pitchFamily="34" charset="-122"/>
                <a:ea typeface="微软雅黑" pitchFamily="34" charset="-122"/>
              </a:rPr>
              <a:t>＋0.7ns</a:t>
            </a:r>
            <a:r>
              <a:rPr lang="en-US" altLang="zh-CN" sz="1600" kern="0" baseline="30000" dirty="0" smtClean="0">
                <a:solidFill>
                  <a:srgbClr val="FF0000"/>
                </a:solidFill>
                <a:latin typeface="微软雅黑" pitchFamily="34" charset="-122"/>
                <a:ea typeface="微软雅黑" pitchFamily="34" charset="-122"/>
              </a:rPr>
              <a:t>2  </a:t>
            </a:r>
            <a:r>
              <a:rPr lang="en-US" altLang="zh-CN" sz="1600" kern="0" dirty="0" smtClean="0">
                <a:solidFill>
                  <a:srgbClr val="FF0000"/>
                </a:solidFill>
                <a:latin typeface="微软雅黑" pitchFamily="34" charset="-122"/>
                <a:ea typeface="微软雅黑" pitchFamily="34" charset="-122"/>
              </a:rPr>
              <a:t>＝3.569ns</a:t>
            </a:r>
            <a:endPar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a:p>
            <a:pPr marL="742950" marR="0" lvl="1" indent="-285750" algn="l" defTabSz="914400" rtl="0" eaLnBrk="0" fontAlgn="base" latinLnBrk="0" hangingPunct="0">
              <a:lnSpc>
                <a:spcPct val="90000"/>
              </a:lnSpc>
              <a:spcBef>
                <a:spcPct val="20000"/>
              </a:spcBef>
              <a:spcAft>
                <a:spcPct val="0"/>
              </a:spcAft>
              <a:buClrTx/>
              <a:buSzTx/>
              <a:buFontTx/>
              <a:buChar char="–"/>
              <a:tabLst/>
              <a:defRPr/>
            </a:pPr>
            <a:r>
              <a:rPr kumimoji="0" lang="zh-CN" altLang="en-US"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测量误差＝（3.569</a:t>
            </a:r>
            <a:r>
              <a:rPr kumimoji="0" lang="en-US" altLang="zh-CN" sz="16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ns－3.5ns）/  3.5ns＝0.0198＝2％</a:t>
            </a:r>
            <a:r>
              <a:rPr kumimoji="0" lang="zh-CN" altLang="en-US" sz="1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800" dirty="0" smtClean="0">
                <a:latin typeface="微软雅黑" pitchFamily="34" charset="-122"/>
                <a:ea typeface="微软雅黑" pitchFamily="34" charset="-122"/>
              </a:rPr>
              <a:t>数字示波器原理及主要指标</a:t>
            </a:r>
          </a:p>
        </p:txBody>
      </p:sp>
      <p:sp>
        <p:nvSpPr>
          <p:cNvPr id="3" name="内容占位符 2"/>
          <p:cNvSpPr>
            <a:spLocks noGrp="1"/>
          </p:cNvSpPr>
          <p:nvPr>
            <p:ph idx="1"/>
          </p:nvPr>
        </p:nvSpPr>
        <p:spPr/>
        <p:txBody>
          <a:bodyPr/>
          <a:lstStyle/>
          <a:p>
            <a:pPr marL="180000" lvl="0" indent="-180000" fontAlgn="auto">
              <a:lnSpc>
                <a:spcPct val="112000"/>
              </a:lnSpc>
              <a:spcBef>
                <a:spcPts val="0"/>
              </a:spcBef>
              <a:spcAft>
                <a:spcPts val="0"/>
              </a:spcAft>
              <a:buSzPct val="110000"/>
              <a:buFont typeface="Arial Black" pitchFamily="34" charset="0"/>
              <a:buChar char="ı"/>
            </a:pP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根据上升时间和带宽的关系，似乎可以得出结论，带宽越高</a:t>
            </a:r>
            <a:r>
              <a:rPr lang="en-US" sz="2000" kern="1200" dirty="0" smtClean="0">
                <a:solidFill>
                  <a:srgbClr val="000000"/>
                </a:solidFill>
                <a:latin typeface="黑体" panose="02010609060101010101" pitchFamily="49" charset="-122"/>
                <a:ea typeface="黑体" panose="02010609060101010101" pitchFamily="49" charset="-122"/>
                <a:cs typeface="Arial Unicode MS"/>
              </a:rPr>
              <a:t>,</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测量的误差越小，因为带宽越高，对应的示波器本身的上升时间越小，测量出的上升时间就非常接近于真实的上升时间。</a:t>
            </a:r>
            <a:endParaRPr lang="en-US" altLang="zh-CN" sz="2000" kern="1200" dirty="0" smtClean="0">
              <a:solidFill>
                <a:srgbClr val="000000"/>
              </a:solidFill>
              <a:latin typeface="黑体" panose="02010609060101010101" pitchFamily="49" charset="-122"/>
              <a:ea typeface="黑体" panose="02010609060101010101" pitchFamily="49" charset="-122"/>
              <a:cs typeface="Arial Unicode MS"/>
            </a:endParaRPr>
          </a:p>
          <a:p>
            <a:pPr marL="180000" lvl="0" indent="-180000" fontAlgn="auto">
              <a:lnSpc>
                <a:spcPct val="112000"/>
              </a:lnSpc>
              <a:spcBef>
                <a:spcPts val="0"/>
              </a:spcBef>
              <a:spcAft>
                <a:spcPts val="0"/>
              </a:spcAft>
              <a:buSzPct val="110000"/>
              <a:buFont typeface="Arial Black" pitchFamily="34" charset="0"/>
              <a:buChar char="ı"/>
            </a:pP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实际上带宽并不是越大越好，因为示波器毕竟不是一个理想的仪器，它本身也有噪声。   </a:t>
            </a:r>
            <a:endParaRPr lang="en-US" altLang="zh-CN" sz="2000" kern="1200" dirty="0" smtClean="0">
              <a:solidFill>
                <a:srgbClr val="000000"/>
              </a:solidFill>
              <a:latin typeface="黑体" panose="02010609060101010101" pitchFamily="49" charset="-122"/>
              <a:ea typeface="黑体" panose="02010609060101010101" pitchFamily="49" charset="-122"/>
              <a:cs typeface="Arial Unicode MS"/>
            </a:endParaRPr>
          </a:p>
          <a:p>
            <a:pPr marL="180000" lvl="0" indent="-180000" fontAlgn="auto">
              <a:lnSpc>
                <a:spcPct val="112000"/>
              </a:lnSpc>
              <a:spcBef>
                <a:spcPts val="0"/>
              </a:spcBef>
              <a:spcAft>
                <a:spcPts val="0"/>
              </a:spcAft>
              <a:buSzPct val="110000"/>
              <a:buFont typeface="Arial Black" pitchFamily="34" charset="0"/>
              <a:buChar char="ı"/>
            </a:pP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从频域来理解会更容易些。 只有当被测信号的能量远大于示波器测量系统本身带来的噪声能量的时候即信噪比足够大的时候，选择的带宽才是合适的。 </a:t>
            </a:r>
            <a:endParaRPr lang="en-US" altLang="zh-CN" sz="2000" kern="1200" dirty="0" smtClean="0">
              <a:solidFill>
                <a:srgbClr val="000000"/>
              </a:solidFill>
              <a:latin typeface="黑体" panose="02010609060101010101" pitchFamily="49" charset="-122"/>
              <a:ea typeface="黑体" panose="02010609060101010101" pitchFamily="49" charset="-122"/>
              <a:cs typeface="Arial Unicode MS"/>
            </a:endParaRPr>
          </a:p>
          <a:p>
            <a:pPr marL="180000" lvl="0" indent="-180000" fontAlgn="auto">
              <a:lnSpc>
                <a:spcPct val="112000"/>
              </a:lnSpc>
              <a:spcBef>
                <a:spcPts val="0"/>
              </a:spcBef>
              <a:spcAft>
                <a:spcPts val="0"/>
              </a:spcAft>
              <a:buSzPct val="110000"/>
              <a:buFont typeface="Arial Black" pitchFamily="34" charset="0"/>
              <a:buChar char="ı"/>
            </a:pP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当被测信号</a:t>
            </a:r>
            <a:r>
              <a:rPr lang="en-US" sz="2000" kern="1200" dirty="0" smtClean="0">
                <a:solidFill>
                  <a:srgbClr val="000000"/>
                </a:solidFill>
                <a:latin typeface="黑体" panose="02010609060101010101" pitchFamily="49" charset="-122"/>
                <a:ea typeface="黑体" panose="02010609060101010101" pitchFamily="49" charset="-122"/>
                <a:cs typeface="Arial Unicode MS"/>
              </a:rPr>
              <a:t>99%</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的能量都在</a:t>
            </a:r>
            <a:r>
              <a:rPr lang="en-US" sz="2000" kern="1200" dirty="0" smtClean="0">
                <a:solidFill>
                  <a:srgbClr val="000000"/>
                </a:solidFill>
                <a:latin typeface="黑体" panose="02010609060101010101" pitchFamily="49" charset="-122"/>
                <a:ea typeface="黑体" panose="02010609060101010101" pitchFamily="49" charset="-122"/>
                <a:cs typeface="Arial Unicode MS"/>
              </a:rPr>
              <a:t>500MHz</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范围以内，使用</a:t>
            </a:r>
            <a:r>
              <a:rPr lang="en-US" sz="2000" kern="1200" dirty="0" smtClean="0">
                <a:solidFill>
                  <a:srgbClr val="000000"/>
                </a:solidFill>
                <a:latin typeface="黑体" panose="02010609060101010101" pitchFamily="49" charset="-122"/>
                <a:ea typeface="黑体" panose="02010609060101010101" pitchFamily="49" charset="-122"/>
                <a:cs typeface="Arial Unicode MS"/>
              </a:rPr>
              <a:t>500MHz </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的示波器就合适了，但如果用</a:t>
            </a:r>
            <a:r>
              <a:rPr lang="en-US" sz="2000" kern="1200" dirty="0" smtClean="0">
                <a:solidFill>
                  <a:srgbClr val="000000"/>
                </a:solidFill>
                <a:latin typeface="黑体" panose="02010609060101010101" pitchFamily="49" charset="-122"/>
                <a:ea typeface="黑体" panose="02010609060101010101" pitchFamily="49" charset="-122"/>
                <a:cs typeface="Arial Unicode MS"/>
              </a:rPr>
              <a:t>6GHz </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的示波器，因为</a:t>
            </a:r>
            <a:r>
              <a:rPr lang="en-US" sz="2000" kern="1200" dirty="0" smtClean="0">
                <a:solidFill>
                  <a:srgbClr val="FF0000"/>
                </a:solidFill>
                <a:latin typeface="黑体" panose="02010609060101010101" pitchFamily="49" charset="-122"/>
                <a:ea typeface="黑体" panose="02010609060101010101" pitchFamily="49" charset="-122"/>
                <a:cs typeface="Arial Unicode MS"/>
              </a:rPr>
              <a:t>500MHz</a:t>
            </a:r>
            <a:r>
              <a:rPr lang="zh-CN" altLang="en-US" sz="2000" kern="1200" dirty="0" smtClean="0">
                <a:solidFill>
                  <a:srgbClr val="FF0000"/>
                </a:solidFill>
                <a:latin typeface="黑体" panose="02010609060101010101" pitchFamily="49" charset="-122"/>
                <a:ea typeface="黑体" panose="02010609060101010101" pitchFamily="49" charset="-122"/>
                <a:cs typeface="Arial Unicode MS"/>
              </a:rPr>
              <a:t>到</a:t>
            </a:r>
            <a:r>
              <a:rPr lang="en-US" sz="2000" kern="1200" dirty="0" smtClean="0">
                <a:solidFill>
                  <a:srgbClr val="FF0000"/>
                </a:solidFill>
                <a:latin typeface="黑体" panose="02010609060101010101" pitchFamily="49" charset="-122"/>
                <a:ea typeface="黑体" panose="02010609060101010101" pitchFamily="49" charset="-122"/>
                <a:cs typeface="Arial Unicode MS"/>
              </a:rPr>
              <a:t>6GHz </a:t>
            </a:r>
            <a:r>
              <a:rPr lang="zh-CN" altLang="en-US" sz="2000" kern="1200" dirty="0" smtClean="0">
                <a:solidFill>
                  <a:srgbClr val="FF0000"/>
                </a:solidFill>
                <a:latin typeface="黑体" panose="02010609060101010101" pitchFamily="49" charset="-122"/>
                <a:ea typeface="黑体" panose="02010609060101010101" pitchFamily="49" charset="-122"/>
                <a:cs typeface="Arial Unicode MS"/>
              </a:rPr>
              <a:t>带宽范围内的示波器及探头的底噪及探头感应的噪声能量会远大于被测信号剩下的</a:t>
            </a:r>
            <a:r>
              <a:rPr lang="en-US" sz="2000" kern="1200" dirty="0" smtClean="0">
                <a:solidFill>
                  <a:srgbClr val="FF0000"/>
                </a:solidFill>
                <a:latin typeface="黑体" panose="02010609060101010101" pitchFamily="49" charset="-122"/>
                <a:ea typeface="黑体" panose="02010609060101010101" pitchFamily="49" charset="-122"/>
                <a:cs typeface="Arial Unicode MS"/>
              </a:rPr>
              <a:t>1%</a:t>
            </a:r>
            <a:r>
              <a:rPr lang="zh-CN" altLang="en-US" sz="2000" kern="1200" dirty="0" smtClean="0">
                <a:solidFill>
                  <a:srgbClr val="FF0000"/>
                </a:solidFill>
                <a:latin typeface="黑体" panose="02010609060101010101" pitchFamily="49" charset="-122"/>
                <a:ea typeface="黑体" panose="02010609060101010101" pitchFamily="49" charset="-122"/>
                <a:cs typeface="Arial Unicode MS"/>
              </a:rPr>
              <a:t>的能量，测量出来的结果反而没有用</a:t>
            </a:r>
            <a:r>
              <a:rPr lang="en-US" sz="2000" kern="1200" dirty="0" smtClean="0">
                <a:solidFill>
                  <a:srgbClr val="FF0000"/>
                </a:solidFill>
                <a:latin typeface="黑体" panose="02010609060101010101" pitchFamily="49" charset="-122"/>
                <a:ea typeface="黑体" panose="02010609060101010101" pitchFamily="49" charset="-122"/>
                <a:cs typeface="Arial Unicode MS"/>
              </a:rPr>
              <a:t>500MHz</a:t>
            </a:r>
            <a:r>
              <a:rPr lang="zh-CN" altLang="en-US" sz="2000" kern="1200" dirty="0" smtClean="0">
                <a:solidFill>
                  <a:srgbClr val="FF0000"/>
                </a:solidFill>
                <a:latin typeface="黑体" panose="02010609060101010101" pitchFamily="49" charset="-122"/>
                <a:ea typeface="黑体" panose="02010609060101010101" pitchFamily="49" charset="-122"/>
                <a:cs typeface="Arial Unicode MS"/>
              </a:rPr>
              <a:t>带宽的更接近真实情况。 </a:t>
            </a:r>
            <a:endParaRPr lang="en-US" altLang="zh-CN" sz="2000" kern="1200" dirty="0" smtClean="0">
              <a:solidFill>
                <a:srgbClr val="FF0000"/>
              </a:solidFill>
              <a:latin typeface="黑体" panose="02010609060101010101" pitchFamily="49" charset="-122"/>
              <a:ea typeface="黑体" panose="02010609060101010101" pitchFamily="49" charset="-122"/>
              <a:cs typeface="Arial Unicode MS"/>
            </a:endParaRPr>
          </a:p>
          <a:p>
            <a:pPr marL="180000" lvl="0" indent="-180000" fontAlgn="auto">
              <a:lnSpc>
                <a:spcPct val="112000"/>
              </a:lnSpc>
              <a:spcBef>
                <a:spcPts val="0"/>
              </a:spcBef>
              <a:spcAft>
                <a:spcPts val="0"/>
              </a:spcAft>
              <a:buSzPct val="110000"/>
              <a:buFont typeface="Arial Black" pitchFamily="34" charset="0"/>
              <a:buChar char="ı"/>
            </a:pP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在测量电源纹波时需要将示波器带宽限制为</a:t>
            </a:r>
            <a:r>
              <a:rPr lang="en-US" sz="2000" kern="1200" dirty="0" smtClean="0">
                <a:solidFill>
                  <a:srgbClr val="000000"/>
                </a:solidFill>
                <a:latin typeface="黑体" panose="02010609060101010101" pitchFamily="49" charset="-122"/>
                <a:ea typeface="黑体" panose="02010609060101010101" pitchFamily="49" charset="-122"/>
                <a:cs typeface="Arial Unicode MS"/>
              </a:rPr>
              <a:t>20MHz</a:t>
            </a:r>
            <a:r>
              <a:rPr lang="zh-CN" altLang="en-US" sz="2000" kern="1200" dirty="0" smtClean="0">
                <a:solidFill>
                  <a:srgbClr val="000000"/>
                </a:solidFill>
                <a:latin typeface="黑体" panose="02010609060101010101" pitchFamily="49" charset="-122"/>
                <a:ea typeface="黑体" panose="02010609060101010101" pitchFamily="49" charset="-122"/>
                <a:cs typeface="Arial Unicode MS"/>
              </a:rPr>
              <a:t>就是这个道理。</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小结</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带宽</a:t>
              </a:r>
              <a:endParaRPr lang="zh-CN" altLang="en-US" sz="2000" b="1" kern="1200" dirty="0">
                <a:latin typeface="微软雅黑" pitchFamily="34" charset="-122"/>
                <a:ea typeface="微软雅黑" pitchFamily="34" charset="-122"/>
              </a:endParaRPr>
            </a:p>
          </p:txBody>
        </p:sp>
      </p:grpSp>
      <p:sp>
        <p:nvSpPr>
          <p:cNvPr id="10" name="矩形 9"/>
          <p:cNvSpPr/>
          <p:nvPr/>
        </p:nvSpPr>
        <p:spPr>
          <a:xfrm>
            <a:off x="380960" y="2357431"/>
            <a:ext cx="11525331" cy="2400657"/>
          </a:xfrm>
          <a:prstGeom prst="rect">
            <a:avLst/>
          </a:prstGeom>
        </p:spPr>
        <p:txBody>
          <a:bodyPr wrap="square">
            <a:spAutoFit/>
          </a:bodyPr>
          <a:lstStyle/>
          <a:p>
            <a:pPr>
              <a:lnSpc>
                <a:spcPct val="150000"/>
              </a:lnSpc>
              <a:buFont typeface="Wingdings" pitchFamily="2" charset="2"/>
              <a:buChar char="p"/>
            </a:pPr>
            <a:r>
              <a:rPr lang="zh-CN" altLang="en-US" sz="2000" dirty="0" smtClean="0">
                <a:latin typeface="微软雅黑" pitchFamily="34" charset="-122"/>
                <a:ea typeface="微软雅黑" pitchFamily="34" charset="-122"/>
              </a:rPr>
              <a:t>   数字示波器的带宽指的是前端放大器的</a:t>
            </a:r>
            <a:r>
              <a:rPr lang="en-US" altLang="zh-CN" sz="2000" dirty="0" smtClean="0">
                <a:latin typeface="微软雅黑" pitchFamily="34" charset="-122"/>
                <a:ea typeface="微软雅黑" pitchFamily="34" charset="-122"/>
              </a:rPr>
              <a:t>3dB</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70.7%</a:t>
            </a:r>
            <a:r>
              <a:rPr lang="zh-CN" altLang="en-US" sz="2000" dirty="0" smtClean="0">
                <a:latin typeface="微软雅黑" pitchFamily="34" charset="-122"/>
                <a:ea typeface="微软雅黑" pitchFamily="34" charset="-122"/>
              </a:rPr>
              <a:t>）带宽，单位</a:t>
            </a:r>
            <a:r>
              <a:rPr lang="en-US" altLang="zh-CN" sz="2000" dirty="0" smtClean="0">
                <a:latin typeface="微软雅黑" pitchFamily="34" charset="-122"/>
                <a:ea typeface="微软雅黑" pitchFamily="34" charset="-122"/>
              </a:rPr>
              <a:t>Hz</a:t>
            </a:r>
            <a:r>
              <a:rPr lang="zh-CN" altLang="en-US" sz="2000" dirty="0" smtClean="0">
                <a:latin typeface="微软雅黑" pitchFamily="34" charset="-122"/>
                <a:ea typeface="微软雅黑" pitchFamily="34" charset="-122"/>
              </a:rPr>
              <a:t>。</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带宽不足会使高频信号幅度下降或高频成分消失。</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选择示波器带宽有两种方式：以谐波为核心或以上升时间为核心。</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以谐波为核心选择带宽应该让示波器的带宽大于波形的主要谐波分量。</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以上升时间为核心选择带宽，示波器应该至少快于信号上升时间的</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倍。</a:t>
            </a:r>
            <a:endParaRPr lang="zh-CN" altLang="en-US" sz="2000"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3562371" y="1142984"/>
            <a:ext cx="8248669" cy="1754326"/>
          </a:xfrm>
          <a:prstGeom prst="rect">
            <a:avLst/>
          </a:prstGeom>
          <a:noFill/>
          <a:ln w="9525">
            <a:noFill/>
            <a:miter lim="800000"/>
            <a:headEnd/>
            <a:tailEnd/>
          </a:ln>
          <a:effectLst/>
        </p:spPr>
        <p:txBody>
          <a:bodyPr wrap="square">
            <a:spAutoFit/>
          </a:bodyPr>
          <a:lstStyle/>
          <a:p>
            <a:pPr>
              <a:lnSpc>
                <a:spcPct val="150000"/>
              </a:lnSpc>
            </a:pPr>
            <a:r>
              <a:rPr lang="zh-CN" altLang="en-US" b="1" dirty="0" smtClean="0">
                <a:latin typeface="微软雅黑" pitchFamily="34" charset="-122"/>
                <a:ea typeface="微软雅黑" pitchFamily="34" charset="-122"/>
              </a:rPr>
              <a:t>采样是将模拟信号通过</a:t>
            </a:r>
            <a:r>
              <a:rPr lang="en-US" altLang="zh-CN" b="1" dirty="0" smtClean="0">
                <a:latin typeface="微软雅黑" pitchFamily="34" charset="-122"/>
                <a:ea typeface="微软雅黑" pitchFamily="34" charset="-122"/>
              </a:rPr>
              <a:t>AD</a:t>
            </a:r>
            <a:r>
              <a:rPr lang="zh-CN" altLang="en-US" b="1" dirty="0" smtClean="0">
                <a:latin typeface="微软雅黑" pitchFamily="34" charset="-122"/>
                <a:ea typeface="微软雅黑" pitchFamily="34" charset="-122"/>
              </a:rPr>
              <a:t>转换变成数字信号的过程。</a:t>
            </a:r>
            <a:endParaRPr lang="en-US" altLang="zh-CN" b="1" dirty="0" smtClean="0">
              <a:latin typeface="微软雅黑" pitchFamily="34" charset="-122"/>
              <a:ea typeface="微软雅黑" pitchFamily="34" charset="-122"/>
            </a:endParaRPr>
          </a:p>
          <a:p>
            <a:pPr>
              <a:lnSpc>
                <a:spcPct val="150000"/>
              </a:lnSpc>
            </a:pPr>
            <a:r>
              <a:rPr lang="zh-CN" altLang="en-US" b="1" dirty="0" smtClean="0">
                <a:latin typeface="微软雅黑" pitchFamily="34" charset="-122"/>
                <a:ea typeface="微软雅黑" pitchFamily="34" charset="-122"/>
              </a:rPr>
              <a:t>采样率：示波器每秒采样多少个点</a:t>
            </a:r>
          </a:p>
          <a:p>
            <a:pPr>
              <a:lnSpc>
                <a:spcPct val="150000"/>
              </a:lnSpc>
            </a:pPr>
            <a:r>
              <a:rPr lang="zh-CN" altLang="en-US" b="1" dirty="0" smtClean="0">
                <a:latin typeface="微软雅黑" pitchFamily="34" charset="-122"/>
                <a:ea typeface="微软雅黑" pitchFamily="34" charset="-122"/>
              </a:rPr>
              <a:t>采样点等时间间隔分布，</a:t>
            </a:r>
            <a:r>
              <a:rPr kumimoji="0" lang="zh-CN" altLang="en-US" b="1" baseline="0" dirty="0" smtClean="0">
                <a:latin typeface="微软雅黑" pitchFamily="34" charset="-122"/>
                <a:ea typeface="微软雅黑" pitchFamily="34" charset="-122"/>
              </a:rPr>
              <a:t>相邻两</a:t>
            </a:r>
            <a:r>
              <a:rPr lang="zh-CN" altLang="en-US" b="1" dirty="0" smtClean="0">
                <a:latin typeface="微软雅黑" pitchFamily="34" charset="-122"/>
                <a:ea typeface="微软雅黑" pitchFamily="34" charset="-122"/>
              </a:rPr>
              <a:t>点间隔时间倒数</a:t>
            </a:r>
            <a:r>
              <a:rPr kumimoji="0" lang="zh-CN" altLang="en-US" b="1" baseline="0" dirty="0" smtClean="0">
                <a:latin typeface="微软雅黑" pitchFamily="34" charset="-122"/>
                <a:ea typeface="微软雅黑" pitchFamily="34" charset="-122"/>
              </a:rPr>
              <a:t>就是采样率。</a:t>
            </a:r>
            <a:endParaRPr kumimoji="0" lang="zh-CN" altLang="en-US" b="1" baseline="0" dirty="0">
              <a:latin typeface="微软雅黑" pitchFamily="34" charset="-122"/>
              <a:ea typeface="微软雅黑" pitchFamily="34" charset="-122"/>
            </a:endParaRPr>
          </a:p>
          <a:p>
            <a:pPr>
              <a:lnSpc>
                <a:spcPct val="150000"/>
              </a:lnSpc>
            </a:pPr>
            <a:r>
              <a:rPr kumimoji="0" lang="zh-CN" altLang="en-US" b="1" baseline="0" dirty="0">
                <a:latin typeface="微软雅黑" pitchFamily="34" charset="-122"/>
                <a:ea typeface="微软雅黑" pitchFamily="34" charset="-122"/>
              </a:rPr>
              <a:t>采样率以 “点</a:t>
            </a:r>
            <a:r>
              <a:rPr kumimoji="0" lang="en-US" altLang="zh-CN" b="1" baseline="0" dirty="0">
                <a:latin typeface="微软雅黑" pitchFamily="34" charset="-122"/>
                <a:ea typeface="微软雅黑" pitchFamily="34" charset="-122"/>
              </a:rPr>
              <a:t>/</a:t>
            </a:r>
            <a:r>
              <a:rPr kumimoji="0" lang="zh-CN" altLang="en-US" b="1" baseline="0" dirty="0">
                <a:latin typeface="微软雅黑" pitchFamily="34" charset="-122"/>
                <a:ea typeface="微软雅黑" pitchFamily="34" charset="-122"/>
              </a:rPr>
              <a:t>秒</a:t>
            </a:r>
            <a:r>
              <a:rPr kumimoji="0" lang="zh-CN" altLang="en-US" b="1" baseline="0" dirty="0" smtClean="0">
                <a:latin typeface="微软雅黑" pitchFamily="34" charset="-122"/>
                <a:ea typeface="微软雅黑" pitchFamily="34" charset="-122"/>
              </a:rPr>
              <a:t>”（</a:t>
            </a:r>
            <a:r>
              <a:rPr kumimoji="0" lang="en-US" altLang="zh-CN" b="1" baseline="0" dirty="0" smtClean="0">
                <a:latin typeface="微软雅黑" pitchFamily="34" charset="-122"/>
                <a:ea typeface="微软雅黑" pitchFamily="34" charset="-122"/>
              </a:rPr>
              <a:t>Sa/s</a:t>
            </a:r>
            <a:r>
              <a:rPr kumimoji="0" lang="zh-CN" altLang="en-US" b="1" baseline="0" dirty="0" smtClean="0">
                <a:latin typeface="微软雅黑" pitchFamily="34" charset="-122"/>
                <a:ea typeface="微软雅黑" pitchFamily="34" charset="-122"/>
              </a:rPr>
              <a:t>）来</a:t>
            </a:r>
            <a:r>
              <a:rPr kumimoji="0" lang="zh-CN" altLang="en-US" b="1" baseline="0" dirty="0">
                <a:latin typeface="微软雅黑" pitchFamily="34" charset="-122"/>
                <a:ea typeface="微软雅黑" pitchFamily="34" charset="-122"/>
              </a:rPr>
              <a:t>表示。</a:t>
            </a:r>
          </a:p>
        </p:txBody>
      </p:sp>
      <p:grpSp>
        <p:nvGrpSpPr>
          <p:cNvPr id="3" name="Group 114"/>
          <p:cNvGrpSpPr>
            <a:grpSpLocks/>
          </p:cNvGrpSpPr>
          <p:nvPr/>
        </p:nvGrpSpPr>
        <p:grpSpPr bwMode="auto">
          <a:xfrm>
            <a:off x="1523968" y="3000373"/>
            <a:ext cx="8367184" cy="2187575"/>
            <a:chOff x="816" y="2077"/>
            <a:chExt cx="3953" cy="1378"/>
          </a:xfrm>
        </p:grpSpPr>
        <p:sp>
          <p:nvSpPr>
            <p:cNvPr id="274" name="Freeform 62"/>
            <p:cNvSpPr>
              <a:spLocks/>
            </p:cNvSpPr>
            <p:nvPr/>
          </p:nvSpPr>
          <p:spPr bwMode="auto">
            <a:xfrm>
              <a:off x="816" y="2077"/>
              <a:ext cx="2870" cy="884"/>
            </a:xfrm>
            <a:custGeom>
              <a:avLst/>
              <a:gdLst/>
              <a:ahLst/>
              <a:cxnLst>
                <a:cxn ang="0">
                  <a:pos x="0" y="1350"/>
                </a:cxn>
                <a:cxn ang="0">
                  <a:pos x="145" y="1154"/>
                </a:cxn>
                <a:cxn ang="0">
                  <a:pos x="334" y="865"/>
                </a:cxn>
                <a:cxn ang="0">
                  <a:pos x="522" y="629"/>
                </a:cxn>
                <a:cxn ang="0">
                  <a:pos x="725" y="420"/>
                </a:cxn>
                <a:cxn ang="0">
                  <a:pos x="870" y="285"/>
                </a:cxn>
                <a:cxn ang="0">
                  <a:pos x="1001" y="197"/>
                </a:cxn>
                <a:cxn ang="0">
                  <a:pos x="1131" y="118"/>
                </a:cxn>
                <a:cxn ang="0">
                  <a:pos x="1305" y="53"/>
                </a:cxn>
                <a:cxn ang="0">
                  <a:pos x="1465" y="17"/>
                </a:cxn>
                <a:cxn ang="0">
                  <a:pos x="1613" y="0"/>
                </a:cxn>
                <a:cxn ang="0">
                  <a:pos x="1798" y="53"/>
                </a:cxn>
                <a:cxn ang="0">
                  <a:pos x="1987" y="131"/>
                </a:cxn>
                <a:cxn ang="0">
                  <a:pos x="2161" y="289"/>
                </a:cxn>
                <a:cxn ang="0">
                  <a:pos x="2393" y="525"/>
                </a:cxn>
                <a:cxn ang="0">
                  <a:pos x="2509" y="734"/>
                </a:cxn>
                <a:cxn ang="0">
                  <a:pos x="2639" y="918"/>
                </a:cxn>
                <a:cxn ang="0">
                  <a:pos x="2806" y="1095"/>
                </a:cxn>
                <a:cxn ang="0">
                  <a:pos x="3031" y="1272"/>
                </a:cxn>
                <a:cxn ang="0">
                  <a:pos x="3161" y="1324"/>
                </a:cxn>
                <a:cxn ang="0">
                  <a:pos x="3378" y="1390"/>
                </a:cxn>
                <a:cxn ang="0">
                  <a:pos x="3509" y="1403"/>
                </a:cxn>
                <a:cxn ang="0">
                  <a:pos x="3683" y="1390"/>
                </a:cxn>
                <a:cxn ang="0">
                  <a:pos x="3886" y="1337"/>
                </a:cxn>
                <a:cxn ang="0">
                  <a:pos x="4147" y="1246"/>
                </a:cxn>
                <a:cxn ang="0">
                  <a:pos x="4321" y="1101"/>
                </a:cxn>
                <a:cxn ang="0">
                  <a:pos x="4466" y="970"/>
                </a:cxn>
                <a:cxn ang="0">
                  <a:pos x="4553" y="826"/>
                </a:cxn>
                <a:cxn ang="0">
                  <a:pos x="4640" y="669"/>
                </a:cxn>
                <a:cxn ang="0">
                  <a:pos x="4712" y="511"/>
                </a:cxn>
                <a:cxn ang="0">
                  <a:pos x="4814" y="223"/>
                </a:cxn>
              </a:cxnLst>
              <a:rect l="0" t="0" r="r" b="b"/>
              <a:pathLst>
                <a:path w="4814" h="1403">
                  <a:moveTo>
                    <a:pt x="0" y="1350"/>
                  </a:moveTo>
                  <a:lnTo>
                    <a:pt x="145" y="1154"/>
                  </a:lnTo>
                  <a:lnTo>
                    <a:pt x="334" y="865"/>
                  </a:lnTo>
                  <a:lnTo>
                    <a:pt x="522" y="629"/>
                  </a:lnTo>
                  <a:lnTo>
                    <a:pt x="725" y="420"/>
                  </a:lnTo>
                  <a:lnTo>
                    <a:pt x="870" y="285"/>
                  </a:lnTo>
                  <a:lnTo>
                    <a:pt x="1001" y="197"/>
                  </a:lnTo>
                  <a:lnTo>
                    <a:pt x="1131" y="118"/>
                  </a:lnTo>
                  <a:lnTo>
                    <a:pt x="1305" y="53"/>
                  </a:lnTo>
                  <a:lnTo>
                    <a:pt x="1465" y="17"/>
                  </a:lnTo>
                  <a:lnTo>
                    <a:pt x="1613" y="0"/>
                  </a:lnTo>
                  <a:lnTo>
                    <a:pt x="1798" y="53"/>
                  </a:lnTo>
                  <a:lnTo>
                    <a:pt x="1987" y="131"/>
                  </a:lnTo>
                  <a:lnTo>
                    <a:pt x="2161" y="289"/>
                  </a:lnTo>
                  <a:lnTo>
                    <a:pt x="2393" y="525"/>
                  </a:lnTo>
                  <a:lnTo>
                    <a:pt x="2509" y="734"/>
                  </a:lnTo>
                  <a:lnTo>
                    <a:pt x="2639" y="918"/>
                  </a:lnTo>
                  <a:lnTo>
                    <a:pt x="2806" y="1095"/>
                  </a:lnTo>
                  <a:lnTo>
                    <a:pt x="3031" y="1272"/>
                  </a:lnTo>
                  <a:lnTo>
                    <a:pt x="3161" y="1324"/>
                  </a:lnTo>
                  <a:lnTo>
                    <a:pt x="3378" y="1390"/>
                  </a:lnTo>
                  <a:lnTo>
                    <a:pt x="3509" y="1403"/>
                  </a:lnTo>
                  <a:lnTo>
                    <a:pt x="3683" y="1390"/>
                  </a:lnTo>
                  <a:lnTo>
                    <a:pt x="3886" y="1337"/>
                  </a:lnTo>
                  <a:lnTo>
                    <a:pt x="4147" y="1246"/>
                  </a:lnTo>
                  <a:lnTo>
                    <a:pt x="4321" y="1101"/>
                  </a:lnTo>
                  <a:lnTo>
                    <a:pt x="4466" y="970"/>
                  </a:lnTo>
                  <a:lnTo>
                    <a:pt x="4553" y="826"/>
                  </a:lnTo>
                  <a:lnTo>
                    <a:pt x="4640" y="669"/>
                  </a:lnTo>
                  <a:lnTo>
                    <a:pt x="4712" y="511"/>
                  </a:lnTo>
                  <a:lnTo>
                    <a:pt x="4814" y="223"/>
                  </a:lnTo>
                </a:path>
              </a:pathLst>
            </a:custGeom>
            <a:noFill/>
            <a:ln w="46038">
              <a:solidFill>
                <a:schemeClr val="accent2"/>
              </a:solidFill>
              <a:prstDash val="solid"/>
              <a:round/>
              <a:headEnd/>
              <a:tailEnd/>
            </a:ln>
          </p:spPr>
          <p:txBody>
            <a:bodyPr/>
            <a:lstStyle/>
            <a:p>
              <a:endParaRPr lang="zh-CN" altLang="en-US"/>
            </a:p>
          </p:txBody>
        </p:sp>
        <p:sp>
          <p:nvSpPr>
            <p:cNvPr id="275" name="Rectangle 63"/>
            <p:cNvSpPr>
              <a:spLocks noChangeArrowheads="1"/>
            </p:cNvSpPr>
            <p:nvPr/>
          </p:nvSpPr>
          <p:spPr bwMode="auto">
            <a:xfrm>
              <a:off x="876" y="3438"/>
              <a:ext cx="2920" cy="17"/>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76" name="Rectangle 64"/>
            <p:cNvSpPr>
              <a:spLocks noChangeArrowheads="1"/>
            </p:cNvSpPr>
            <p:nvPr/>
          </p:nvSpPr>
          <p:spPr bwMode="auto">
            <a:xfrm>
              <a:off x="941"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77" name="Rectangle 66"/>
            <p:cNvSpPr>
              <a:spLocks noChangeArrowheads="1"/>
            </p:cNvSpPr>
            <p:nvPr/>
          </p:nvSpPr>
          <p:spPr bwMode="auto">
            <a:xfrm>
              <a:off x="2923" y="2227"/>
              <a:ext cx="327" cy="174"/>
            </a:xfrm>
            <a:prstGeom prst="rect">
              <a:avLst/>
            </a:prstGeom>
            <a:noFill/>
            <a:ln w="9525">
              <a:noFill/>
              <a:miter lim="800000"/>
              <a:headEnd/>
              <a:tailEnd/>
            </a:ln>
          </p:spPr>
          <p:txBody>
            <a:bodyPr wrap="none" lIns="0" tIns="0" rIns="0" bIns="0">
              <a:spAutoFit/>
            </a:bodyPr>
            <a:lstStyle/>
            <a:p>
              <a:pPr eaLnBrk="1" hangingPunct="1"/>
              <a:r>
                <a:rPr lang="zh-CN" altLang="en-US" sz="1800" b="1" baseline="0">
                  <a:latin typeface="微软雅黑" pitchFamily="34" charset="-122"/>
                  <a:ea typeface="微软雅黑" pitchFamily="34" charset="-122"/>
                </a:rPr>
                <a:t>采样点</a:t>
              </a:r>
              <a:endParaRPr lang="zh-CN" altLang="en-US" sz="1800" baseline="0">
                <a:latin typeface="微软雅黑" pitchFamily="34" charset="-122"/>
                <a:ea typeface="微软雅黑" pitchFamily="34" charset="-122"/>
              </a:endParaRPr>
            </a:p>
          </p:txBody>
        </p:sp>
        <p:sp>
          <p:nvSpPr>
            <p:cNvPr id="278" name="Rectangle 68"/>
            <p:cNvSpPr>
              <a:spLocks noChangeArrowheads="1"/>
            </p:cNvSpPr>
            <p:nvPr/>
          </p:nvSpPr>
          <p:spPr bwMode="auto">
            <a:xfrm>
              <a:off x="4115" y="2972"/>
              <a:ext cx="654" cy="349"/>
            </a:xfrm>
            <a:prstGeom prst="rect">
              <a:avLst/>
            </a:prstGeom>
            <a:noFill/>
            <a:ln w="9525">
              <a:noFill/>
              <a:miter lim="800000"/>
              <a:headEnd/>
              <a:tailEnd/>
            </a:ln>
          </p:spPr>
          <p:txBody>
            <a:bodyPr wrap="none" lIns="0" tIns="0" rIns="0" bIns="0">
              <a:spAutoFit/>
            </a:bodyPr>
            <a:lstStyle/>
            <a:p>
              <a:pPr eaLnBrk="1" hangingPunct="1"/>
              <a:r>
                <a:rPr lang="zh-CN" altLang="en-US" sz="1800" b="1" baseline="0">
                  <a:latin typeface="微软雅黑" pitchFamily="34" charset="-122"/>
                  <a:ea typeface="微软雅黑" pitchFamily="34" charset="-122"/>
                </a:rPr>
                <a:t>数字化需要的</a:t>
              </a:r>
              <a:endParaRPr lang="zh-CN" altLang="en-US" sz="1800" baseline="0">
                <a:latin typeface="微软雅黑" pitchFamily="34" charset="-122"/>
                <a:ea typeface="微软雅黑" pitchFamily="34" charset="-122"/>
              </a:endParaRPr>
            </a:p>
            <a:p>
              <a:pPr eaLnBrk="1" hangingPunct="1"/>
              <a:r>
                <a:rPr lang="zh-CN" altLang="en-US" sz="1800" b="1" baseline="0">
                  <a:latin typeface="微软雅黑" pitchFamily="34" charset="-122"/>
                  <a:ea typeface="微软雅黑" pitchFamily="34" charset="-122"/>
                </a:rPr>
                <a:t>保持时间</a:t>
              </a:r>
            </a:p>
          </p:txBody>
        </p:sp>
        <p:sp>
          <p:nvSpPr>
            <p:cNvPr id="279" name="Rectangle 73"/>
            <p:cNvSpPr>
              <a:spLocks noChangeArrowheads="1"/>
            </p:cNvSpPr>
            <p:nvPr/>
          </p:nvSpPr>
          <p:spPr bwMode="auto">
            <a:xfrm>
              <a:off x="1435" y="2805"/>
              <a:ext cx="436" cy="174"/>
            </a:xfrm>
            <a:prstGeom prst="rect">
              <a:avLst/>
            </a:prstGeom>
            <a:noFill/>
            <a:ln w="9525">
              <a:noFill/>
              <a:miter lim="800000"/>
              <a:headEnd/>
              <a:tailEnd/>
            </a:ln>
          </p:spPr>
          <p:txBody>
            <a:bodyPr wrap="none" lIns="0" tIns="0" rIns="0" bIns="0">
              <a:spAutoFit/>
            </a:bodyPr>
            <a:lstStyle/>
            <a:p>
              <a:pPr eaLnBrk="1" hangingPunct="1"/>
              <a:r>
                <a:rPr lang="zh-CN" altLang="en-US" sz="1800" b="1" baseline="0" dirty="0">
                  <a:latin typeface="微软雅黑" pitchFamily="34" charset="-122"/>
                  <a:ea typeface="微软雅黑" pitchFamily="34" charset="-122"/>
                </a:rPr>
                <a:t>采样间隔</a:t>
              </a:r>
              <a:endParaRPr lang="zh-CN" altLang="en-US" sz="1800" baseline="0" dirty="0">
                <a:latin typeface="微软雅黑" pitchFamily="34" charset="-122"/>
                <a:ea typeface="微软雅黑" pitchFamily="34" charset="-122"/>
              </a:endParaRPr>
            </a:p>
          </p:txBody>
        </p:sp>
        <p:sp>
          <p:nvSpPr>
            <p:cNvPr id="280" name="Rectangle 81"/>
            <p:cNvSpPr>
              <a:spLocks noChangeArrowheads="1"/>
            </p:cNvSpPr>
            <p:nvPr/>
          </p:nvSpPr>
          <p:spPr bwMode="auto">
            <a:xfrm>
              <a:off x="1253" y="3235"/>
              <a:ext cx="16"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1" name="Rectangle 82"/>
            <p:cNvSpPr>
              <a:spLocks noChangeArrowheads="1"/>
            </p:cNvSpPr>
            <p:nvPr/>
          </p:nvSpPr>
          <p:spPr bwMode="auto">
            <a:xfrm>
              <a:off x="1564"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2" name="Rectangle 83"/>
            <p:cNvSpPr>
              <a:spLocks noChangeArrowheads="1"/>
            </p:cNvSpPr>
            <p:nvPr/>
          </p:nvSpPr>
          <p:spPr bwMode="auto">
            <a:xfrm>
              <a:off x="1875"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3" name="Rectangle 84"/>
            <p:cNvSpPr>
              <a:spLocks noChangeArrowheads="1"/>
            </p:cNvSpPr>
            <p:nvPr/>
          </p:nvSpPr>
          <p:spPr bwMode="auto">
            <a:xfrm>
              <a:off x="2187" y="3235"/>
              <a:ext cx="16"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4" name="Rectangle 85"/>
            <p:cNvSpPr>
              <a:spLocks noChangeArrowheads="1"/>
            </p:cNvSpPr>
            <p:nvPr/>
          </p:nvSpPr>
          <p:spPr bwMode="auto">
            <a:xfrm>
              <a:off x="2498"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5" name="Rectangle 86"/>
            <p:cNvSpPr>
              <a:spLocks noChangeArrowheads="1"/>
            </p:cNvSpPr>
            <p:nvPr/>
          </p:nvSpPr>
          <p:spPr bwMode="auto">
            <a:xfrm>
              <a:off x="2809"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6" name="Rectangle 87"/>
            <p:cNvSpPr>
              <a:spLocks noChangeArrowheads="1"/>
            </p:cNvSpPr>
            <p:nvPr/>
          </p:nvSpPr>
          <p:spPr bwMode="auto">
            <a:xfrm>
              <a:off x="3121" y="3235"/>
              <a:ext cx="16"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7" name="Rectangle 88"/>
            <p:cNvSpPr>
              <a:spLocks noChangeArrowheads="1"/>
            </p:cNvSpPr>
            <p:nvPr/>
          </p:nvSpPr>
          <p:spPr bwMode="auto">
            <a:xfrm>
              <a:off x="3432"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8" name="Rectangle 89"/>
            <p:cNvSpPr>
              <a:spLocks noChangeArrowheads="1"/>
            </p:cNvSpPr>
            <p:nvPr/>
          </p:nvSpPr>
          <p:spPr bwMode="auto">
            <a:xfrm>
              <a:off x="3743" y="3235"/>
              <a:ext cx="17" cy="190"/>
            </a:xfrm>
            <a:prstGeom prst="rect">
              <a:avLst/>
            </a:prstGeom>
            <a:solidFill>
              <a:schemeClr val="accent2"/>
            </a:solidFill>
            <a:ln w="9525">
              <a:solidFill>
                <a:schemeClr val="accent2"/>
              </a:solidFill>
              <a:miter lim="800000"/>
              <a:headEnd/>
              <a:tailEnd/>
            </a:ln>
          </p:spPr>
          <p:txBody>
            <a:bodyPr/>
            <a:lstStyle/>
            <a:p>
              <a:endParaRPr lang="zh-CN" altLang="en-US"/>
            </a:p>
          </p:txBody>
        </p:sp>
        <p:sp>
          <p:nvSpPr>
            <p:cNvPr id="289" name="Freeform 90"/>
            <p:cNvSpPr>
              <a:spLocks/>
            </p:cNvSpPr>
            <p:nvPr/>
          </p:nvSpPr>
          <p:spPr bwMode="auto">
            <a:xfrm>
              <a:off x="920" y="2112"/>
              <a:ext cx="2632" cy="860"/>
            </a:xfrm>
            <a:custGeom>
              <a:avLst/>
              <a:gdLst/>
              <a:ahLst/>
              <a:cxnLst>
                <a:cxn ang="0">
                  <a:pos x="0" y="1062"/>
                </a:cxn>
                <a:cxn ang="0">
                  <a:pos x="539" y="1062"/>
                </a:cxn>
                <a:cxn ang="0">
                  <a:pos x="539" y="310"/>
                </a:cxn>
                <a:cxn ang="0">
                  <a:pos x="1093" y="310"/>
                </a:cxn>
                <a:cxn ang="0">
                  <a:pos x="1093" y="0"/>
                </a:cxn>
                <a:cxn ang="0">
                  <a:pos x="2219" y="0"/>
                </a:cxn>
                <a:cxn ang="0">
                  <a:pos x="2219" y="531"/>
                </a:cxn>
                <a:cxn ang="0">
                  <a:pos x="2773" y="531"/>
                </a:cxn>
                <a:cxn ang="0">
                  <a:pos x="2773" y="1151"/>
                </a:cxn>
                <a:cxn ang="0">
                  <a:pos x="3295" y="1151"/>
                </a:cxn>
                <a:cxn ang="0">
                  <a:pos x="3295" y="1342"/>
                </a:cxn>
                <a:cxn ang="0">
                  <a:pos x="3850" y="1342"/>
                </a:cxn>
                <a:cxn ang="0">
                  <a:pos x="3850" y="1195"/>
                </a:cxn>
                <a:cxn ang="0">
                  <a:pos x="4437" y="1195"/>
                </a:cxn>
                <a:cxn ang="0">
                  <a:pos x="4437" y="693"/>
                </a:cxn>
              </a:cxnLst>
              <a:rect l="0" t="0" r="r" b="b"/>
              <a:pathLst>
                <a:path w="4437" h="1342">
                  <a:moveTo>
                    <a:pt x="0" y="1062"/>
                  </a:moveTo>
                  <a:lnTo>
                    <a:pt x="539" y="1062"/>
                  </a:lnTo>
                  <a:lnTo>
                    <a:pt x="539" y="310"/>
                  </a:lnTo>
                  <a:lnTo>
                    <a:pt x="1093" y="310"/>
                  </a:lnTo>
                  <a:lnTo>
                    <a:pt x="1093" y="0"/>
                  </a:lnTo>
                  <a:lnTo>
                    <a:pt x="2219" y="0"/>
                  </a:lnTo>
                  <a:lnTo>
                    <a:pt x="2219" y="531"/>
                  </a:lnTo>
                  <a:lnTo>
                    <a:pt x="2773" y="531"/>
                  </a:lnTo>
                  <a:lnTo>
                    <a:pt x="2773" y="1151"/>
                  </a:lnTo>
                  <a:lnTo>
                    <a:pt x="3295" y="1151"/>
                  </a:lnTo>
                  <a:lnTo>
                    <a:pt x="3295" y="1342"/>
                  </a:lnTo>
                  <a:lnTo>
                    <a:pt x="3850" y="1342"/>
                  </a:lnTo>
                  <a:lnTo>
                    <a:pt x="3850" y="1195"/>
                  </a:lnTo>
                  <a:lnTo>
                    <a:pt x="4437" y="1195"/>
                  </a:lnTo>
                  <a:lnTo>
                    <a:pt x="4437" y="693"/>
                  </a:lnTo>
                </a:path>
              </a:pathLst>
            </a:custGeom>
            <a:noFill/>
            <a:ln w="22225">
              <a:solidFill>
                <a:srgbClr val="FC0128"/>
              </a:solidFill>
              <a:prstDash val="solid"/>
              <a:round/>
              <a:headEnd/>
              <a:tailEnd/>
            </a:ln>
          </p:spPr>
          <p:txBody>
            <a:bodyPr/>
            <a:lstStyle/>
            <a:p>
              <a:endParaRPr lang="zh-CN" altLang="en-US"/>
            </a:p>
          </p:txBody>
        </p:sp>
        <p:grpSp>
          <p:nvGrpSpPr>
            <p:cNvPr id="5" name="Group 95"/>
            <p:cNvGrpSpPr>
              <a:grpSpLocks/>
            </p:cNvGrpSpPr>
            <p:nvPr/>
          </p:nvGrpSpPr>
          <p:grpSpPr bwMode="auto">
            <a:xfrm>
              <a:off x="862" y="2090"/>
              <a:ext cx="2715" cy="910"/>
              <a:chOff x="1105" y="1708"/>
              <a:chExt cx="2278" cy="723"/>
            </a:xfrm>
          </p:grpSpPr>
          <p:sp>
            <p:nvSpPr>
              <p:cNvPr id="295" name="Oval 96"/>
              <p:cNvSpPr>
                <a:spLocks noChangeArrowheads="1"/>
              </p:cNvSpPr>
              <p:nvPr/>
            </p:nvSpPr>
            <p:spPr bwMode="auto">
              <a:xfrm>
                <a:off x="1105" y="2238"/>
                <a:ext cx="73" cy="66"/>
              </a:xfrm>
              <a:prstGeom prst="ellipse">
                <a:avLst/>
              </a:prstGeom>
              <a:solidFill>
                <a:srgbClr val="FF6600"/>
              </a:solidFill>
              <a:ln w="22225">
                <a:solidFill>
                  <a:srgbClr val="FDC0E5"/>
                </a:solidFill>
                <a:round/>
                <a:headEnd/>
                <a:tailEnd/>
              </a:ln>
            </p:spPr>
            <p:txBody>
              <a:bodyPr/>
              <a:lstStyle/>
              <a:p>
                <a:endParaRPr lang="zh-CN" altLang="en-US"/>
              </a:p>
            </p:txBody>
          </p:sp>
          <p:sp>
            <p:nvSpPr>
              <p:cNvPr id="296" name="Oval 97"/>
              <p:cNvSpPr>
                <a:spLocks noChangeArrowheads="1"/>
              </p:cNvSpPr>
              <p:nvPr/>
            </p:nvSpPr>
            <p:spPr bwMode="auto">
              <a:xfrm>
                <a:off x="1379" y="1877"/>
                <a:ext cx="72" cy="65"/>
              </a:xfrm>
              <a:prstGeom prst="ellipse">
                <a:avLst/>
              </a:prstGeom>
              <a:solidFill>
                <a:srgbClr val="FF6600"/>
              </a:solidFill>
              <a:ln w="22225">
                <a:solidFill>
                  <a:srgbClr val="FDC0E5"/>
                </a:solidFill>
                <a:round/>
                <a:headEnd/>
                <a:tailEnd/>
              </a:ln>
            </p:spPr>
            <p:txBody>
              <a:bodyPr/>
              <a:lstStyle/>
              <a:p>
                <a:endParaRPr lang="zh-CN" altLang="en-US"/>
              </a:p>
            </p:txBody>
          </p:sp>
          <p:sp>
            <p:nvSpPr>
              <p:cNvPr id="297" name="Oval 98"/>
              <p:cNvSpPr>
                <a:spLocks noChangeArrowheads="1"/>
              </p:cNvSpPr>
              <p:nvPr/>
            </p:nvSpPr>
            <p:spPr bwMode="auto">
              <a:xfrm>
                <a:off x="1665" y="1708"/>
                <a:ext cx="73" cy="66"/>
              </a:xfrm>
              <a:prstGeom prst="ellipse">
                <a:avLst/>
              </a:prstGeom>
              <a:solidFill>
                <a:srgbClr val="FF6600"/>
              </a:solidFill>
              <a:ln w="22225">
                <a:solidFill>
                  <a:srgbClr val="FDC0E5"/>
                </a:solidFill>
                <a:round/>
                <a:headEnd/>
                <a:tailEnd/>
              </a:ln>
            </p:spPr>
            <p:txBody>
              <a:bodyPr/>
              <a:lstStyle/>
              <a:p>
                <a:endParaRPr lang="zh-CN" altLang="en-US"/>
              </a:p>
            </p:txBody>
          </p:sp>
          <p:sp>
            <p:nvSpPr>
              <p:cNvPr id="298" name="Oval 99"/>
              <p:cNvSpPr>
                <a:spLocks noChangeArrowheads="1"/>
              </p:cNvSpPr>
              <p:nvPr/>
            </p:nvSpPr>
            <p:spPr bwMode="auto">
              <a:xfrm>
                <a:off x="1978" y="1715"/>
                <a:ext cx="72" cy="65"/>
              </a:xfrm>
              <a:prstGeom prst="ellipse">
                <a:avLst/>
              </a:prstGeom>
              <a:solidFill>
                <a:srgbClr val="FF6600"/>
              </a:solidFill>
              <a:ln w="22225">
                <a:solidFill>
                  <a:srgbClr val="FDC0E5"/>
                </a:solidFill>
                <a:round/>
                <a:headEnd/>
                <a:tailEnd/>
              </a:ln>
            </p:spPr>
            <p:txBody>
              <a:bodyPr/>
              <a:lstStyle/>
              <a:p>
                <a:endParaRPr lang="zh-CN" altLang="en-US"/>
              </a:p>
            </p:txBody>
          </p:sp>
          <p:sp>
            <p:nvSpPr>
              <p:cNvPr id="299" name="Oval 100"/>
              <p:cNvSpPr>
                <a:spLocks noChangeArrowheads="1"/>
              </p:cNvSpPr>
              <p:nvPr/>
            </p:nvSpPr>
            <p:spPr bwMode="auto">
              <a:xfrm>
                <a:off x="2225" y="1956"/>
                <a:ext cx="73" cy="65"/>
              </a:xfrm>
              <a:prstGeom prst="ellipse">
                <a:avLst/>
              </a:prstGeom>
              <a:solidFill>
                <a:srgbClr val="FF6600"/>
              </a:solidFill>
              <a:ln w="22225">
                <a:solidFill>
                  <a:srgbClr val="FDC0E5"/>
                </a:solidFill>
                <a:round/>
                <a:headEnd/>
                <a:tailEnd/>
              </a:ln>
            </p:spPr>
            <p:txBody>
              <a:bodyPr/>
              <a:lstStyle/>
              <a:p>
                <a:endParaRPr lang="zh-CN" altLang="en-US"/>
              </a:p>
            </p:txBody>
          </p:sp>
          <p:sp>
            <p:nvSpPr>
              <p:cNvPr id="300" name="Oval 101"/>
              <p:cNvSpPr>
                <a:spLocks noChangeArrowheads="1"/>
              </p:cNvSpPr>
              <p:nvPr/>
            </p:nvSpPr>
            <p:spPr bwMode="auto">
              <a:xfrm>
                <a:off x="2498" y="2268"/>
                <a:ext cx="72" cy="66"/>
              </a:xfrm>
              <a:prstGeom prst="ellipse">
                <a:avLst/>
              </a:prstGeom>
              <a:solidFill>
                <a:srgbClr val="FF6600"/>
              </a:solidFill>
              <a:ln w="22225">
                <a:solidFill>
                  <a:srgbClr val="FDC0E5"/>
                </a:solidFill>
                <a:round/>
                <a:headEnd/>
                <a:tailEnd/>
              </a:ln>
            </p:spPr>
            <p:txBody>
              <a:bodyPr/>
              <a:lstStyle/>
              <a:p>
                <a:endParaRPr lang="zh-CN" altLang="en-US"/>
              </a:p>
            </p:txBody>
          </p:sp>
          <p:sp>
            <p:nvSpPr>
              <p:cNvPr id="301" name="Oval 102"/>
              <p:cNvSpPr>
                <a:spLocks noChangeArrowheads="1"/>
              </p:cNvSpPr>
              <p:nvPr/>
            </p:nvSpPr>
            <p:spPr bwMode="auto">
              <a:xfrm>
                <a:off x="2778" y="2365"/>
                <a:ext cx="72" cy="66"/>
              </a:xfrm>
              <a:prstGeom prst="ellipse">
                <a:avLst/>
              </a:prstGeom>
              <a:solidFill>
                <a:srgbClr val="FF6600"/>
              </a:solidFill>
              <a:ln w="22225">
                <a:solidFill>
                  <a:srgbClr val="FDC0E5"/>
                </a:solidFill>
                <a:round/>
                <a:headEnd/>
                <a:tailEnd/>
              </a:ln>
            </p:spPr>
            <p:txBody>
              <a:bodyPr/>
              <a:lstStyle/>
              <a:p>
                <a:endParaRPr lang="zh-CN" altLang="en-US"/>
              </a:p>
            </p:txBody>
          </p:sp>
          <p:sp>
            <p:nvSpPr>
              <p:cNvPr id="302" name="Oval 103"/>
              <p:cNvSpPr>
                <a:spLocks noChangeArrowheads="1"/>
              </p:cNvSpPr>
              <p:nvPr/>
            </p:nvSpPr>
            <p:spPr bwMode="auto">
              <a:xfrm>
                <a:off x="3024" y="2311"/>
                <a:ext cx="73" cy="66"/>
              </a:xfrm>
              <a:prstGeom prst="ellipse">
                <a:avLst/>
              </a:prstGeom>
              <a:solidFill>
                <a:srgbClr val="FF6600"/>
              </a:solidFill>
              <a:ln w="22225">
                <a:solidFill>
                  <a:srgbClr val="FDC0E5"/>
                </a:solidFill>
                <a:round/>
                <a:headEnd/>
                <a:tailEnd/>
              </a:ln>
            </p:spPr>
            <p:txBody>
              <a:bodyPr/>
              <a:lstStyle/>
              <a:p>
                <a:endParaRPr lang="zh-CN" altLang="en-US"/>
              </a:p>
            </p:txBody>
          </p:sp>
          <p:sp>
            <p:nvSpPr>
              <p:cNvPr id="303" name="Oval 104"/>
              <p:cNvSpPr>
                <a:spLocks noChangeArrowheads="1"/>
              </p:cNvSpPr>
              <p:nvPr/>
            </p:nvSpPr>
            <p:spPr bwMode="auto">
              <a:xfrm>
                <a:off x="3311" y="2064"/>
                <a:ext cx="72" cy="65"/>
              </a:xfrm>
              <a:prstGeom prst="ellipse">
                <a:avLst/>
              </a:prstGeom>
              <a:solidFill>
                <a:srgbClr val="FF6600"/>
              </a:solidFill>
              <a:ln w="22225">
                <a:solidFill>
                  <a:srgbClr val="FDC0E5"/>
                </a:solidFill>
                <a:round/>
                <a:headEnd/>
                <a:tailEnd/>
              </a:ln>
            </p:spPr>
            <p:txBody>
              <a:bodyPr/>
              <a:lstStyle/>
              <a:p>
                <a:endParaRPr lang="zh-CN" altLang="en-US"/>
              </a:p>
            </p:txBody>
          </p:sp>
        </p:grpSp>
        <p:sp>
          <p:nvSpPr>
            <p:cNvPr id="291" name="Line 110"/>
            <p:cNvSpPr>
              <a:spLocks noChangeShapeType="1"/>
            </p:cNvSpPr>
            <p:nvPr/>
          </p:nvSpPr>
          <p:spPr bwMode="auto">
            <a:xfrm flipH="1">
              <a:off x="2640" y="2448"/>
              <a:ext cx="384" cy="384"/>
            </a:xfrm>
            <a:prstGeom prst="line">
              <a:avLst/>
            </a:prstGeom>
            <a:noFill/>
            <a:ln w="9525">
              <a:solidFill>
                <a:schemeClr val="tx1"/>
              </a:solidFill>
              <a:round/>
              <a:headEnd/>
              <a:tailEnd type="triangle" w="med" len="med"/>
            </a:ln>
            <a:effectLst/>
          </p:spPr>
          <p:txBody>
            <a:bodyPr/>
            <a:lstStyle/>
            <a:p>
              <a:endParaRPr lang="zh-CN" altLang="en-US"/>
            </a:p>
          </p:txBody>
        </p:sp>
        <p:sp>
          <p:nvSpPr>
            <p:cNvPr id="292" name="Line 111"/>
            <p:cNvSpPr>
              <a:spLocks noChangeShapeType="1"/>
            </p:cNvSpPr>
            <p:nvPr/>
          </p:nvSpPr>
          <p:spPr bwMode="auto">
            <a:xfrm flipH="1">
              <a:off x="2928" y="2448"/>
              <a:ext cx="96" cy="432"/>
            </a:xfrm>
            <a:prstGeom prst="line">
              <a:avLst/>
            </a:prstGeom>
            <a:noFill/>
            <a:ln w="9525">
              <a:solidFill>
                <a:schemeClr val="tx1"/>
              </a:solidFill>
              <a:round/>
              <a:headEnd/>
              <a:tailEnd type="triangle" w="med" len="med"/>
            </a:ln>
            <a:effectLst/>
          </p:spPr>
          <p:txBody>
            <a:bodyPr/>
            <a:lstStyle/>
            <a:p>
              <a:endParaRPr lang="zh-CN" altLang="en-US"/>
            </a:p>
          </p:txBody>
        </p:sp>
        <p:sp>
          <p:nvSpPr>
            <p:cNvPr id="293" name="Line 112"/>
            <p:cNvSpPr>
              <a:spLocks noChangeShapeType="1"/>
            </p:cNvSpPr>
            <p:nvPr/>
          </p:nvSpPr>
          <p:spPr bwMode="auto">
            <a:xfrm flipH="1">
              <a:off x="1440" y="3024"/>
              <a:ext cx="288" cy="240"/>
            </a:xfrm>
            <a:prstGeom prst="line">
              <a:avLst/>
            </a:prstGeom>
            <a:noFill/>
            <a:ln w="9525">
              <a:solidFill>
                <a:schemeClr val="tx1"/>
              </a:solidFill>
              <a:round/>
              <a:headEnd/>
              <a:tailEnd type="triangle" w="med" len="med"/>
            </a:ln>
            <a:effectLst/>
          </p:spPr>
          <p:txBody>
            <a:bodyPr/>
            <a:lstStyle/>
            <a:p>
              <a:endParaRPr lang="zh-CN" altLang="en-US"/>
            </a:p>
          </p:txBody>
        </p:sp>
        <p:sp>
          <p:nvSpPr>
            <p:cNvPr id="294" name="Line 113"/>
            <p:cNvSpPr>
              <a:spLocks noChangeShapeType="1"/>
            </p:cNvSpPr>
            <p:nvPr/>
          </p:nvSpPr>
          <p:spPr bwMode="auto">
            <a:xfrm flipH="1" flipV="1">
              <a:off x="3456" y="2928"/>
              <a:ext cx="528" cy="288"/>
            </a:xfrm>
            <a:prstGeom prst="line">
              <a:avLst/>
            </a:prstGeom>
            <a:noFill/>
            <a:ln w="9525">
              <a:solidFill>
                <a:schemeClr val="tx1"/>
              </a:solidFill>
              <a:round/>
              <a:headEnd/>
              <a:tailEnd type="triangle" w="med" len="med"/>
            </a:ln>
            <a:effectLst/>
          </p:spPr>
          <p:txBody>
            <a:bodyP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45" name="Rectangle 10"/>
          <p:cNvSpPr>
            <a:spLocks noChangeArrowheads="1"/>
          </p:cNvSpPr>
          <p:nvPr/>
        </p:nvSpPr>
        <p:spPr bwMode="auto">
          <a:xfrm>
            <a:off x="2478617" y="3013070"/>
            <a:ext cx="1964267" cy="1408112"/>
          </a:xfrm>
          <a:prstGeom prst="rect">
            <a:avLst/>
          </a:prstGeom>
          <a:noFill/>
          <a:ln w="28575">
            <a:solidFill>
              <a:schemeClr val="accent1"/>
            </a:solidFill>
            <a:miter lim="800000"/>
            <a:headEnd/>
            <a:tailEnd/>
          </a:ln>
        </p:spPr>
        <p:txBody>
          <a:bodyPr/>
          <a:lstStyle/>
          <a:p>
            <a:endParaRPr lang="zh-CN" altLang="en-US">
              <a:latin typeface="微软雅黑" pitchFamily="34" charset="-122"/>
              <a:ea typeface="微软雅黑" pitchFamily="34" charset="-122"/>
            </a:endParaRPr>
          </a:p>
        </p:txBody>
      </p:sp>
      <p:sp>
        <p:nvSpPr>
          <p:cNvPr id="46" name="Rectangle 28"/>
          <p:cNvSpPr>
            <a:spLocks noChangeArrowheads="1"/>
          </p:cNvSpPr>
          <p:nvPr/>
        </p:nvSpPr>
        <p:spPr bwMode="auto">
          <a:xfrm>
            <a:off x="1194168" y="2428869"/>
            <a:ext cx="461665" cy="276999"/>
          </a:xfrm>
          <a:prstGeom prst="rect">
            <a:avLst/>
          </a:prstGeom>
          <a:noFill/>
          <a:ln w="9525">
            <a:noFill/>
            <a:miter lim="800000"/>
            <a:headEnd/>
            <a:tailEnd/>
          </a:ln>
        </p:spPr>
        <p:txBody>
          <a:bodyPr wrap="none" lIns="0" tIns="0" rIns="0" bIns="0">
            <a:spAutoFit/>
          </a:bodyPr>
          <a:lstStyle/>
          <a:p>
            <a:pPr eaLnBrk="1" hangingPunct="1"/>
            <a:r>
              <a:rPr lang="zh-CN" altLang="en-US" b="1" baseline="0">
                <a:latin typeface="微软雅黑" pitchFamily="34" charset="-122"/>
                <a:ea typeface="微软雅黑" pitchFamily="34" charset="-122"/>
              </a:rPr>
              <a:t>信号</a:t>
            </a:r>
            <a:endParaRPr lang="zh-CN" altLang="en-US" baseline="0">
              <a:latin typeface="微软雅黑" pitchFamily="34" charset="-122"/>
              <a:ea typeface="微软雅黑" pitchFamily="34" charset="-122"/>
            </a:endParaRPr>
          </a:p>
        </p:txBody>
      </p:sp>
      <p:sp>
        <p:nvSpPr>
          <p:cNvPr id="47" name="Rectangle 30"/>
          <p:cNvSpPr>
            <a:spLocks noChangeArrowheads="1"/>
          </p:cNvSpPr>
          <p:nvPr/>
        </p:nvSpPr>
        <p:spPr bwMode="auto">
          <a:xfrm>
            <a:off x="3132667" y="2455857"/>
            <a:ext cx="461665" cy="276999"/>
          </a:xfrm>
          <a:prstGeom prst="rect">
            <a:avLst/>
          </a:prstGeom>
          <a:noFill/>
          <a:ln w="9525">
            <a:noFill/>
            <a:miter lim="800000"/>
            <a:headEnd/>
            <a:tailEnd/>
          </a:ln>
        </p:spPr>
        <p:txBody>
          <a:bodyPr wrap="none" lIns="0" tIns="0" rIns="0" bIns="0">
            <a:spAutoFit/>
          </a:bodyPr>
          <a:lstStyle/>
          <a:p>
            <a:pPr eaLnBrk="1" hangingPunct="1"/>
            <a:r>
              <a:rPr lang="zh-CN" altLang="en-US" b="1" baseline="0">
                <a:latin typeface="微软雅黑" pitchFamily="34" charset="-122"/>
                <a:ea typeface="微软雅黑" pitchFamily="34" charset="-122"/>
              </a:rPr>
              <a:t>采样</a:t>
            </a:r>
            <a:endParaRPr lang="zh-CN" altLang="en-US" baseline="0">
              <a:latin typeface="微软雅黑" pitchFamily="34" charset="-122"/>
              <a:ea typeface="微软雅黑" pitchFamily="34" charset="-122"/>
            </a:endParaRPr>
          </a:p>
        </p:txBody>
      </p:sp>
      <p:sp>
        <p:nvSpPr>
          <p:cNvPr id="48" name="Rectangle 32"/>
          <p:cNvSpPr>
            <a:spLocks noChangeArrowheads="1"/>
          </p:cNvSpPr>
          <p:nvPr/>
        </p:nvSpPr>
        <p:spPr bwMode="auto">
          <a:xfrm>
            <a:off x="5143493" y="2455857"/>
            <a:ext cx="1154162" cy="276999"/>
          </a:xfrm>
          <a:prstGeom prst="rect">
            <a:avLst/>
          </a:prstGeom>
          <a:noFill/>
          <a:ln w="9525">
            <a:noFill/>
            <a:miter lim="800000"/>
            <a:headEnd/>
            <a:tailEnd/>
          </a:ln>
        </p:spPr>
        <p:txBody>
          <a:bodyPr wrap="none" lIns="0" tIns="0" rIns="0" bIns="0">
            <a:spAutoFit/>
          </a:bodyPr>
          <a:lstStyle/>
          <a:p>
            <a:pPr eaLnBrk="1" hangingPunct="1"/>
            <a:r>
              <a:rPr lang="zh-CN" altLang="en-US" b="1" baseline="0" dirty="0" smtClean="0">
                <a:latin typeface="微软雅黑" pitchFamily="34" charset="-122"/>
                <a:ea typeface="微软雅黑" pitchFamily="34" charset="-122"/>
              </a:rPr>
              <a:t>数字化</a:t>
            </a:r>
            <a:r>
              <a:rPr lang="en-US" altLang="zh-CN" b="1" baseline="0" dirty="0" smtClean="0">
                <a:latin typeface="微软雅黑" pitchFamily="34" charset="-122"/>
                <a:ea typeface="微软雅黑" pitchFamily="34" charset="-122"/>
              </a:rPr>
              <a:t>8bit</a:t>
            </a:r>
            <a:endParaRPr lang="zh-CN" altLang="en-US" baseline="0" dirty="0">
              <a:latin typeface="微软雅黑" pitchFamily="34" charset="-122"/>
              <a:ea typeface="微软雅黑" pitchFamily="34" charset="-122"/>
            </a:endParaRPr>
          </a:p>
        </p:txBody>
      </p:sp>
      <p:sp>
        <p:nvSpPr>
          <p:cNvPr id="49" name="Rectangle 34"/>
          <p:cNvSpPr>
            <a:spLocks noChangeArrowheads="1"/>
          </p:cNvSpPr>
          <p:nvPr/>
        </p:nvSpPr>
        <p:spPr bwMode="auto">
          <a:xfrm>
            <a:off x="8354485" y="2428869"/>
            <a:ext cx="461665" cy="276999"/>
          </a:xfrm>
          <a:prstGeom prst="rect">
            <a:avLst/>
          </a:prstGeom>
          <a:noFill/>
          <a:ln w="9525">
            <a:noFill/>
            <a:miter lim="800000"/>
            <a:headEnd/>
            <a:tailEnd/>
          </a:ln>
        </p:spPr>
        <p:txBody>
          <a:bodyPr wrap="none" lIns="0" tIns="0" rIns="0" bIns="0">
            <a:spAutoFit/>
          </a:bodyPr>
          <a:lstStyle/>
          <a:p>
            <a:pPr eaLnBrk="1" hangingPunct="1"/>
            <a:r>
              <a:rPr lang="zh-CN" altLang="en-US" b="1" baseline="0" dirty="0">
                <a:latin typeface="微软雅黑" pitchFamily="34" charset="-122"/>
                <a:ea typeface="微软雅黑" pitchFamily="34" charset="-122"/>
              </a:rPr>
              <a:t>存储</a:t>
            </a:r>
            <a:endParaRPr lang="zh-CN" altLang="en-US" baseline="0" dirty="0">
              <a:latin typeface="微软雅黑" pitchFamily="34" charset="-122"/>
              <a:ea typeface="微软雅黑" pitchFamily="34" charset="-122"/>
            </a:endParaRPr>
          </a:p>
        </p:txBody>
      </p:sp>
      <p:sp>
        <p:nvSpPr>
          <p:cNvPr id="50" name="Freeform 63"/>
          <p:cNvSpPr>
            <a:spLocks/>
          </p:cNvSpPr>
          <p:nvPr/>
        </p:nvSpPr>
        <p:spPr bwMode="auto">
          <a:xfrm>
            <a:off x="1316568" y="3201983"/>
            <a:ext cx="893233" cy="917575"/>
          </a:xfrm>
          <a:custGeom>
            <a:avLst/>
            <a:gdLst/>
            <a:ahLst/>
            <a:cxnLst>
              <a:cxn ang="0">
                <a:pos x="0" y="414"/>
              </a:cxn>
              <a:cxn ang="0">
                <a:pos x="47" y="264"/>
              </a:cxn>
              <a:cxn ang="0">
                <a:pos x="25" y="320"/>
              </a:cxn>
              <a:cxn ang="0">
                <a:pos x="14" y="376"/>
              </a:cxn>
              <a:cxn ang="0">
                <a:pos x="59" y="201"/>
              </a:cxn>
              <a:cxn ang="0">
                <a:pos x="72" y="157"/>
              </a:cxn>
              <a:cxn ang="0">
                <a:pos x="88" y="82"/>
              </a:cxn>
              <a:cxn ang="0">
                <a:pos x="114" y="44"/>
              </a:cxn>
              <a:cxn ang="0">
                <a:pos x="144" y="19"/>
              </a:cxn>
              <a:cxn ang="0">
                <a:pos x="185" y="0"/>
              </a:cxn>
              <a:cxn ang="0">
                <a:pos x="221" y="19"/>
              </a:cxn>
              <a:cxn ang="0">
                <a:pos x="255" y="51"/>
              </a:cxn>
              <a:cxn ang="0">
                <a:pos x="279" y="101"/>
              </a:cxn>
              <a:cxn ang="0">
                <a:pos x="297" y="170"/>
              </a:cxn>
              <a:cxn ang="0">
                <a:pos x="316" y="245"/>
              </a:cxn>
              <a:cxn ang="0">
                <a:pos x="338" y="383"/>
              </a:cxn>
              <a:cxn ang="0">
                <a:pos x="352" y="496"/>
              </a:cxn>
              <a:cxn ang="0">
                <a:pos x="381" y="727"/>
              </a:cxn>
              <a:cxn ang="0">
                <a:pos x="398" y="846"/>
              </a:cxn>
              <a:cxn ang="0">
                <a:pos x="421" y="947"/>
              </a:cxn>
              <a:cxn ang="0">
                <a:pos x="454" y="1022"/>
              </a:cxn>
              <a:cxn ang="0">
                <a:pos x="492" y="1060"/>
              </a:cxn>
              <a:cxn ang="0">
                <a:pos x="540" y="1072"/>
              </a:cxn>
              <a:cxn ang="0">
                <a:pos x="592" y="1060"/>
              </a:cxn>
              <a:cxn ang="0">
                <a:pos x="620" y="1016"/>
              </a:cxn>
              <a:cxn ang="0">
                <a:pos x="648" y="959"/>
              </a:cxn>
              <a:cxn ang="0">
                <a:pos x="674" y="872"/>
              </a:cxn>
              <a:cxn ang="0">
                <a:pos x="695" y="784"/>
              </a:cxn>
              <a:cxn ang="0">
                <a:pos x="689" y="771"/>
              </a:cxn>
              <a:cxn ang="0">
                <a:pos x="695" y="765"/>
              </a:cxn>
              <a:cxn ang="0">
                <a:pos x="689" y="778"/>
              </a:cxn>
              <a:cxn ang="0">
                <a:pos x="695" y="759"/>
              </a:cxn>
            </a:cxnLst>
            <a:rect l="0" t="0" r="r" b="b"/>
            <a:pathLst>
              <a:path w="695" h="1072">
                <a:moveTo>
                  <a:pt x="0" y="414"/>
                </a:moveTo>
                <a:lnTo>
                  <a:pt x="47" y="264"/>
                </a:lnTo>
                <a:lnTo>
                  <a:pt x="25" y="320"/>
                </a:lnTo>
                <a:lnTo>
                  <a:pt x="14" y="376"/>
                </a:lnTo>
                <a:lnTo>
                  <a:pt x="59" y="201"/>
                </a:lnTo>
                <a:lnTo>
                  <a:pt x="72" y="157"/>
                </a:lnTo>
                <a:lnTo>
                  <a:pt x="88" y="82"/>
                </a:lnTo>
                <a:lnTo>
                  <a:pt x="114" y="44"/>
                </a:lnTo>
                <a:lnTo>
                  <a:pt x="144" y="19"/>
                </a:lnTo>
                <a:lnTo>
                  <a:pt x="185" y="0"/>
                </a:lnTo>
                <a:lnTo>
                  <a:pt x="221" y="19"/>
                </a:lnTo>
                <a:lnTo>
                  <a:pt x="255" y="51"/>
                </a:lnTo>
                <a:lnTo>
                  <a:pt x="279" y="101"/>
                </a:lnTo>
                <a:lnTo>
                  <a:pt x="297" y="170"/>
                </a:lnTo>
                <a:lnTo>
                  <a:pt x="316" y="245"/>
                </a:lnTo>
                <a:lnTo>
                  <a:pt x="338" y="383"/>
                </a:lnTo>
                <a:lnTo>
                  <a:pt x="352" y="496"/>
                </a:lnTo>
                <a:lnTo>
                  <a:pt x="381" y="727"/>
                </a:lnTo>
                <a:lnTo>
                  <a:pt x="398" y="846"/>
                </a:lnTo>
                <a:lnTo>
                  <a:pt x="421" y="947"/>
                </a:lnTo>
                <a:lnTo>
                  <a:pt x="454" y="1022"/>
                </a:lnTo>
                <a:lnTo>
                  <a:pt x="492" y="1060"/>
                </a:lnTo>
                <a:lnTo>
                  <a:pt x="540" y="1072"/>
                </a:lnTo>
                <a:lnTo>
                  <a:pt x="592" y="1060"/>
                </a:lnTo>
                <a:lnTo>
                  <a:pt x="620" y="1016"/>
                </a:lnTo>
                <a:lnTo>
                  <a:pt x="648" y="959"/>
                </a:lnTo>
                <a:lnTo>
                  <a:pt x="674" y="872"/>
                </a:lnTo>
                <a:lnTo>
                  <a:pt x="695" y="784"/>
                </a:lnTo>
                <a:lnTo>
                  <a:pt x="689" y="771"/>
                </a:lnTo>
                <a:lnTo>
                  <a:pt x="695" y="765"/>
                </a:lnTo>
                <a:lnTo>
                  <a:pt x="689" y="778"/>
                </a:lnTo>
                <a:lnTo>
                  <a:pt x="695" y="759"/>
                </a:lnTo>
              </a:path>
            </a:pathLst>
          </a:custGeom>
          <a:noFill/>
          <a:ln w="39688">
            <a:solidFill>
              <a:schemeClr val="accent2"/>
            </a:solidFill>
            <a:prstDash val="solid"/>
            <a:round/>
            <a:headEnd/>
            <a:tailEnd/>
          </a:ln>
        </p:spPr>
        <p:txBody>
          <a:bodyPr/>
          <a:lstStyle/>
          <a:p>
            <a:endParaRPr lang="zh-CN" altLang="en-US">
              <a:latin typeface="微软雅黑" pitchFamily="34" charset="-122"/>
              <a:ea typeface="微软雅黑" pitchFamily="34" charset="-122"/>
            </a:endParaRPr>
          </a:p>
        </p:txBody>
      </p:sp>
      <p:grpSp>
        <p:nvGrpSpPr>
          <p:cNvPr id="3" name="Group 90"/>
          <p:cNvGrpSpPr>
            <a:grpSpLocks/>
          </p:cNvGrpSpPr>
          <p:nvPr/>
        </p:nvGrpSpPr>
        <p:grpSpPr bwMode="auto">
          <a:xfrm>
            <a:off x="2937934" y="3194046"/>
            <a:ext cx="941917" cy="928687"/>
            <a:chOff x="962" y="1698"/>
            <a:chExt cx="367" cy="543"/>
          </a:xfrm>
        </p:grpSpPr>
        <p:sp>
          <p:nvSpPr>
            <p:cNvPr id="52" name="Oval 64"/>
            <p:cNvSpPr>
              <a:spLocks noChangeArrowheads="1"/>
            </p:cNvSpPr>
            <p:nvPr/>
          </p:nvSpPr>
          <p:spPr bwMode="auto">
            <a:xfrm>
              <a:off x="962" y="1914"/>
              <a:ext cx="1" cy="5"/>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3" name="Oval 65"/>
            <p:cNvSpPr>
              <a:spLocks noChangeArrowheads="1"/>
            </p:cNvSpPr>
            <p:nvPr/>
          </p:nvSpPr>
          <p:spPr bwMode="auto">
            <a:xfrm>
              <a:off x="970" y="1854"/>
              <a:ext cx="1" cy="7"/>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4" name="Oval 66"/>
            <p:cNvSpPr>
              <a:spLocks noChangeArrowheads="1"/>
            </p:cNvSpPr>
            <p:nvPr/>
          </p:nvSpPr>
          <p:spPr bwMode="auto">
            <a:xfrm>
              <a:off x="981" y="1805"/>
              <a:ext cx="1" cy="6"/>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5" name="Oval 67"/>
            <p:cNvSpPr>
              <a:spLocks noChangeArrowheads="1"/>
            </p:cNvSpPr>
            <p:nvPr/>
          </p:nvSpPr>
          <p:spPr bwMode="auto">
            <a:xfrm>
              <a:off x="1045" y="1703"/>
              <a:ext cx="1" cy="13"/>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6" name="Oval 68"/>
            <p:cNvSpPr>
              <a:spLocks noChangeArrowheads="1"/>
            </p:cNvSpPr>
            <p:nvPr/>
          </p:nvSpPr>
          <p:spPr bwMode="auto">
            <a:xfrm>
              <a:off x="1028" y="1713"/>
              <a:ext cx="1" cy="12"/>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7" name="Oval 69"/>
            <p:cNvSpPr>
              <a:spLocks noChangeArrowheads="1"/>
            </p:cNvSpPr>
            <p:nvPr/>
          </p:nvSpPr>
          <p:spPr bwMode="auto">
            <a:xfrm>
              <a:off x="1011" y="1732"/>
              <a:ext cx="1" cy="9"/>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8" name="Oval 70"/>
            <p:cNvSpPr>
              <a:spLocks noChangeArrowheads="1"/>
            </p:cNvSpPr>
            <p:nvPr/>
          </p:nvSpPr>
          <p:spPr bwMode="auto">
            <a:xfrm>
              <a:off x="994" y="1760"/>
              <a:ext cx="1"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59" name="Oval 71"/>
            <p:cNvSpPr>
              <a:spLocks noChangeArrowheads="1"/>
            </p:cNvSpPr>
            <p:nvPr/>
          </p:nvSpPr>
          <p:spPr bwMode="auto">
            <a:xfrm>
              <a:off x="1123" y="1816"/>
              <a:ext cx="1" cy="11"/>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0" name="Oval 72"/>
            <p:cNvSpPr>
              <a:spLocks noChangeArrowheads="1"/>
            </p:cNvSpPr>
            <p:nvPr/>
          </p:nvSpPr>
          <p:spPr bwMode="auto">
            <a:xfrm>
              <a:off x="1111" y="1774"/>
              <a:ext cx="2" cy="10"/>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1" name="Oval 73"/>
            <p:cNvSpPr>
              <a:spLocks noChangeArrowheads="1"/>
            </p:cNvSpPr>
            <p:nvPr/>
          </p:nvSpPr>
          <p:spPr bwMode="auto">
            <a:xfrm>
              <a:off x="1097" y="1735"/>
              <a:ext cx="1" cy="12"/>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2" name="Oval 74"/>
            <p:cNvSpPr>
              <a:spLocks noChangeArrowheads="1"/>
            </p:cNvSpPr>
            <p:nvPr/>
          </p:nvSpPr>
          <p:spPr bwMode="auto">
            <a:xfrm>
              <a:off x="1080" y="1709"/>
              <a:ext cx="1" cy="13"/>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3" name="Oval 75"/>
            <p:cNvSpPr>
              <a:spLocks noChangeArrowheads="1"/>
            </p:cNvSpPr>
            <p:nvPr/>
          </p:nvSpPr>
          <p:spPr bwMode="auto">
            <a:xfrm>
              <a:off x="1064" y="1698"/>
              <a:ext cx="1" cy="10"/>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4" name="Oval 76"/>
            <p:cNvSpPr>
              <a:spLocks noChangeArrowheads="1"/>
            </p:cNvSpPr>
            <p:nvPr/>
          </p:nvSpPr>
          <p:spPr bwMode="auto">
            <a:xfrm>
              <a:off x="1152" y="2033"/>
              <a:ext cx="6" cy="9"/>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5" name="Oval 77"/>
            <p:cNvSpPr>
              <a:spLocks noChangeArrowheads="1"/>
            </p:cNvSpPr>
            <p:nvPr/>
          </p:nvSpPr>
          <p:spPr bwMode="auto">
            <a:xfrm>
              <a:off x="1145" y="1979"/>
              <a:ext cx="7"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6" name="Oval 78"/>
            <p:cNvSpPr>
              <a:spLocks noChangeArrowheads="1"/>
            </p:cNvSpPr>
            <p:nvPr/>
          </p:nvSpPr>
          <p:spPr bwMode="auto">
            <a:xfrm>
              <a:off x="1138" y="1919"/>
              <a:ext cx="5"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7" name="Oval 79"/>
            <p:cNvSpPr>
              <a:spLocks noChangeArrowheads="1"/>
            </p:cNvSpPr>
            <p:nvPr/>
          </p:nvSpPr>
          <p:spPr bwMode="auto">
            <a:xfrm>
              <a:off x="1132" y="1868"/>
              <a:ext cx="2" cy="10"/>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8" name="Oval 80"/>
            <p:cNvSpPr>
              <a:spLocks noChangeArrowheads="1"/>
            </p:cNvSpPr>
            <p:nvPr/>
          </p:nvSpPr>
          <p:spPr bwMode="auto">
            <a:xfrm>
              <a:off x="1162" y="2098"/>
              <a:ext cx="6" cy="6"/>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69" name="Oval 81"/>
            <p:cNvSpPr>
              <a:spLocks noChangeArrowheads="1"/>
            </p:cNvSpPr>
            <p:nvPr/>
          </p:nvSpPr>
          <p:spPr bwMode="auto">
            <a:xfrm>
              <a:off x="1174" y="2150"/>
              <a:ext cx="3"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0" name="Oval 82"/>
            <p:cNvSpPr>
              <a:spLocks noChangeArrowheads="1"/>
            </p:cNvSpPr>
            <p:nvPr/>
          </p:nvSpPr>
          <p:spPr bwMode="auto">
            <a:xfrm>
              <a:off x="1189" y="2190"/>
              <a:ext cx="6" cy="10"/>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1" name="Oval 83"/>
            <p:cNvSpPr>
              <a:spLocks noChangeArrowheads="1"/>
            </p:cNvSpPr>
            <p:nvPr/>
          </p:nvSpPr>
          <p:spPr bwMode="auto">
            <a:xfrm>
              <a:off x="1207" y="2218"/>
              <a:ext cx="7"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2" name="Oval 84"/>
            <p:cNvSpPr>
              <a:spLocks noChangeArrowheads="1"/>
            </p:cNvSpPr>
            <p:nvPr/>
          </p:nvSpPr>
          <p:spPr bwMode="auto">
            <a:xfrm>
              <a:off x="1229" y="2234"/>
              <a:ext cx="8" cy="7"/>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3" name="Oval 85"/>
            <p:cNvSpPr>
              <a:spLocks noChangeArrowheads="1"/>
            </p:cNvSpPr>
            <p:nvPr/>
          </p:nvSpPr>
          <p:spPr bwMode="auto">
            <a:xfrm>
              <a:off x="1255" y="2232"/>
              <a:ext cx="5" cy="8"/>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4" name="Oval 86"/>
            <p:cNvSpPr>
              <a:spLocks noChangeArrowheads="1"/>
            </p:cNvSpPr>
            <p:nvPr/>
          </p:nvSpPr>
          <p:spPr bwMode="auto">
            <a:xfrm>
              <a:off x="1274" y="2218"/>
              <a:ext cx="4" cy="6"/>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5" name="Oval 87"/>
            <p:cNvSpPr>
              <a:spLocks noChangeArrowheads="1"/>
            </p:cNvSpPr>
            <p:nvPr/>
          </p:nvSpPr>
          <p:spPr bwMode="auto">
            <a:xfrm>
              <a:off x="1323" y="2116"/>
              <a:ext cx="6" cy="7"/>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6" name="Oval 88"/>
            <p:cNvSpPr>
              <a:spLocks noChangeArrowheads="1"/>
            </p:cNvSpPr>
            <p:nvPr/>
          </p:nvSpPr>
          <p:spPr bwMode="auto">
            <a:xfrm>
              <a:off x="1305" y="2159"/>
              <a:ext cx="5" cy="9"/>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sp>
          <p:nvSpPr>
            <p:cNvPr id="77" name="Oval 89"/>
            <p:cNvSpPr>
              <a:spLocks noChangeArrowheads="1"/>
            </p:cNvSpPr>
            <p:nvPr/>
          </p:nvSpPr>
          <p:spPr bwMode="auto">
            <a:xfrm>
              <a:off x="1289" y="2194"/>
              <a:ext cx="5" cy="7"/>
            </a:xfrm>
            <a:prstGeom prst="ellipse">
              <a:avLst/>
            </a:prstGeom>
            <a:solidFill>
              <a:srgbClr val="FAFD00"/>
            </a:solidFill>
            <a:ln w="20638">
              <a:solidFill>
                <a:schemeClr val="accent2"/>
              </a:solidFill>
              <a:round/>
              <a:headEnd/>
              <a:tailEnd/>
            </a:ln>
          </p:spPr>
          <p:txBody>
            <a:bodyPr/>
            <a:lstStyle/>
            <a:p>
              <a:endParaRPr lang="zh-CN" altLang="en-US">
                <a:latin typeface="微软雅黑" pitchFamily="34" charset="-122"/>
                <a:ea typeface="微软雅黑" pitchFamily="34" charset="-122"/>
              </a:endParaRPr>
            </a:p>
          </p:txBody>
        </p:sp>
      </p:grpSp>
      <p:sp>
        <p:nvSpPr>
          <p:cNvPr id="78" name="Text Box 141"/>
          <p:cNvSpPr txBox="1">
            <a:spLocks noChangeArrowheads="1"/>
          </p:cNvSpPr>
          <p:nvPr/>
        </p:nvSpPr>
        <p:spPr bwMode="auto">
          <a:xfrm>
            <a:off x="5027084" y="2998783"/>
            <a:ext cx="1972733" cy="1382713"/>
          </a:xfrm>
          <a:prstGeom prst="rect">
            <a:avLst/>
          </a:prstGeom>
          <a:noFill/>
          <a:ln w="28575">
            <a:solidFill>
              <a:schemeClr val="accent1"/>
            </a:solidFill>
            <a:miter lim="800000"/>
            <a:headEnd/>
            <a:tailEnd/>
          </a:ln>
          <a:effectLst/>
        </p:spPr>
        <p:txBody>
          <a:bodyPr>
            <a:spAutoFit/>
          </a:bodyPr>
          <a:lstStyle/>
          <a:p>
            <a:pPr algn="dist" eaLnBrk="1" hangingPunct="1">
              <a:spcBef>
                <a:spcPct val="50000"/>
              </a:spcBef>
            </a:pPr>
            <a:r>
              <a:rPr lang="en-US" altLang="zh-CN" sz="1400" baseline="0" dirty="0">
                <a:latin typeface="微软雅黑" pitchFamily="34" charset="-122"/>
                <a:ea typeface="微软雅黑" pitchFamily="34" charset="-122"/>
              </a:rPr>
              <a:t>10111001</a:t>
            </a:r>
          </a:p>
          <a:p>
            <a:pPr algn="dist" eaLnBrk="1" hangingPunct="1">
              <a:spcBef>
                <a:spcPct val="50000"/>
              </a:spcBef>
            </a:pPr>
            <a:r>
              <a:rPr lang="en-US" altLang="zh-CN" sz="1400" baseline="0" dirty="0">
                <a:latin typeface="微软雅黑" pitchFamily="34" charset="-122"/>
                <a:ea typeface="微软雅黑" pitchFamily="34" charset="-122"/>
              </a:rPr>
              <a:t>11110101</a:t>
            </a:r>
          </a:p>
          <a:p>
            <a:pPr algn="dist" eaLnBrk="1" hangingPunct="1">
              <a:lnSpc>
                <a:spcPct val="65000"/>
              </a:lnSpc>
              <a:spcBef>
                <a:spcPct val="50000"/>
              </a:spcBef>
            </a:pPr>
            <a:r>
              <a:rPr lang="en-US" altLang="zh-CN" sz="1400" baseline="0" dirty="0">
                <a:latin typeface="微软雅黑" pitchFamily="34" charset="-122"/>
                <a:ea typeface="微软雅黑" pitchFamily="34" charset="-122"/>
              </a:rPr>
              <a:t>.</a:t>
            </a:r>
          </a:p>
          <a:p>
            <a:pPr algn="dist" eaLnBrk="1" hangingPunct="1">
              <a:lnSpc>
                <a:spcPct val="65000"/>
              </a:lnSpc>
              <a:spcBef>
                <a:spcPct val="50000"/>
              </a:spcBef>
            </a:pPr>
            <a:r>
              <a:rPr lang="en-US" altLang="zh-CN" sz="1400" baseline="0" dirty="0">
                <a:latin typeface="微软雅黑" pitchFamily="34" charset="-122"/>
                <a:ea typeface="微软雅黑" pitchFamily="34" charset="-122"/>
              </a:rPr>
              <a:t>.</a:t>
            </a:r>
          </a:p>
          <a:p>
            <a:pPr algn="dist" eaLnBrk="1" hangingPunct="1">
              <a:lnSpc>
                <a:spcPct val="65000"/>
              </a:lnSpc>
              <a:spcBef>
                <a:spcPct val="50000"/>
              </a:spcBef>
            </a:pPr>
            <a:r>
              <a:rPr lang="en-US" altLang="zh-CN" sz="1400" baseline="0" dirty="0">
                <a:latin typeface="微软雅黑" pitchFamily="34" charset="-122"/>
                <a:ea typeface="微软雅黑" pitchFamily="34" charset="-122"/>
              </a:rPr>
              <a:t>.</a:t>
            </a:r>
          </a:p>
        </p:txBody>
      </p:sp>
      <p:sp>
        <p:nvSpPr>
          <p:cNvPr id="79" name="Line 142"/>
          <p:cNvSpPr>
            <a:spLocks noChangeShapeType="1"/>
          </p:cNvSpPr>
          <p:nvPr/>
        </p:nvSpPr>
        <p:spPr bwMode="auto">
          <a:xfrm>
            <a:off x="2070101" y="3656007"/>
            <a:ext cx="370417" cy="0"/>
          </a:xfrm>
          <a:prstGeom prst="line">
            <a:avLst/>
          </a:prstGeom>
          <a:noFill/>
          <a:ln w="9525">
            <a:solidFill>
              <a:schemeClr val="tx1"/>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80" name="Line 144"/>
          <p:cNvSpPr>
            <a:spLocks noChangeShapeType="1"/>
          </p:cNvSpPr>
          <p:nvPr/>
        </p:nvSpPr>
        <p:spPr bwMode="auto">
          <a:xfrm>
            <a:off x="4536017" y="3656007"/>
            <a:ext cx="491067" cy="0"/>
          </a:xfrm>
          <a:prstGeom prst="line">
            <a:avLst/>
          </a:prstGeom>
          <a:noFill/>
          <a:ln w="9525">
            <a:solidFill>
              <a:schemeClr val="tx1"/>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81" name="Line 145"/>
          <p:cNvSpPr>
            <a:spLocks noChangeShapeType="1"/>
          </p:cNvSpPr>
          <p:nvPr/>
        </p:nvSpPr>
        <p:spPr bwMode="auto">
          <a:xfrm>
            <a:off x="6999818" y="3656007"/>
            <a:ext cx="615949" cy="0"/>
          </a:xfrm>
          <a:prstGeom prst="line">
            <a:avLst/>
          </a:prstGeom>
          <a:noFill/>
          <a:ln w="9525">
            <a:solidFill>
              <a:schemeClr val="tx1"/>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82" name="Text Box 146"/>
          <p:cNvSpPr txBox="1">
            <a:spLocks noChangeArrowheads="1"/>
          </p:cNvSpPr>
          <p:nvPr/>
        </p:nvSpPr>
        <p:spPr bwMode="auto">
          <a:xfrm>
            <a:off x="7615768" y="2998782"/>
            <a:ext cx="2341033" cy="1362075"/>
          </a:xfrm>
          <a:prstGeom prst="rect">
            <a:avLst/>
          </a:prstGeom>
          <a:noFill/>
          <a:ln w="28575">
            <a:solidFill>
              <a:schemeClr val="accent1"/>
            </a:solidFill>
            <a:miter lim="800000"/>
            <a:headEnd/>
            <a:tailEnd/>
          </a:ln>
          <a:effectLst/>
        </p:spPr>
        <p:txBody>
          <a:bodyPr>
            <a:spAutoFit/>
          </a:bodyPr>
          <a:lstStyle/>
          <a:p>
            <a:pPr marL="457200" indent="-457200" eaLnBrk="1" hangingPunct="1">
              <a:lnSpc>
                <a:spcPct val="85000"/>
              </a:lnSpc>
            </a:pPr>
            <a:r>
              <a:rPr lang="en-US" altLang="zh-CN" sz="1200" baseline="0" dirty="0">
                <a:latin typeface="微软雅黑" pitchFamily="34" charset="-122"/>
                <a:ea typeface="微软雅黑" pitchFamily="34" charset="-122"/>
              </a:rPr>
              <a:t>1  1      …</a:t>
            </a:r>
          </a:p>
          <a:p>
            <a:pPr marL="457200" indent="-457200" eaLnBrk="1" hangingPunct="1">
              <a:lnSpc>
                <a:spcPct val="85000"/>
              </a:lnSpc>
            </a:pPr>
            <a:r>
              <a:rPr lang="en-US" altLang="zh-CN" sz="1200" baseline="0" dirty="0">
                <a:latin typeface="微软雅黑" pitchFamily="34" charset="-122"/>
                <a:ea typeface="微软雅黑" pitchFamily="34" charset="-122"/>
              </a:rPr>
              <a:t>0  1      …</a:t>
            </a:r>
          </a:p>
          <a:p>
            <a:pPr marL="457200" indent="-457200" eaLnBrk="1" hangingPunct="1">
              <a:lnSpc>
                <a:spcPct val="85000"/>
              </a:lnSpc>
            </a:pPr>
            <a:r>
              <a:rPr lang="en-US" altLang="zh-CN" sz="1200" baseline="0" dirty="0">
                <a:latin typeface="微软雅黑" pitchFamily="34" charset="-122"/>
                <a:ea typeface="微软雅黑" pitchFamily="34" charset="-122"/>
              </a:rPr>
              <a:t>1  1      …</a:t>
            </a:r>
          </a:p>
          <a:p>
            <a:pPr marL="457200" indent="-457200" eaLnBrk="1" hangingPunct="1">
              <a:lnSpc>
                <a:spcPct val="85000"/>
              </a:lnSpc>
            </a:pPr>
            <a:r>
              <a:rPr lang="en-US" altLang="zh-CN" sz="1200" baseline="0" dirty="0">
                <a:latin typeface="微软雅黑" pitchFamily="34" charset="-122"/>
                <a:ea typeface="微软雅黑" pitchFamily="34" charset="-122"/>
              </a:rPr>
              <a:t>1  1      …</a:t>
            </a:r>
          </a:p>
          <a:p>
            <a:pPr marL="457200" indent="-457200" eaLnBrk="1" hangingPunct="1">
              <a:lnSpc>
                <a:spcPct val="85000"/>
              </a:lnSpc>
            </a:pPr>
            <a:r>
              <a:rPr lang="en-US" altLang="zh-CN" sz="1200" baseline="0" dirty="0">
                <a:latin typeface="微软雅黑" pitchFamily="34" charset="-122"/>
                <a:ea typeface="微软雅黑" pitchFamily="34" charset="-122"/>
              </a:rPr>
              <a:t>1  0      …</a:t>
            </a:r>
          </a:p>
          <a:p>
            <a:pPr marL="457200" indent="-457200" eaLnBrk="1" hangingPunct="1">
              <a:lnSpc>
                <a:spcPct val="85000"/>
              </a:lnSpc>
            </a:pPr>
            <a:r>
              <a:rPr lang="en-US" altLang="zh-CN" sz="1200" baseline="0" dirty="0">
                <a:latin typeface="微软雅黑" pitchFamily="34" charset="-122"/>
                <a:ea typeface="微软雅黑" pitchFamily="34" charset="-122"/>
              </a:rPr>
              <a:t>0  1      …</a:t>
            </a:r>
          </a:p>
          <a:p>
            <a:pPr marL="457200" indent="-457200" eaLnBrk="1" hangingPunct="1">
              <a:lnSpc>
                <a:spcPct val="85000"/>
              </a:lnSpc>
            </a:pPr>
            <a:r>
              <a:rPr lang="en-US" altLang="zh-CN" sz="1200" baseline="0" dirty="0">
                <a:latin typeface="微软雅黑" pitchFamily="34" charset="-122"/>
                <a:ea typeface="微软雅黑" pitchFamily="34" charset="-122"/>
              </a:rPr>
              <a:t>0  0      …</a:t>
            </a:r>
          </a:p>
          <a:p>
            <a:pPr marL="457200" indent="-457200" eaLnBrk="1" hangingPunct="1">
              <a:lnSpc>
                <a:spcPct val="85000"/>
              </a:lnSpc>
            </a:pPr>
            <a:r>
              <a:rPr lang="en-US" altLang="zh-CN" sz="1200" baseline="0" dirty="0">
                <a:latin typeface="微软雅黑" pitchFamily="34" charset="-122"/>
                <a:ea typeface="微软雅黑" pitchFamily="34" charset="-122"/>
              </a:rPr>
              <a:t>1  1      …</a:t>
            </a:r>
          </a:p>
        </p:txBody>
      </p:sp>
      <p:sp>
        <p:nvSpPr>
          <p:cNvPr id="83" name="Rectangle 37"/>
          <p:cNvSpPr>
            <a:spLocks noChangeArrowheads="1"/>
          </p:cNvSpPr>
          <p:nvPr/>
        </p:nvSpPr>
        <p:spPr bwMode="auto">
          <a:xfrm>
            <a:off x="3714733" y="4545011"/>
            <a:ext cx="923330" cy="276999"/>
          </a:xfrm>
          <a:prstGeom prst="rect">
            <a:avLst/>
          </a:prstGeom>
          <a:noFill/>
          <a:ln w="9525">
            <a:noFill/>
            <a:miter lim="800000"/>
            <a:headEnd/>
            <a:tailEnd/>
          </a:ln>
        </p:spPr>
        <p:txBody>
          <a:bodyPr wrap="none" lIns="0" tIns="0" rIns="0" bIns="0">
            <a:spAutoFit/>
          </a:bodyPr>
          <a:lstStyle/>
          <a:p>
            <a:pPr eaLnBrk="1" hangingPunct="1"/>
            <a:r>
              <a:rPr lang="zh-CN" altLang="en-US" b="1" baseline="0" dirty="0">
                <a:latin typeface="微软雅黑" pitchFamily="34" charset="-122"/>
                <a:ea typeface="微软雅黑" pitchFamily="34" charset="-122"/>
              </a:rPr>
              <a:t>采样保持</a:t>
            </a:r>
          </a:p>
        </p:txBody>
      </p:sp>
      <p:sp>
        <p:nvSpPr>
          <p:cNvPr id="84" name="Rectangle 43"/>
          <p:cNvSpPr>
            <a:spLocks noChangeArrowheads="1"/>
          </p:cNvSpPr>
          <p:nvPr/>
        </p:nvSpPr>
        <p:spPr bwMode="auto">
          <a:xfrm>
            <a:off x="6176418" y="4545011"/>
            <a:ext cx="1384995" cy="276999"/>
          </a:xfrm>
          <a:prstGeom prst="rect">
            <a:avLst/>
          </a:prstGeom>
          <a:noFill/>
          <a:ln w="9525">
            <a:noFill/>
            <a:miter lim="800000"/>
            <a:headEnd/>
            <a:tailEnd/>
          </a:ln>
        </p:spPr>
        <p:txBody>
          <a:bodyPr wrap="none" lIns="0" tIns="0" rIns="0" bIns="0">
            <a:spAutoFit/>
          </a:bodyPr>
          <a:lstStyle/>
          <a:p>
            <a:pPr eaLnBrk="1" hangingPunct="1"/>
            <a:r>
              <a:rPr lang="zh-CN" altLang="en-US" b="1" baseline="0" dirty="0">
                <a:latin typeface="微软雅黑" pitchFamily="34" charset="-122"/>
                <a:ea typeface="微软雅黑" pitchFamily="34" charset="-122"/>
              </a:rPr>
              <a:t>转换成为数据</a:t>
            </a:r>
            <a:endParaRPr lang="zh-CN" altLang="en-US" baseline="0" dirty="0">
              <a:latin typeface="微软雅黑" pitchFamily="34" charset="-122"/>
              <a:ea typeface="微软雅黑" pitchFamily="34" charset="-122"/>
            </a:endParaRPr>
          </a:p>
        </p:txBody>
      </p:sp>
      <p:sp>
        <p:nvSpPr>
          <p:cNvPr id="85" name="Rectangle 49"/>
          <p:cNvSpPr>
            <a:spLocks noChangeArrowheads="1"/>
          </p:cNvSpPr>
          <p:nvPr/>
        </p:nvSpPr>
        <p:spPr bwMode="auto">
          <a:xfrm>
            <a:off x="8542851" y="4545011"/>
            <a:ext cx="923330" cy="276999"/>
          </a:xfrm>
          <a:prstGeom prst="rect">
            <a:avLst/>
          </a:prstGeom>
          <a:noFill/>
          <a:ln w="9525">
            <a:noFill/>
            <a:miter lim="800000"/>
            <a:headEnd/>
            <a:tailEnd/>
          </a:ln>
        </p:spPr>
        <p:txBody>
          <a:bodyPr wrap="none" lIns="0" tIns="0" rIns="0" bIns="0">
            <a:spAutoFit/>
          </a:bodyPr>
          <a:lstStyle/>
          <a:p>
            <a:pPr eaLnBrk="1" hangingPunct="1"/>
            <a:r>
              <a:rPr lang="zh-CN" altLang="en-US" b="1" baseline="0">
                <a:latin typeface="微软雅黑" pitchFamily="34" charset="-122"/>
                <a:ea typeface="微软雅黑" pitchFamily="34" charset="-122"/>
              </a:rPr>
              <a:t>顺序存储</a:t>
            </a:r>
            <a:endParaRPr lang="zh-CN" altLang="en-US" baseline="0">
              <a:latin typeface="微软雅黑" pitchFamily="34" charset="-122"/>
              <a:ea typeface="微软雅黑" pitchFamily="34" charset="-122"/>
            </a:endParaRPr>
          </a:p>
        </p:txBody>
      </p:sp>
      <p:sp>
        <p:nvSpPr>
          <p:cNvPr id="86" name="矩形 85"/>
          <p:cNvSpPr/>
          <p:nvPr/>
        </p:nvSpPr>
        <p:spPr>
          <a:xfrm>
            <a:off x="3524232" y="1349534"/>
            <a:ext cx="8667768" cy="507831"/>
          </a:xfrm>
          <a:prstGeom prst="rect">
            <a:avLst/>
          </a:prstGeom>
        </p:spPr>
        <p:txBody>
          <a:bodyPr wrap="square">
            <a:spAutoFit/>
          </a:bodyPr>
          <a:lstStyle/>
          <a:p>
            <a:pPr marL="0" lvl="1">
              <a:lnSpc>
                <a:spcPct val="150000"/>
              </a:lnSpc>
            </a:pPr>
            <a:r>
              <a:rPr lang="zh-CN" altLang="en-US" b="1" dirty="0" smtClean="0">
                <a:latin typeface="微软雅黑" pitchFamily="34" charset="-122"/>
                <a:ea typeface="微软雅黑" pitchFamily="34" charset="-122"/>
              </a:rPr>
              <a:t>通俗讲，采样实际上是用点来描绘进入示波器的模拟信号。</a:t>
            </a:r>
          </a:p>
        </p:txBody>
      </p:sp>
      <p:sp>
        <p:nvSpPr>
          <p:cNvPr id="88" name="Text Box 3"/>
          <p:cNvSpPr txBox="1">
            <a:spLocks noChangeArrowheads="1"/>
          </p:cNvSpPr>
          <p:nvPr/>
        </p:nvSpPr>
        <p:spPr bwMode="auto">
          <a:xfrm>
            <a:off x="7620011" y="5286388"/>
            <a:ext cx="2286016" cy="78483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ct val="50000"/>
              </a:spcBef>
              <a:defRPr/>
            </a:pPr>
            <a:r>
              <a:rPr lang="zh-CN" altLang="en-US" b="1" dirty="0">
                <a:solidFill>
                  <a:schemeClr val="tx1"/>
                </a:solidFill>
                <a:latin typeface="微软雅黑" pitchFamily="34" charset="-122"/>
                <a:ea typeface="微软雅黑" pitchFamily="34" charset="-122"/>
              </a:rPr>
              <a:t>屏</a:t>
            </a:r>
          </a:p>
          <a:p>
            <a:pPr algn="ctr">
              <a:spcBef>
                <a:spcPct val="50000"/>
              </a:spcBef>
              <a:defRPr/>
            </a:pPr>
            <a:r>
              <a:rPr lang="zh-CN" altLang="en-US" b="1" dirty="0">
                <a:solidFill>
                  <a:schemeClr val="tx1"/>
                </a:solidFill>
                <a:latin typeface="微软雅黑" pitchFamily="34" charset="-122"/>
                <a:ea typeface="微软雅黑" pitchFamily="34" charset="-122"/>
              </a:rPr>
              <a:t>幕</a:t>
            </a:r>
          </a:p>
        </p:txBody>
      </p:sp>
      <p:sp>
        <p:nvSpPr>
          <p:cNvPr id="89" name="Line 147"/>
          <p:cNvSpPr>
            <a:spLocks noChangeShapeType="1"/>
          </p:cNvSpPr>
          <p:nvPr/>
        </p:nvSpPr>
        <p:spPr bwMode="auto">
          <a:xfrm>
            <a:off x="7871919" y="4886338"/>
            <a:ext cx="0" cy="328613"/>
          </a:xfrm>
          <a:prstGeom prst="line">
            <a:avLst/>
          </a:prstGeom>
          <a:noFill/>
          <a:ln w="9525">
            <a:solidFill>
              <a:schemeClr val="tx1"/>
            </a:solidFill>
            <a:round/>
            <a:headEnd/>
            <a:tailEnd type="triangle" w="med" len="med"/>
          </a:ln>
        </p:spPr>
        <p:txBody>
          <a:bodyPr/>
          <a:lstStyle/>
          <a:p>
            <a:endParaRPr lang="zh-CN" altLang="en-US"/>
          </a:p>
        </p:txBody>
      </p:sp>
      <p:sp>
        <p:nvSpPr>
          <p:cNvPr id="90" name="Line 148"/>
          <p:cNvSpPr>
            <a:spLocks noChangeShapeType="1"/>
          </p:cNvSpPr>
          <p:nvPr/>
        </p:nvSpPr>
        <p:spPr bwMode="auto">
          <a:xfrm flipH="1">
            <a:off x="9414957" y="4879988"/>
            <a:ext cx="14817" cy="334963"/>
          </a:xfrm>
          <a:prstGeom prst="line">
            <a:avLst/>
          </a:prstGeom>
          <a:noFill/>
          <a:ln w="9525">
            <a:solidFill>
              <a:schemeClr val="tx1"/>
            </a:solidFill>
            <a:round/>
            <a:headEnd/>
            <a:tailEnd type="triangle" w="med" len="med"/>
          </a:ln>
        </p:spPr>
        <p:txBody>
          <a:bodyPr/>
          <a:lstStyle/>
          <a:p>
            <a:endParaRPr lang="zh-CN" altLang="en-US"/>
          </a:p>
        </p:txBody>
      </p:sp>
      <p:sp>
        <p:nvSpPr>
          <p:cNvPr id="91" name="矩形 90"/>
          <p:cNvSpPr/>
          <p:nvPr/>
        </p:nvSpPr>
        <p:spPr>
          <a:xfrm>
            <a:off x="3714733" y="5500702"/>
            <a:ext cx="3810027" cy="369332"/>
          </a:xfrm>
          <a:prstGeom prst="rect">
            <a:avLst/>
          </a:prstGeom>
        </p:spPr>
        <p:txBody>
          <a:bodyPr wrap="square">
            <a:spAutoFit/>
          </a:bodyPr>
          <a:lstStyle/>
          <a:p>
            <a:r>
              <a:rPr lang="zh-CN" altLang="en-US" b="1" dirty="0" smtClean="0">
                <a:latin typeface="微软雅黑" pitchFamily="34" charset="-122"/>
                <a:ea typeface="微软雅黑" pitchFamily="34" charset="-122"/>
              </a:rPr>
              <a:t>屏幕显示选定部分的内存</a:t>
            </a:r>
            <a:endParaRPr lang="zh-CN" altLang="en-US"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pic>
        <p:nvPicPr>
          <p:cNvPr id="7" name="Picture 2"/>
          <p:cNvPicPr>
            <a:picLocks noChangeAspect="1" noChangeArrowheads="1"/>
          </p:cNvPicPr>
          <p:nvPr/>
        </p:nvPicPr>
        <p:blipFill>
          <a:blip r:embed="rId3"/>
          <a:srcRect/>
          <a:stretch>
            <a:fillRect/>
          </a:stretch>
        </p:blipFill>
        <p:spPr bwMode="auto">
          <a:xfrm>
            <a:off x="380960" y="2643182"/>
            <a:ext cx="6042109" cy="1785950"/>
          </a:xfrm>
          <a:prstGeom prst="rect">
            <a:avLst/>
          </a:prstGeom>
          <a:noFill/>
          <a:ln w="9525">
            <a:noFill/>
            <a:miter lim="800000"/>
            <a:headEnd/>
            <a:tailEnd/>
          </a:ln>
        </p:spPr>
      </p:pic>
      <p:pic>
        <p:nvPicPr>
          <p:cNvPr id="60" name="Picture 2"/>
          <p:cNvPicPr>
            <a:picLocks noChangeAspect="1" noChangeArrowheads="1"/>
          </p:cNvPicPr>
          <p:nvPr/>
        </p:nvPicPr>
        <p:blipFill>
          <a:blip r:embed="rId4"/>
          <a:srcRect/>
          <a:stretch>
            <a:fillRect/>
          </a:stretch>
        </p:blipFill>
        <p:spPr bwMode="auto">
          <a:xfrm>
            <a:off x="6667504" y="2643183"/>
            <a:ext cx="5048285" cy="1794029"/>
          </a:xfrm>
          <a:prstGeom prst="rect">
            <a:avLst/>
          </a:prstGeom>
          <a:noFill/>
          <a:ln w="9525">
            <a:noFill/>
            <a:miter lim="800000"/>
            <a:headEnd/>
            <a:tailEnd/>
          </a:ln>
        </p:spPr>
      </p:pic>
      <p:sp>
        <p:nvSpPr>
          <p:cNvPr id="61" name="AutoShape 6"/>
          <p:cNvSpPr>
            <a:spLocks noChangeArrowheads="1"/>
          </p:cNvSpPr>
          <p:nvPr/>
        </p:nvSpPr>
        <p:spPr bwMode="auto">
          <a:xfrm>
            <a:off x="8286765" y="3714752"/>
            <a:ext cx="1727200" cy="907311"/>
          </a:xfrm>
          <a:prstGeom prst="roundRect">
            <a:avLst>
              <a:gd name="adj" fmla="val 16667"/>
            </a:avLst>
          </a:prstGeom>
          <a:noFill/>
          <a:ln w="76200">
            <a:solidFill>
              <a:schemeClr val="accent1"/>
            </a:solidFill>
            <a:round/>
            <a:headEnd/>
            <a:tailEnd/>
          </a:ln>
          <a:effectLst>
            <a:prstShdw prst="shdw18" dist="17961" dir="13500000">
              <a:schemeClr val="folHlink">
                <a:gamma/>
                <a:shade val="60000"/>
                <a:invGamma/>
              </a:schemeClr>
            </a:prstShdw>
          </a:effectLst>
        </p:spPr>
        <p:txBody>
          <a:bodyPr wrap="none" anchor="ctr"/>
          <a:lstStyle/>
          <a:p>
            <a:endParaRPr lang="zh-CN" altLang="en-US"/>
          </a:p>
        </p:txBody>
      </p:sp>
      <p:sp>
        <p:nvSpPr>
          <p:cNvPr id="62" name="Text Box 115"/>
          <p:cNvSpPr txBox="1">
            <a:spLocks noChangeArrowheads="1"/>
          </p:cNvSpPr>
          <p:nvPr/>
        </p:nvSpPr>
        <p:spPr bwMode="auto">
          <a:xfrm>
            <a:off x="380960" y="4643447"/>
            <a:ext cx="6000792" cy="461665"/>
          </a:xfrm>
          <a:prstGeom prst="rect">
            <a:avLst/>
          </a:prstGeom>
          <a:noFill/>
          <a:ln w="9525">
            <a:noFill/>
            <a:miter lim="800000"/>
            <a:headEnd/>
            <a:tailEnd/>
          </a:ln>
          <a:effectLst/>
        </p:spPr>
        <p:txBody>
          <a:bodyPr wrap="square">
            <a:spAutoFit/>
          </a:bodyPr>
          <a:lstStyle/>
          <a:p>
            <a:pPr>
              <a:lnSpc>
                <a:spcPct val="150000"/>
              </a:lnSpc>
            </a:pPr>
            <a:r>
              <a:rPr lang="zh-CN" altLang="en-US" sz="1600" b="1" dirty="0" smtClean="0">
                <a:latin typeface="微软雅黑" pitchFamily="34" charset="-122"/>
                <a:ea typeface="微软雅黑" pitchFamily="34" charset="-122"/>
              </a:rPr>
              <a:t>实时采样</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触发一次采集所需点</a:t>
            </a:r>
            <a:endParaRPr kumimoji="0" lang="zh-CN" altLang="en-US" sz="1600" b="1" baseline="0" dirty="0">
              <a:latin typeface="微软雅黑" pitchFamily="34" charset="-122"/>
              <a:ea typeface="微软雅黑" pitchFamily="34" charset="-122"/>
            </a:endParaRPr>
          </a:p>
        </p:txBody>
      </p:sp>
      <p:sp>
        <p:nvSpPr>
          <p:cNvPr id="63" name="Text Box 115"/>
          <p:cNvSpPr txBox="1">
            <a:spLocks noChangeArrowheads="1"/>
          </p:cNvSpPr>
          <p:nvPr/>
        </p:nvSpPr>
        <p:spPr bwMode="auto">
          <a:xfrm>
            <a:off x="6572253" y="4643447"/>
            <a:ext cx="6000792" cy="461665"/>
          </a:xfrm>
          <a:prstGeom prst="rect">
            <a:avLst/>
          </a:prstGeom>
          <a:noFill/>
          <a:ln w="9525">
            <a:noFill/>
            <a:miter lim="800000"/>
            <a:headEnd/>
            <a:tailEnd/>
          </a:ln>
          <a:effectLst/>
        </p:spPr>
        <p:txBody>
          <a:bodyPr wrap="square">
            <a:spAutoFit/>
          </a:bodyPr>
          <a:lstStyle/>
          <a:p>
            <a:pPr>
              <a:lnSpc>
                <a:spcPct val="150000"/>
              </a:lnSpc>
            </a:pPr>
            <a:r>
              <a:rPr lang="zh-CN" altLang="en-US" sz="1600" b="1" dirty="0" smtClean="0">
                <a:latin typeface="微软雅黑" pitchFamily="34" charset="-122"/>
                <a:ea typeface="微软雅黑" pitchFamily="34" charset="-122"/>
              </a:rPr>
              <a:t>等效采样</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触发多次将采样点拼接起来</a:t>
            </a:r>
            <a:endParaRPr kumimoji="0" lang="zh-CN" altLang="en-US" sz="1600" b="1" baseline="0" dirty="0">
              <a:latin typeface="微软雅黑" pitchFamily="34" charset="-122"/>
              <a:ea typeface="微软雅黑" pitchFamily="34" charset="-122"/>
            </a:endParaRPr>
          </a:p>
        </p:txBody>
      </p:sp>
      <p:sp>
        <p:nvSpPr>
          <p:cNvPr id="12" name="Text Box 115"/>
          <p:cNvSpPr txBox="1">
            <a:spLocks noChangeArrowheads="1"/>
          </p:cNvSpPr>
          <p:nvPr/>
        </p:nvSpPr>
        <p:spPr bwMode="auto">
          <a:xfrm>
            <a:off x="4038624" y="1285860"/>
            <a:ext cx="4057640"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实时采样 </a:t>
            </a:r>
            <a:r>
              <a:rPr lang="en-US" altLang="zh-CN" sz="2000" b="1" dirty="0" smtClean="0">
                <a:latin typeface="微软雅黑" pitchFamily="34" charset="-122"/>
                <a:ea typeface="微软雅黑" pitchFamily="34" charset="-122"/>
              </a:rPr>
              <a:t>VS </a:t>
            </a:r>
            <a:r>
              <a:rPr lang="zh-CN" altLang="en-US" sz="2000" b="1" dirty="0" smtClean="0">
                <a:latin typeface="微软雅黑" pitchFamily="34" charset="-122"/>
                <a:ea typeface="微软雅黑" pitchFamily="34" charset="-122"/>
              </a:rPr>
              <a:t>等效采样</a:t>
            </a:r>
            <a:endParaRPr kumimoji="0" lang="zh-CN" altLang="en-US" sz="2000" b="1" baseline="0"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4038624" y="1285860"/>
            <a:ext cx="4057640"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实时采样 </a:t>
            </a:r>
            <a:r>
              <a:rPr lang="en-US" altLang="zh-CN" sz="2000" b="1" dirty="0" smtClean="0">
                <a:latin typeface="微软雅黑" pitchFamily="34" charset="-122"/>
                <a:ea typeface="微软雅黑" pitchFamily="34" charset="-122"/>
              </a:rPr>
              <a:t>VS </a:t>
            </a:r>
            <a:r>
              <a:rPr lang="zh-CN" altLang="en-US" sz="2000" b="1" dirty="0" smtClean="0">
                <a:latin typeface="微软雅黑" pitchFamily="34" charset="-122"/>
                <a:ea typeface="微软雅黑" pitchFamily="34" charset="-122"/>
              </a:rPr>
              <a:t>等效采样</a:t>
            </a:r>
            <a:endParaRPr kumimoji="0" lang="zh-CN" altLang="en-US" sz="2000" b="1" baseline="0" dirty="0">
              <a:latin typeface="微软雅黑" pitchFamily="34" charset="-122"/>
              <a:ea typeface="微软雅黑" pitchFamily="34" charset="-122"/>
            </a:endParaRPr>
          </a:p>
        </p:txBody>
      </p:sp>
      <p:sp>
        <p:nvSpPr>
          <p:cNvPr id="64" name="Text Box 115"/>
          <p:cNvSpPr txBox="1">
            <a:spLocks noChangeArrowheads="1"/>
          </p:cNvSpPr>
          <p:nvPr/>
        </p:nvSpPr>
        <p:spPr bwMode="auto">
          <a:xfrm>
            <a:off x="380960" y="5072075"/>
            <a:ext cx="6000792" cy="830997"/>
          </a:xfrm>
          <a:prstGeom prst="rect">
            <a:avLst/>
          </a:prstGeom>
          <a:noFill/>
          <a:ln w="9525">
            <a:noFill/>
            <a:miter lim="800000"/>
            <a:headEnd/>
            <a:tailEnd/>
          </a:ln>
          <a:effectLst/>
        </p:spPr>
        <p:txBody>
          <a:bodyPr wrap="square">
            <a:spAutoFit/>
          </a:bodyPr>
          <a:lstStyle/>
          <a:p>
            <a:pPr>
              <a:lnSpc>
                <a:spcPct val="150000"/>
              </a:lnSpc>
            </a:pPr>
            <a:r>
              <a:rPr lang="zh-CN" altLang="en-US" sz="1600" b="1" dirty="0" smtClean="0">
                <a:latin typeface="微软雅黑" pitchFamily="34" charset="-122"/>
                <a:ea typeface="微软雅黑" pitchFamily="34" charset="-122"/>
              </a:rPr>
              <a:t>实时采样：适合捕捉单次信号以及隐藏在重复信号中的毛刺和异常信号</a:t>
            </a:r>
            <a:endParaRPr kumimoji="0" lang="zh-CN" altLang="en-US" sz="1600" b="1" baseline="0" dirty="0">
              <a:latin typeface="微软雅黑" pitchFamily="34" charset="-122"/>
              <a:ea typeface="微软雅黑" pitchFamily="34" charset="-122"/>
            </a:endParaRPr>
          </a:p>
        </p:txBody>
      </p:sp>
      <p:sp>
        <p:nvSpPr>
          <p:cNvPr id="65" name="Text Box 115"/>
          <p:cNvSpPr txBox="1">
            <a:spLocks noChangeArrowheads="1"/>
          </p:cNvSpPr>
          <p:nvPr/>
        </p:nvSpPr>
        <p:spPr bwMode="auto">
          <a:xfrm>
            <a:off x="6572253" y="5072075"/>
            <a:ext cx="5143536" cy="830997"/>
          </a:xfrm>
          <a:prstGeom prst="rect">
            <a:avLst/>
          </a:prstGeom>
          <a:noFill/>
          <a:ln w="9525">
            <a:noFill/>
            <a:miter lim="800000"/>
            <a:headEnd/>
            <a:tailEnd/>
          </a:ln>
          <a:effectLst/>
        </p:spPr>
        <p:txBody>
          <a:bodyPr wrap="square">
            <a:spAutoFit/>
          </a:bodyPr>
          <a:lstStyle/>
          <a:p>
            <a:pPr>
              <a:lnSpc>
                <a:spcPct val="150000"/>
              </a:lnSpc>
            </a:pPr>
            <a:r>
              <a:rPr lang="zh-CN" altLang="en-US" sz="1600" b="1" dirty="0" smtClean="0">
                <a:latin typeface="微软雅黑" pitchFamily="34" charset="-122"/>
                <a:ea typeface="微软雅黑" pitchFamily="34" charset="-122"/>
              </a:rPr>
              <a:t>等效采样：适合观察周期性重复信号，且前提是信号必须能稳定触发</a:t>
            </a:r>
            <a:endParaRPr kumimoji="0" lang="zh-CN" altLang="en-US" sz="1600" b="1" baseline="0" dirty="0">
              <a:latin typeface="微软雅黑" pitchFamily="34" charset="-122"/>
              <a:ea typeface="微软雅黑" pitchFamily="34" charset="-122"/>
            </a:endParaRPr>
          </a:p>
        </p:txBody>
      </p:sp>
      <p:grpSp>
        <p:nvGrpSpPr>
          <p:cNvPr id="3" name="Group 56"/>
          <p:cNvGrpSpPr>
            <a:grpSpLocks/>
          </p:cNvGrpSpPr>
          <p:nvPr/>
        </p:nvGrpSpPr>
        <p:grpSpPr bwMode="auto">
          <a:xfrm>
            <a:off x="380960" y="2643182"/>
            <a:ext cx="5886451" cy="1906742"/>
            <a:chOff x="1339" y="2432"/>
            <a:chExt cx="3083" cy="1352"/>
          </a:xfrm>
        </p:grpSpPr>
        <p:sp>
          <p:nvSpPr>
            <p:cNvPr id="16" name="Rectangle 7"/>
            <p:cNvSpPr>
              <a:spLocks noChangeArrowheads="1"/>
            </p:cNvSpPr>
            <p:nvPr/>
          </p:nvSpPr>
          <p:spPr bwMode="auto">
            <a:xfrm>
              <a:off x="1339" y="3413"/>
              <a:ext cx="272" cy="218"/>
            </a:xfrm>
            <a:prstGeom prst="rect">
              <a:avLst/>
            </a:prstGeom>
            <a:noFill/>
            <a:ln w="9525">
              <a:noFill/>
              <a:miter lim="800000"/>
              <a:headEnd/>
              <a:tailEnd/>
            </a:ln>
            <a:effectLst/>
          </p:spPr>
          <p:txBody>
            <a:bodyPr>
              <a:spAutoFit/>
            </a:bodyPr>
            <a:lstStyle/>
            <a:p>
              <a:r>
                <a:rPr lang="en-US" altLang="zh-CN" sz="1400" b="1" dirty="0">
                  <a:solidFill>
                    <a:schemeClr val="hlink"/>
                  </a:solidFill>
                </a:rPr>
                <a:t>①</a:t>
              </a:r>
            </a:p>
          </p:txBody>
        </p:sp>
        <p:sp>
          <p:nvSpPr>
            <p:cNvPr id="17" name="Rectangle 9"/>
            <p:cNvSpPr>
              <a:spLocks noChangeArrowheads="1"/>
            </p:cNvSpPr>
            <p:nvPr/>
          </p:nvSpPr>
          <p:spPr bwMode="auto">
            <a:xfrm>
              <a:off x="1435" y="3413"/>
              <a:ext cx="272" cy="218"/>
            </a:xfrm>
            <a:prstGeom prst="rect">
              <a:avLst/>
            </a:prstGeom>
            <a:noFill/>
            <a:ln w="9525">
              <a:noFill/>
              <a:miter lim="800000"/>
              <a:headEnd/>
              <a:tailEnd/>
            </a:ln>
            <a:effectLst/>
          </p:spPr>
          <p:txBody>
            <a:bodyPr>
              <a:spAutoFit/>
            </a:bodyPr>
            <a:lstStyle/>
            <a:p>
              <a:r>
                <a:rPr lang="en-US" altLang="zh-CN" sz="1400" b="1" dirty="0">
                  <a:solidFill>
                    <a:schemeClr val="hlink"/>
                  </a:solidFill>
                </a:rPr>
                <a:t>①</a:t>
              </a:r>
            </a:p>
          </p:txBody>
        </p:sp>
        <p:sp>
          <p:nvSpPr>
            <p:cNvPr id="18" name="Rectangle 10"/>
            <p:cNvSpPr>
              <a:spLocks noChangeArrowheads="1"/>
            </p:cNvSpPr>
            <p:nvPr/>
          </p:nvSpPr>
          <p:spPr bwMode="auto">
            <a:xfrm>
              <a:off x="1610" y="347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19" name="Rectangle 11"/>
            <p:cNvSpPr>
              <a:spLocks noChangeArrowheads="1"/>
            </p:cNvSpPr>
            <p:nvPr/>
          </p:nvSpPr>
          <p:spPr bwMode="auto">
            <a:xfrm>
              <a:off x="1519" y="34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0" name="Rectangle 12"/>
            <p:cNvSpPr>
              <a:spLocks noChangeArrowheads="1"/>
            </p:cNvSpPr>
            <p:nvPr/>
          </p:nvSpPr>
          <p:spPr bwMode="auto">
            <a:xfrm>
              <a:off x="1701" y="34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1" name="Rectangle 13"/>
            <p:cNvSpPr>
              <a:spLocks noChangeArrowheads="1"/>
            </p:cNvSpPr>
            <p:nvPr/>
          </p:nvSpPr>
          <p:spPr bwMode="auto">
            <a:xfrm>
              <a:off x="1791"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2" name="Rectangle 14"/>
            <p:cNvSpPr>
              <a:spLocks noChangeArrowheads="1"/>
            </p:cNvSpPr>
            <p:nvPr/>
          </p:nvSpPr>
          <p:spPr bwMode="auto">
            <a:xfrm>
              <a:off x="1882" y="333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3" name="Rectangle 15"/>
            <p:cNvSpPr>
              <a:spLocks noChangeArrowheads="1"/>
            </p:cNvSpPr>
            <p:nvPr/>
          </p:nvSpPr>
          <p:spPr bwMode="auto">
            <a:xfrm>
              <a:off x="1973" y="3294"/>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4" name="Rectangle 16"/>
            <p:cNvSpPr>
              <a:spLocks noChangeArrowheads="1"/>
            </p:cNvSpPr>
            <p:nvPr/>
          </p:nvSpPr>
          <p:spPr bwMode="auto">
            <a:xfrm>
              <a:off x="2064" y="333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5" name="Rectangle 17"/>
            <p:cNvSpPr>
              <a:spLocks noChangeArrowheads="1"/>
            </p:cNvSpPr>
            <p:nvPr/>
          </p:nvSpPr>
          <p:spPr bwMode="auto">
            <a:xfrm>
              <a:off x="2200" y="351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6" name="Rectangle 18"/>
            <p:cNvSpPr>
              <a:spLocks noChangeArrowheads="1"/>
            </p:cNvSpPr>
            <p:nvPr/>
          </p:nvSpPr>
          <p:spPr bwMode="auto">
            <a:xfrm>
              <a:off x="2109" y="34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7" name="Rectangle 19"/>
            <p:cNvSpPr>
              <a:spLocks noChangeArrowheads="1"/>
            </p:cNvSpPr>
            <p:nvPr/>
          </p:nvSpPr>
          <p:spPr bwMode="auto">
            <a:xfrm>
              <a:off x="2290" y="347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8" name="Rectangle 20"/>
            <p:cNvSpPr>
              <a:spLocks noChangeArrowheads="1"/>
            </p:cNvSpPr>
            <p:nvPr/>
          </p:nvSpPr>
          <p:spPr bwMode="auto">
            <a:xfrm>
              <a:off x="2336"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29" name="Rectangle 21"/>
            <p:cNvSpPr>
              <a:spLocks noChangeArrowheads="1"/>
            </p:cNvSpPr>
            <p:nvPr/>
          </p:nvSpPr>
          <p:spPr bwMode="auto">
            <a:xfrm>
              <a:off x="2381" y="3294"/>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0" name="Rectangle 22"/>
            <p:cNvSpPr>
              <a:spLocks noChangeArrowheads="1"/>
            </p:cNvSpPr>
            <p:nvPr/>
          </p:nvSpPr>
          <p:spPr bwMode="auto">
            <a:xfrm>
              <a:off x="2426" y="3193"/>
              <a:ext cx="272" cy="218"/>
            </a:xfrm>
            <a:prstGeom prst="rect">
              <a:avLst/>
            </a:prstGeom>
            <a:noFill/>
            <a:ln w="9525">
              <a:noFill/>
              <a:miter lim="800000"/>
              <a:headEnd/>
              <a:tailEnd/>
            </a:ln>
            <a:effectLst/>
          </p:spPr>
          <p:txBody>
            <a:bodyPr>
              <a:spAutoFit/>
            </a:bodyPr>
            <a:lstStyle/>
            <a:p>
              <a:r>
                <a:rPr lang="en-US" altLang="zh-CN" sz="1400" b="1" dirty="0">
                  <a:solidFill>
                    <a:schemeClr val="hlink"/>
                  </a:solidFill>
                </a:rPr>
                <a:t>①</a:t>
              </a:r>
            </a:p>
          </p:txBody>
        </p:sp>
        <p:sp>
          <p:nvSpPr>
            <p:cNvPr id="31" name="Rectangle 23"/>
            <p:cNvSpPr>
              <a:spLocks noChangeArrowheads="1"/>
            </p:cNvSpPr>
            <p:nvPr/>
          </p:nvSpPr>
          <p:spPr bwMode="auto">
            <a:xfrm>
              <a:off x="2472" y="3102"/>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2" name="Rectangle 24"/>
            <p:cNvSpPr>
              <a:spLocks noChangeArrowheads="1"/>
            </p:cNvSpPr>
            <p:nvPr/>
          </p:nvSpPr>
          <p:spPr bwMode="auto">
            <a:xfrm>
              <a:off x="2517" y="3011"/>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3" name="Rectangle 25"/>
            <p:cNvSpPr>
              <a:spLocks noChangeArrowheads="1"/>
            </p:cNvSpPr>
            <p:nvPr/>
          </p:nvSpPr>
          <p:spPr bwMode="auto">
            <a:xfrm>
              <a:off x="2563" y="2921"/>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4" name="Rectangle 26"/>
            <p:cNvSpPr>
              <a:spLocks noChangeArrowheads="1"/>
            </p:cNvSpPr>
            <p:nvPr/>
          </p:nvSpPr>
          <p:spPr bwMode="auto">
            <a:xfrm>
              <a:off x="2744" y="2478"/>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5" name="Rectangle 27"/>
            <p:cNvSpPr>
              <a:spLocks noChangeArrowheads="1"/>
            </p:cNvSpPr>
            <p:nvPr/>
          </p:nvSpPr>
          <p:spPr bwMode="auto">
            <a:xfrm>
              <a:off x="2699" y="2558"/>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6" name="Rectangle 28"/>
            <p:cNvSpPr>
              <a:spLocks noChangeArrowheads="1"/>
            </p:cNvSpPr>
            <p:nvPr/>
          </p:nvSpPr>
          <p:spPr bwMode="auto">
            <a:xfrm>
              <a:off x="2653" y="275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7" name="Rectangle 29"/>
            <p:cNvSpPr>
              <a:spLocks noChangeArrowheads="1"/>
            </p:cNvSpPr>
            <p:nvPr/>
          </p:nvSpPr>
          <p:spPr bwMode="auto">
            <a:xfrm>
              <a:off x="2653" y="265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8" name="Rectangle 30"/>
            <p:cNvSpPr>
              <a:spLocks noChangeArrowheads="1"/>
            </p:cNvSpPr>
            <p:nvPr/>
          </p:nvSpPr>
          <p:spPr bwMode="auto">
            <a:xfrm>
              <a:off x="2835" y="2432"/>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39" name="Rectangle 31"/>
            <p:cNvSpPr>
              <a:spLocks noChangeArrowheads="1"/>
            </p:cNvSpPr>
            <p:nvPr/>
          </p:nvSpPr>
          <p:spPr bwMode="auto">
            <a:xfrm>
              <a:off x="2608" y="28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0" name="Rectangle 32"/>
            <p:cNvSpPr>
              <a:spLocks noChangeArrowheads="1"/>
            </p:cNvSpPr>
            <p:nvPr/>
          </p:nvSpPr>
          <p:spPr bwMode="auto">
            <a:xfrm>
              <a:off x="2880" y="2478"/>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1" name="Rectangle 33"/>
            <p:cNvSpPr>
              <a:spLocks noChangeArrowheads="1"/>
            </p:cNvSpPr>
            <p:nvPr/>
          </p:nvSpPr>
          <p:spPr bwMode="auto">
            <a:xfrm>
              <a:off x="2971" y="265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2" name="Rectangle 34"/>
            <p:cNvSpPr>
              <a:spLocks noChangeArrowheads="1"/>
            </p:cNvSpPr>
            <p:nvPr/>
          </p:nvSpPr>
          <p:spPr bwMode="auto">
            <a:xfrm>
              <a:off x="2925" y="2568"/>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3" name="Rectangle 35"/>
            <p:cNvSpPr>
              <a:spLocks noChangeArrowheads="1"/>
            </p:cNvSpPr>
            <p:nvPr/>
          </p:nvSpPr>
          <p:spPr bwMode="auto">
            <a:xfrm>
              <a:off x="3016" y="275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4" name="Rectangle 36"/>
            <p:cNvSpPr>
              <a:spLocks noChangeArrowheads="1"/>
            </p:cNvSpPr>
            <p:nvPr/>
          </p:nvSpPr>
          <p:spPr bwMode="auto">
            <a:xfrm>
              <a:off x="3061" y="284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5" name="Rectangle 37"/>
            <p:cNvSpPr>
              <a:spLocks noChangeArrowheads="1"/>
            </p:cNvSpPr>
            <p:nvPr/>
          </p:nvSpPr>
          <p:spPr bwMode="auto">
            <a:xfrm>
              <a:off x="3107" y="3113"/>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6" name="Rectangle 38"/>
            <p:cNvSpPr>
              <a:spLocks noChangeArrowheads="1"/>
            </p:cNvSpPr>
            <p:nvPr/>
          </p:nvSpPr>
          <p:spPr bwMode="auto">
            <a:xfrm>
              <a:off x="3061" y="3022"/>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7" name="Rectangle 39"/>
            <p:cNvSpPr>
              <a:spLocks noChangeArrowheads="1"/>
            </p:cNvSpPr>
            <p:nvPr/>
          </p:nvSpPr>
          <p:spPr bwMode="auto">
            <a:xfrm>
              <a:off x="3061" y="2931"/>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8" name="Rectangle 40"/>
            <p:cNvSpPr>
              <a:spLocks noChangeArrowheads="1"/>
            </p:cNvSpPr>
            <p:nvPr/>
          </p:nvSpPr>
          <p:spPr bwMode="auto">
            <a:xfrm>
              <a:off x="3243" y="347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49" name="Rectangle 41"/>
            <p:cNvSpPr>
              <a:spLocks noChangeArrowheads="1"/>
            </p:cNvSpPr>
            <p:nvPr/>
          </p:nvSpPr>
          <p:spPr bwMode="auto">
            <a:xfrm>
              <a:off x="3198"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0" name="Rectangle 42"/>
            <p:cNvSpPr>
              <a:spLocks noChangeArrowheads="1"/>
            </p:cNvSpPr>
            <p:nvPr/>
          </p:nvSpPr>
          <p:spPr bwMode="auto">
            <a:xfrm>
              <a:off x="3152" y="3294"/>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1" name="Rectangle 43"/>
            <p:cNvSpPr>
              <a:spLocks noChangeArrowheads="1"/>
            </p:cNvSpPr>
            <p:nvPr/>
          </p:nvSpPr>
          <p:spPr bwMode="auto">
            <a:xfrm>
              <a:off x="3152" y="3203"/>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2" name="Rectangle 44"/>
            <p:cNvSpPr>
              <a:spLocks noChangeArrowheads="1"/>
            </p:cNvSpPr>
            <p:nvPr/>
          </p:nvSpPr>
          <p:spPr bwMode="auto">
            <a:xfrm>
              <a:off x="3470" y="333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3" name="Rectangle 45"/>
            <p:cNvSpPr>
              <a:spLocks noChangeArrowheads="1"/>
            </p:cNvSpPr>
            <p:nvPr/>
          </p:nvSpPr>
          <p:spPr bwMode="auto">
            <a:xfrm>
              <a:off x="3424" y="34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4" name="Rectangle 46"/>
            <p:cNvSpPr>
              <a:spLocks noChangeArrowheads="1"/>
            </p:cNvSpPr>
            <p:nvPr/>
          </p:nvSpPr>
          <p:spPr bwMode="auto">
            <a:xfrm>
              <a:off x="3379" y="3521"/>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5" name="Rectangle 47"/>
            <p:cNvSpPr>
              <a:spLocks noChangeArrowheads="1"/>
            </p:cNvSpPr>
            <p:nvPr/>
          </p:nvSpPr>
          <p:spPr bwMode="auto">
            <a:xfrm>
              <a:off x="3288" y="3566"/>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6" name="Rectangle 48"/>
            <p:cNvSpPr>
              <a:spLocks noChangeArrowheads="1"/>
            </p:cNvSpPr>
            <p:nvPr/>
          </p:nvSpPr>
          <p:spPr bwMode="auto">
            <a:xfrm>
              <a:off x="3787" y="351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7" name="Rectangle 49"/>
            <p:cNvSpPr>
              <a:spLocks noChangeArrowheads="1"/>
            </p:cNvSpPr>
            <p:nvPr/>
          </p:nvSpPr>
          <p:spPr bwMode="auto">
            <a:xfrm>
              <a:off x="3742" y="343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8" name="Rectangle 50"/>
            <p:cNvSpPr>
              <a:spLocks noChangeArrowheads="1"/>
            </p:cNvSpPr>
            <p:nvPr/>
          </p:nvSpPr>
          <p:spPr bwMode="auto">
            <a:xfrm>
              <a:off x="3651"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59" name="Rectangle 51"/>
            <p:cNvSpPr>
              <a:spLocks noChangeArrowheads="1"/>
            </p:cNvSpPr>
            <p:nvPr/>
          </p:nvSpPr>
          <p:spPr bwMode="auto">
            <a:xfrm>
              <a:off x="3560" y="3339"/>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66" name="Rectangle 52"/>
            <p:cNvSpPr>
              <a:spLocks noChangeArrowheads="1"/>
            </p:cNvSpPr>
            <p:nvPr/>
          </p:nvSpPr>
          <p:spPr bwMode="auto">
            <a:xfrm>
              <a:off x="4059"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67" name="Rectangle 53"/>
            <p:cNvSpPr>
              <a:spLocks noChangeArrowheads="1"/>
            </p:cNvSpPr>
            <p:nvPr/>
          </p:nvSpPr>
          <p:spPr bwMode="auto">
            <a:xfrm>
              <a:off x="4150" y="338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68" name="Rectangle 54"/>
            <p:cNvSpPr>
              <a:spLocks noChangeArrowheads="1"/>
            </p:cNvSpPr>
            <p:nvPr/>
          </p:nvSpPr>
          <p:spPr bwMode="auto">
            <a:xfrm>
              <a:off x="3969" y="3420"/>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sp>
          <p:nvSpPr>
            <p:cNvPr id="69" name="Rectangle 55"/>
            <p:cNvSpPr>
              <a:spLocks noChangeArrowheads="1"/>
            </p:cNvSpPr>
            <p:nvPr/>
          </p:nvSpPr>
          <p:spPr bwMode="auto">
            <a:xfrm>
              <a:off x="3878" y="3475"/>
              <a:ext cx="272" cy="218"/>
            </a:xfrm>
            <a:prstGeom prst="rect">
              <a:avLst/>
            </a:prstGeom>
            <a:noFill/>
            <a:ln w="9525">
              <a:noFill/>
              <a:miter lim="800000"/>
              <a:headEnd/>
              <a:tailEnd/>
            </a:ln>
            <a:effectLst/>
          </p:spPr>
          <p:txBody>
            <a:bodyPr>
              <a:spAutoFit/>
            </a:bodyPr>
            <a:lstStyle/>
            <a:p>
              <a:r>
                <a:rPr lang="en-US" altLang="zh-CN" sz="1400" b="1">
                  <a:solidFill>
                    <a:schemeClr val="hlink"/>
                  </a:solidFill>
                </a:rPr>
                <a:t>①</a:t>
              </a:r>
            </a:p>
          </p:txBody>
        </p:sp>
      </p:grpSp>
      <p:pic>
        <p:nvPicPr>
          <p:cNvPr id="70" name="Picture 5"/>
          <p:cNvPicPr>
            <a:picLocks noChangeAspect="1" noChangeArrowheads="1"/>
          </p:cNvPicPr>
          <p:nvPr/>
        </p:nvPicPr>
        <p:blipFill>
          <a:blip r:embed="rId3"/>
          <a:srcRect b="7436"/>
          <a:stretch>
            <a:fillRect/>
          </a:stretch>
        </p:blipFill>
        <p:spPr bwMode="auto">
          <a:xfrm>
            <a:off x="6762755" y="2643182"/>
            <a:ext cx="4722639" cy="1862266"/>
          </a:xfrm>
          <a:prstGeom prst="rect">
            <a:avLst/>
          </a:prstGeom>
          <a:noFill/>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4038624" y="1285860"/>
            <a:ext cx="5581651"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采样率不足会怎么样？</a:t>
            </a:r>
            <a:endParaRPr kumimoji="0" lang="zh-CN" altLang="en-US" sz="2000" b="1" baseline="0" dirty="0">
              <a:latin typeface="微软雅黑" pitchFamily="34" charset="-122"/>
              <a:ea typeface="微软雅黑" pitchFamily="34" charset="-122"/>
            </a:endParaRPr>
          </a:p>
        </p:txBody>
      </p:sp>
      <p:sp>
        <p:nvSpPr>
          <p:cNvPr id="7" name="矩形 6"/>
          <p:cNvSpPr/>
          <p:nvPr/>
        </p:nvSpPr>
        <p:spPr>
          <a:xfrm>
            <a:off x="285709" y="2571744"/>
            <a:ext cx="9810819" cy="400110"/>
          </a:xfrm>
          <a:prstGeom prst="rect">
            <a:avLst/>
          </a:prstGeom>
        </p:spPr>
        <p:txBody>
          <a:bodyPr wrap="square">
            <a:spAutoFit/>
          </a:bodyPr>
          <a:lstStyle/>
          <a:p>
            <a:r>
              <a:rPr lang="zh-CN" altLang="en-US" sz="2000" b="1" dirty="0" smtClean="0">
                <a:latin typeface="微软雅黑" pitchFamily="34" charset="-122"/>
                <a:ea typeface="微软雅黑" pitchFamily="34" charset="-122"/>
              </a:rPr>
              <a:t>示波器采样率高低对波形构建的真实性有直接影响！</a:t>
            </a:r>
            <a:endParaRPr lang="en-US" altLang="zh-CN" sz="2000" b="1" dirty="0" smtClean="0">
              <a:latin typeface="微软雅黑" pitchFamily="34" charset="-122"/>
              <a:ea typeface="微软雅黑" pitchFamily="34" charset="-122"/>
            </a:endParaRPr>
          </a:p>
        </p:txBody>
      </p:sp>
      <p:sp>
        <p:nvSpPr>
          <p:cNvPr id="8" name="矩形 7"/>
          <p:cNvSpPr/>
          <p:nvPr/>
        </p:nvSpPr>
        <p:spPr>
          <a:xfrm>
            <a:off x="285709" y="3450458"/>
            <a:ext cx="5715040" cy="1338828"/>
          </a:xfrm>
          <a:prstGeom prst="rect">
            <a:avLst/>
          </a:prstGeom>
          <a:ln w="28575">
            <a:solidFill>
              <a:schemeClr val="accent1"/>
            </a:solidFill>
          </a:ln>
        </p:spPr>
        <p:txBody>
          <a:bodyPr wrap="square">
            <a:spAutoFit/>
          </a:bodyPr>
          <a:lstStyle/>
          <a:p>
            <a:pPr>
              <a:lnSpc>
                <a:spcPct val="150000"/>
              </a:lnSpc>
              <a:buClr>
                <a:srgbClr val="FF0000"/>
              </a:buClr>
            </a:pPr>
            <a:r>
              <a:rPr lang="zh-CN" altLang="en-US" b="1" dirty="0" smtClean="0">
                <a:latin typeface="微软雅黑" pitchFamily="34" charset="-122"/>
                <a:ea typeface="微软雅黑" pitchFamily="34" charset="-122"/>
              </a:rPr>
              <a:t>奈奎斯特取样原理：</a:t>
            </a:r>
            <a:endParaRPr lang="en-US" altLang="zh-CN" b="1" dirty="0" smtClean="0">
              <a:latin typeface="微软雅黑" pitchFamily="34" charset="-122"/>
              <a:ea typeface="微软雅黑" pitchFamily="34" charset="-122"/>
            </a:endParaRPr>
          </a:p>
          <a:p>
            <a:pPr>
              <a:lnSpc>
                <a:spcPct val="150000"/>
              </a:lnSpc>
              <a:buClr>
                <a:srgbClr val="FF0000"/>
              </a:buClr>
            </a:pPr>
            <a:r>
              <a:rPr lang="zh-CN" altLang="en-US" b="1" dirty="0" smtClean="0">
                <a:latin typeface="微软雅黑" pitchFamily="34" charset="-122"/>
                <a:ea typeface="微软雅黑" pitchFamily="34" charset="-122"/>
              </a:rPr>
              <a:t>在</a:t>
            </a:r>
            <a:r>
              <a:rPr lang="zh-CN" altLang="en-US" b="1" dirty="0" smtClean="0">
                <a:solidFill>
                  <a:srgbClr val="FF0000"/>
                </a:solidFill>
                <a:latin typeface="微软雅黑" pitchFamily="34" charset="-122"/>
                <a:ea typeface="微软雅黑" pitchFamily="34" charset="-122"/>
              </a:rPr>
              <a:t>正弦波</a:t>
            </a:r>
            <a:r>
              <a:rPr lang="zh-CN" altLang="en-US" b="1" dirty="0" smtClean="0">
                <a:latin typeface="微软雅黑" pitchFamily="34" charset="-122"/>
                <a:ea typeface="微软雅黑" pitchFamily="34" charset="-122"/>
              </a:rPr>
              <a:t>上采样，采样频率</a:t>
            </a:r>
            <a:r>
              <a:rPr lang="en-US" altLang="zh-CN" b="1" dirty="0" err="1" smtClean="0">
                <a:latin typeface="微软雅黑" pitchFamily="34" charset="-122"/>
                <a:ea typeface="微软雅黑" pitchFamily="34" charset="-122"/>
              </a:rPr>
              <a:t>fs</a:t>
            </a:r>
            <a:r>
              <a:rPr lang="zh-CN" altLang="en-US" b="1" dirty="0" smtClean="0">
                <a:latin typeface="微软雅黑" pitchFamily="34" charset="-122"/>
                <a:ea typeface="微软雅黑" pitchFamily="34" charset="-122"/>
              </a:rPr>
              <a:t>必须</a:t>
            </a:r>
            <a:r>
              <a:rPr lang="zh-CN" altLang="en-US" b="1" dirty="0" smtClean="0">
                <a:solidFill>
                  <a:srgbClr val="FF0000"/>
                </a:solidFill>
                <a:latin typeface="微软雅黑" pitchFamily="34" charset="-122"/>
                <a:ea typeface="微软雅黑" pitchFamily="34" charset="-122"/>
              </a:rPr>
              <a:t>大于</a:t>
            </a:r>
            <a:r>
              <a:rPr lang="zh-CN" altLang="en-US" b="1" dirty="0" smtClean="0">
                <a:latin typeface="微软雅黑" pitchFamily="34" charset="-122"/>
                <a:ea typeface="微软雅黑" pitchFamily="34" charset="-122"/>
              </a:rPr>
              <a:t>信号频率</a:t>
            </a:r>
            <a:r>
              <a:rPr lang="en-US" altLang="zh-CN" b="1" dirty="0" smtClean="0">
                <a:latin typeface="微软雅黑" pitchFamily="34" charset="-122"/>
                <a:ea typeface="微软雅黑" pitchFamily="34" charset="-122"/>
              </a:rPr>
              <a:t>SF</a:t>
            </a:r>
            <a:r>
              <a:rPr lang="zh-CN" altLang="en-US" b="1" dirty="0" smtClean="0">
                <a:latin typeface="微软雅黑" pitchFamily="34" charset="-122"/>
                <a:ea typeface="微软雅黑" pitchFamily="34" charset="-122"/>
              </a:rPr>
              <a:t>的</a:t>
            </a:r>
            <a:r>
              <a:rPr lang="zh-CN" altLang="en-US" b="1" dirty="0" smtClean="0">
                <a:solidFill>
                  <a:srgbClr val="FF0000"/>
                </a:solidFill>
                <a:latin typeface="微软雅黑" pitchFamily="34" charset="-122"/>
                <a:ea typeface="微软雅黑" pitchFamily="34" charset="-122"/>
              </a:rPr>
              <a:t>两倍以上</a:t>
            </a:r>
            <a:r>
              <a:rPr lang="zh-CN" altLang="en-US" b="1" dirty="0" smtClean="0">
                <a:latin typeface="微软雅黑" pitchFamily="34" charset="-122"/>
                <a:ea typeface="微软雅黑" pitchFamily="34" charset="-122"/>
              </a:rPr>
              <a:t>才能确保从采样值完全重构原来的信号。</a:t>
            </a:r>
            <a:endParaRPr lang="en-US" altLang="zh-CN" b="1" dirty="0" smtClean="0">
              <a:latin typeface="微软雅黑" pitchFamily="34" charset="-122"/>
              <a:ea typeface="微软雅黑" pitchFamily="34" charset="-122"/>
            </a:endParaRPr>
          </a:p>
        </p:txBody>
      </p:sp>
      <p:sp>
        <p:nvSpPr>
          <p:cNvPr id="9" name="矩形 8"/>
          <p:cNvSpPr/>
          <p:nvPr/>
        </p:nvSpPr>
        <p:spPr>
          <a:xfrm>
            <a:off x="6762755" y="3460624"/>
            <a:ext cx="4857784" cy="1754326"/>
          </a:xfrm>
          <a:prstGeom prst="rect">
            <a:avLst/>
          </a:prstGeom>
          <a:ln w="28575">
            <a:solidFill>
              <a:schemeClr val="accent1"/>
            </a:solidFill>
          </a:ln>
        </p:spPr>
        <p:txBody>
          <a:bodyPr wrap="square">
            <a:spAutoFit/>
          </a:bodyPr>
          <a:lstStyle/>
          <a:p>
            <a:pPr>
              <a:lnSpc>
                <a:spcPct val="150000"/>
              </a:lnSpc>
            </a:pPr>
            <a:r>
              <a:rPr lang="zh-CN" altLang="en-US" b="1" dirty="0" smtClean="0">
                <a:latin typeface="微软雅黑" pitchFamily="34" charset="-122"/>
                <a:ea typeface="微软雅黑" pitchFamily="34" charset="-122"/>
              </a:rPr>
              <a:t>采样率低会对波形产生的影响：</a:t>
            </a:r>
            <a:endParaRPr lang="en-US" altLang="zh-CN" b="1" dirty="0" smtClean="0">
              <a:latin typeface="微软雅黑" pitchFamily="34" charset="-122"/>
              <a:ea typeface="微软雅黑" pitchFamily="34" charset="-122"/>
            </a:endParaRPr>
          </a:p>
          <a:p>
            <a:pPr>
              <a:lnSpc>
                <a:spcPct val="150000"/>
              </a:lnSpc>
              <a:buFont typeface="Wingdings" pitchFamily="2" charset="2"/>
              <a:buChar char="p"/>
            </a:pPr>
            <a:r>
              <a:rPr lang="zh-CN" altLang="en-US" b="1" dirty="0" smtClean="0">
                <a:latin typeface="微软雅黑" pitchFamily="34" charset="-122"/>
                <a:ea typeface="微软雅黑" pitchFamily="34" charset="-122"/>
              </a:rPr>
              <a:t> 波形失真</a:t>
            </a:r>
            <a:endParaRPr lang="en-US" altLang="zh-CN" b="1" dirty="0" smtClean="0">
              <a:latin typeface="微软雅黑" pitchFamily="34" charset="-122"/>
              <a:ea typeface="微软雅黑" pitchFamily="34" charset="-122"/>
            </a:endParaRPr>
          </a:p>
          <a:p>
            <a:pPr>
              <a:lnSpc>
                <a:spcPct val="150000"/>
              </a:lnSpc>
              <a:buFont typeface="Wingdings" pitchFamily="2" charset="2"/>
              <a:buChar char="p"/>
            </a:pPr>
            <a:r>
              <a:rPr lang="zh-CN" altLang="en-US" b="1" dirty="0" smtClean="0">
                <a:latin typeface="微软雅黑" pitchFamily="34" charset="-122"/>
                <a:ea typeface="微软雅黑" pitchFamily="34" charset="-122"/>
              </a:rPr>
              <a:t> 波形混淆</a:t>
            </a:r>
            <a:endParaRPr lang="en-US" altLang="zh-CN" b="1" dirty="0" smtClean="0">
              <a:latin typeface="微软雅黑" pitchFamily="34" charset="-122"/>
              <a:ea typeface="微软雅黑" pitchFamily="34" charset="-122"/>
            </a:endParaRPr>
          </a:p>
          <a:p>
            <a:pPr>
              <a:lnSpc>
                <a:spcPct val="150000"/>
              </a:lnSpc>
              <a:buFont typeface="Wingdings" pitchFamily="2" charset="2"/>
              <a:buChar char="p"/>
            </a:pPr>
            <a:r>
              <a:rPr lang="zh-CN" altLang="en-US" b="1" dirty="0" smtClean="0">
                <a:latin typeface="微软雅黑" pitchFamily="34" charset="-122"/>
                <a:ea typeface="微软雅黑" pitchFamily="34" charset="-122"/>
              </a:rPr>
              <a:t> 波形漏失</a:t>
            </a:r>
          </a:p>
        </p:txBody>
      </p:sp>
      <p:sp>
        <p:nvSpPr>
          <p:cNvPr id="15" name="矩形 14"/>
          <p:cNvSpPr/>
          <p:nvPr/>
        </p:nvSpPr>
        <p:spPr>
          <a:xfrm>
            <a:off x="8286766" y="2500306"/>
            <a:ext cx="2698175" cy="523220"/>
          </a:xfrm>
          <a:prstGeom prst="rect">
            <a:avLst/>
          </a:prstGeom>
        </p:spPr>
        <p:txBody>
          <a:bodyPr wrap="none">
            <a:spAutoFit/>
          </a:bodyPr>
          <a:lstStyle/>
          <a:p>
            <a:pPr marL="0" lvl="1"/>
            <a:r>
              <a:rPr lang="zh-CN" altLang="en-US" sz="2800" dirty="0" smtClean="0">
                <a:solidFill>
                  <a:srgbClr val="0070C0"/>
                </a:solidFill>
                <a:latin typeface="黑体" panose="02010609060101010101" pitchFamily="49" charset="-122"/>
                <a:ea typeface="黑体" panose="02010609060101010101" pitchFamily="49" charset="-122"/>
              </a:rPr>
              <a:t>时刻警惕采样率</a:t>
            </a:r>
            <a:endParaRPr lang="en-US" altLang="zh-CN" sz="2800" dirty="0" smtClean="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4038624" y="1285860"/>
            <a:ext cx="5581651"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采样率不足会怎么样？</a:t>
            </a:r>
            <a:endParaRPr kumimoji="0" lang="zh-CN" altLang="en-US" sz="2000" b="1" baseline="0" dirty="0">
              <a:latin typeface="微软雅黑" pitchFamily="34" charset="-122"/>
              <a:ea typeface="微软雅黑" pitchFamily="34" charset="-122"/>
            </a:endParaRPr>
          </a:p>
        </p:txBody>
      </p:sp>
      <p:grpSp>
        <p:nvGrpSpPr>
          <p:cNvPr id="3" name="Group 258"/>
          <p:cNvGrpSpPr>
            <a:grpSpLocks/>
          </p:cNvGrpSpPr>
          <p:nvPr/>
        </p:nvGrpSpPr>
        <p:grpSpPr bwMode="auto">
          <a:xfrm>
            <a:off x="2381224" y="2643182"/>
            <a:ext cx="8858312" cy="2705107"/>
            <a:chOff x="340" y="1792"/>
            <a:chExt cx="5080" cy="1487"/>
          </a:xfrm>
        </p:grpSpPr>
        <p:sp>
          <p:nvSpPr>
            <p:cNvPr id="11" name="Line 236"/>
            <p:cNvSpPr>
              <a:spLocks noChangeShapeType="1"/>
            </p:cNvSpPr>
            <p:nvPr/>
          </p:nvSpPr>
          <p:spPr bwMode="black">
            <a:xfrm>
              <a:off x="2834" y="3243"/>
              <a:ext cx="2586" cy="0"/>
            </a:xfrm>
            <a:prstGeom prst="line">
              <a:avLst/>
            </a:prstGeom>
            <a:noFill/>
            <a:ln w="9525">
              <a:solidFill>
                <a:srgbClr val="000000"/>
              </a:solidFill>
              <a:round/>
              <a:headEnd/>
              <a:tailEnd/>
            </a:ln>
            <a:effectLst/>
          </p:spPr>
          <p:txBody>
            <a:bodyPr/>
            <a:lstStyle/>
            <a:p>
              <a:endParaRPr lang="zh-CN" altLang="en-US"/>
            </a:p>
          </p:txBody>
        </p:sp>
        <p:sp>
          <p:nvSpPr>
            <p:cNvPr id="12" name="Line 237"/>
            <p:cNvSpPr>
              <a:spLocks noChangeShapeType="1"/>
            </p:cNvSpPr>
            <p:nvPr/>
          </p:nvSpPr>
          <p:spPr bwMode="black">
            <a:xfrm>
              <a:off x="2879" y="2744"/>
              <a:ext cx="0" cy="499"/>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15" name="Line 238"/>
            <p:cNvSpPr>
              <a:spLocks noChangeShapeType="1"/>
            </p:cNvSpPr>
            <p:nvPr/>
          </p:nvSpPr>
          <p:spPr bwMode="black">
            <a:xfrm>
              <a:off x="3151" y="2820"/>
              <a:ext cx="0" cy="417"/>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16" name="Line 239"/>
            <p:cNvSpPr>
              <a:spLocks noChangeShapeType="1"/>
            </p:cNvSpPr>
            <p:nvPr/>
          </p:nvSpPr>
          <p:spPr bwMode="black">
            <a:xfrm>
              <a:off x="3423" y="2669"/>
              <a:ext cx="0" cy="580"/>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17" name="Line 240"/>
            <p:cNvSpPr>
              <a:spLocks noChangeShapeType="1"/>
            </p:cNvSpPr>
            <p:nvPr/>
          </p:nvSpPr>
          <p:spPr bwMode="black">
            <a:xfrm>
              <a:off x="3695" y="2926"/>
              <a:ext cx="0" cy="317"/>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18" name="Line 241"/>
            <p:cNvSpPr>
              <a:spLocks noChangeShapeType="1"/>
            </p:cNvSpPr>
            <p:nvPr/>
          </p:nvSpPr>
          <p:spPr bwMode="black">
            <a:xfrm>
              <a:off x="3967" y="2336"/>
              <a:ext cx="0" cy="907"/>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19" name="Line 242"/>
            <p:cNvSpPr>
              <a:spLocks noChangeShapeType="1"/>
            </p:cNvSpPr>
            <p:nvPr/>
          </p:nvSpPr>
          <p:spPr bwMode="black">
            <a:xfrm>
              <a:off x="4239" y="1792"/>
              <a:ext cx="0" cy="1451"/>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0" name="Line 243"/>
            <p:cNvSpPr>
              <a:spLocks noChangeShapeType="1"/>
            </p:cNvSpPr>
            <p:nvPr/>
          </p:nvSpPr>
          <p:spPr bwMode="black">
            <a:xfrm>
              <a:off x="4511" y="2926"/>
              <a:ext cx="0" cy="317"/>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1" name="Line 244"/>
            <p:cNvSpPr>
              <a:spLocks noChangeShapeType="1"/>
            </p:cNvSpPr>
            <p:nvPr/>
          </p:nvSpPr>
          <p:spPr bwMode="black">
            <a:xfrm>
              <a:off x="4783" y="2679"/>
              <a:ext cx="0" cy="567"/>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2" name="Line 245"/>
            <p:cNvSpPr>
              <a:spLocks noChangeShapeType="1"/>
            </p:cNvSpPr>
            <p:nvPr/>
          </p:nvSpPr>
          <p:spPr bwMode="black">
            <a:xfrm>
              <a:off x="5055" y="2835"/>
              <a:ext cx="0" cy="40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3" name="Line 246"/>
            <p:cNvSpPr>
              <a:spLocks noChangeShapeType="1"/>
            </p:cNvSpPr>
            <p:nvPr/>
          </p:nvSpPr>
          <p:spPr bwMode="black">
            <a:xfrm>
              <a:off x="5327" y="2805"/>
              <a:ext cx="0" cy="424"/>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4" name="Line 247"/>
            <p:cNvSpPr>
              <a:spLocks noChangeShapeType="1"/>
            </p:cNvSpPr>
            <p:nvPr/>
          </p:nvSpPr>
          <p:spPr bwMode="black">
            <a:xfrm>
              <a:off x="2879" y="2744"/>
              <a:ext cx="272" cy="61"/>
            </a:xfrm>
            <a:prstGeom prst="line">
              <a:avLst/>
            </a:prstGeom>
            <a:noFill/>
            <a:ln w="9525">
              <a:solidFill>
                <a:srgbClr val="0000FF"/>
              </a:solidFill>
              <a:round/>
              <a:headEnd type="oval" w="med" len="med"/>
              <a:tailEnd/>
            </a:ln>
            <a:effectLst/>
          </p:spPr>
          <p:txBody>
            <a:bodyPr/>
            <a:lstStyle/>
            <a:p>
              <a:endParaRPr lang="zh-CN" altLang="en-US"/>
            </a:p>
          </p:txBody>
        </p:sp>
        <p:sp>
          <p:nvSpPr>
            <p:cNvPr id="25" name="Line 248"/>
            <p:cNvSpPr>
              <a:spLocks noChangeShapeType="1"/>
            </p:cNvSpPr>
            <p:nvPr/>
          </p:nvSpPr>
          <p:spPr bwMode="black">
            <a:xfrm flipV="1">
              <a:off x="3151" y="2669"/>
              <a:ext cx="272" cy="136"/>
            </a:xfrm>
            <a:prstGeom prst="line">
              <a:avLst/>
            </a:prstGeom>
            <a:noFill/>
            <a:ln w="9525">
              <a:solidFill>
                <a:srgbClr val="0000FF"/>
              </a:solidFill>
              <a:round/>
              <a:headEnd type="oval" w="med" len="med"/>
              <a:tailEnd/>
            </a:ln>
            <a:effectLst/>
          </p:spPr>
          <p:txBody>
            <a:bodyPr/>
            <a:lstStyle/>
            <a:p>
              <a:endParaRPr lang="zh-CN" altLang="en-US"/>
            </a:p>
          </p:txBody>
        </p:sp>
        <p:sp>
          <p:nvSpPr>
            <p:cNvPr id="26" name="Line 249"/>
            <p:cNvSpPr>
              <a:spLocks noChangeShapeType="1"/>
            </p:cNvSpPr>
            <p:nvPr/>
          </p:nvSpPr>
          <p:spPr bwMode="black">
            <a:xfrm>
              <a:off x="3423" y="2669"/>
              <a:ext cx="272" cy="257"/>
            </a:xfrm>
            <a:prstGeom prst="line">
              <a:avLst/>
            </a:prstGeom>
            <a:noFill/>
            <a:ln w="9525">
              <a:solidFill>
                <a:srgbClr val="0000FF"/>
              </a:solidFill>
              <a:round/>
              <a:headEnd type="oval" w="med" len="med"/>
              <a:tailEnd/>
            </a:ln>
            <a:effectLst/>
          </p:spPr>
          <p:txBody>
            <a:bodyPr/>
            <a:lstStyle/>
            <a:p>
              <a:endParaRPr lang="zh-CN" altLang="en-US"/>
            </a:p>
          </p:txBody>
        </p:sp>
        <p:sp>
          <p:nvSpPr>
            <p:cNvPr id="27" name="Line 250"/>
            <p:cNvSpPr>
              <a:spLocks noChangeShapeType="1"/>
            </p:cNvSpPr>
            <p:nvPr/>
          </p:nvSpPr>
          <p:spPr bwMode="black">
            <a:xfrm flipV="1">
              <a:off x="3695" y="2336"/>
              <a:ext cx="272" cy="590"/>
            </a:xfrm>
            <a:prstGeom prst="line">
              <a:avLst/>
            </a:prstGeom>
            <a:noFill/>
            <a:ln w="9525">
              <a:solidFill>
                <a:srgbClr val="0000FF"/>
              </a:solidFill>
              <a:round/>
              <a:headEnd type="oval" w="med" len="med"/>
              <a:tailEnd/>
            </a:ln>
            <a:effectLst/>
          </p:spPr>
          <p:txBody>
            <a:bodyPr/>
            <a:lstStyle/>
            <a:p>
              <a:endParaRPr lang="zh-CN" altLang="en-US"/>
            </a:p>
          </p:txBody>
        </p:sp>
        <p:sp>
          <p:nvSpPr>
            <p:cNvPr id="28" name="Line 251"/>
            <p:cNvSpPr>
              <a:spLocks noChangeShapeType="1"/>
            </p:cNvSpPr>
            <p:nvPr/>
          </p:nvSpPr>
          <p:spPr bwMode="black">
            <a:xfrm flipV="1">
              <a:off x="3967" y="1792"/>
              <a:ext cx="272" cy="544"/>
            </a:xfrm>
            <a:prstGeom prst="line">
              <a:avLst/>
            </a:prstGeom>
            <a:noFill/>
            <a:ln w="9525">
              <a:solidFill>
                <a:srgbClr val="0000FF"/>
              </a:solidFill>
              <a:round/>
              <a:headEnd type="oval" w="med" len="med"/>
              <a:tailEnd/>
            </a:ln>
            <a:effectLst/>
          </p:spPr>
          <p:txBody>
            <a:bodyPr/>
            <a:lstStyle/>
            <a:p>
              <a:endParaRPr lang="zh-CN" altLang="en-US"/>
            </a:p>
          </p:txBody>
        </p:sp>
        <p:sp>
          <p:nvSpPr>
            <p:cNvPr id="29" name="Line 252"/>
            <p:cNvSpPr>
              <a:spLocks noChangeShapeType="1"/>
            </p:cNvSpPr>
            <p:nvPr/>
          </p:nvSpPr>
          <p:spPr bwMode="black">
            <a:xfrm>
              <a:off x="4239" y="1792"/>
              <a:ext cx="272" cy="1134"/>
            </a:xfrm>
            <a:prstGeom prst="line">
              <a:avLst/>
            </a:prstGeom>
            <a:noFill/>
            <a:ln w="9525">
              <a:solidFill>
                <a:srgbClr val="0000FF"/>
              </a:solidFill>
              <a:round/>
              <a:headEnd type="oval" w="med" len="med"/>
              <a:tailEnd/>
            </a:ln>
            <a:effectLst/>
          </p:spPr>
          <p:txBody>
            <a:bodyPr/>
            <a:lstStyle/>
            <a:p>
              <a:endParaRPr lang="zh-CN" altLang="en-US"/>
            </a:p>
          </p:txBody>
        </p:sp>
        <p:sp>
          <p:nvSpPr>
            <p:cNvPr id="30" name="Line 253"/>
            <p:cNvSpPr>
              <a:spLocks noChangeShapeType="1"/>
            </p:cNvSpPr>
            <p:nvPr/>
          </p:nvSpPr>
          <p:spPr bwMode="black">
            <a:xfrm flipV="1">
              <a:off x="4511" y="2679"/>
              <a:ext cx="272" cy="247"/>
            </a:xfrm>
            <a:prstGeom prst="line">
              <a:avLst/>
            </a:prstGeom>
            <a:noFill/>
            <a:ln w="9525">
              <a:solidFill>
                <a:srgbClr val="0000FF"/>
              </a:solidFill>
              <a:round/>
              <a:headEnd type="oval" w="med" len="med"/>
              <a:tailEnd/>
            </a:ln>
            <a:effectLst/>
          </p:spPr>
          <p:txBody>
            <a:bodyPr/>
            <a:lstStyle/>
            <a:p>
              <a:endParaRPr lang="zh-CN" altLang="en-US"/>
            </a:p>
          </p:txBody>
        </p:sp>
        <p:sp>
          <p:nvSpPr>
            <p:cNvPr id="31" name="Line 254"/>
            <p:cNvSpPr>
              <a:spLocks noChangeShapeType="1"/>
            </p:cNvSpPr>
            <p:nvPr/>
          </p:nvSpPr>
          <p:spPr bwMode="black">
            <a:xfrm>
              <a:off x="4783" y="2679"/>
              <a:ext cx="272" cy="141"/>
            </a:xfrm>
            <a:prstGeom prst="line">
              <a:avLst/>
            </a:prstGeom>
            <a:noFill/>
            <a:ln w="9525">
              <a:solidFill>
                <a:srgbClr val="0000FF"/>
              </a:solidFill>
              <a:round/>
              <a:headEnd type="oval" w="med" len="med"/>
              <a:tailEnd/>
            </a:ln>
            <a:effectLst/>
          </p:spPr>
          <p:txBody>
            <a:bodyPr/>
            <a:lstStyle/>
            <a:p>
              <a:endParaRPr lang="zh-CN" altLang="en-US"/>
            </a:p>
          </p:txBody>
        </p:sp>
        <p:sp>
          <p:nvSpPr>
            <p:cNvPr id="32" name="Line 255"/>
            <p:cNvSpPr>
              <a:spLocks noChangeShapeType="1"/>
            </p:cNvSpPr>
            <p:nvPr/>
          </p:nvSpPr>
          <p:spPr bwMode="black">
            <a:xfrm flipV="1">
              <a:off x="5055" y="2805"/>
              <a:ext cx="272" cy="15"/>
            </a:xfrm>
            <a:prstGeom prst="line">
              <a:avLst/>
            </a:prstGeom>
            <a:noFill/>
            <a:ln w="9525">
              <a:solidFill>
                <a:srgbClr val="0000FF"/>
              </a:solidFill>
              <a:round/>
              <a:headEnd type="oval" w="med" len="med"/>
              <a:tailEnd/>
            </a:ln>
            <a:effectLst/>
          </p:spPr>
          <p:txBody>
            <a:bodyPr/>
            <a:lstStyle/>
            <a:p>
              <a:endParaRPr lang="zh-CN" altLang="en-US"/>
            </a:p>
          </p:txBody>
        </p:sp>
        <p:sp>
          <p:nvSpPr>
            <p:cNvPr id="33" name="Freeform 256"/>
            <p:cNvSpPr>
              <a:spLocks/>
            </p:cNvSpPr>
            <p:nvPr/>
          </p:nvSpPr>
          <p:spPr bwMode="black">
            <a:xfrm>
              <a:off x="340" y="1888"/>
              <a:ext cx="2450" cy="1391"/>
            </a:xfrm>
            <a:custGeom>
              <a:avLst/>
              <a:gdLst/>
              <a:ahLst/>
              <a:cxnLst>
                <a:cxn ang="0">
                  <a:pos x="0" y="1051"/>
                </a:cxn>
                <a:cxn ang="0">
                  <a:pos x="136" y="960"/>
                </a:cxn>
                <a:cxn ang="0">
                  <a:pos x="363" y="1141"/>
                </a:cxn>
                <a:cxn ang="0">
                  <a:pos x="635" y="915"/>
                </a:cxn>
                <a:cxn ang="0">
                  <a:pos x="908" y="1187"/>
                </a:cxn>
                <a:cxn ang="0">
                  <a:pos x="1316" y="7"/>
                </a:cxn>
                <a:cxn ang="0">
                  <a:pos x="1633" y="1232"/>
                </a:cxn>
                <a:cxn ang="0">
                  <a:pos x="1860" y="960"/>
                </a:cxn>
                <a:cxn ang="0">
                  <a:pos x="2087" y="1187"/>
                </a:cxn>
                <a:cxn ang="0">
                  <a:pos x="2268" y="1005"/>
                </a:cxn>
                <a:cxn ang="0">
                  <a:pos x="2450" y="1096"/>
                </a:cxn>
              </a:cxnLst>
              <a:rect l="0" t="0" r="r" b="b"/>
              <a:pathLst>
                <a:path w="2450" h="1391">
                  <a:moveTo>
                    <a:pt x="0" y="1051"/>
                  </a:moveTo>
                  <a:cubicBezTo>
                    <a:pt x="38" y="998"/>
                    <a:pt x="76" y="945"/>
                    <a:pt x="136" y="960"/>
                  </a:cubicBezTo>
                  <a:cubicBezTo>
                    <a:pt x="196" y="975"/>
                    <a:pt x="280" y="1148"/>
                    <a:pt x="363" y="1141"/>
                  </a:cubicBezTo>
                  <a:cubicBezTo>
                    <a:pt x="446" y="1134"/>
                    <a:pt x="544" y="907"/>
                    <a:pt x="635" y="915"/>
                  </a:cubicBezTo>
                  <a:cubicBezTo>
                    <a:pt x="726" y="923"/>
                    <a:pt x="795" y="1338"/>
                    <a:pt x="908" y="1187"/>
                  </a:cubicBezTo>
                  <a:cubicBezTo>
                    <a:pt x="1021" y="1036"/>
                    <a:pt x="1195" y="0"/>
                    <a:pt x="1316" y="7"/>
                  </a:cubicBezTo>
                  <a:cubicBezTo>
                    <a:pt x="1437" y="14"/>
                    <a:pt x="1542" y="1073"/>
                    <a:pt x="1633" y="1232"/>
                  </a:cubicBezTo>
                  <a:cubicBezTo>
                    <a:pt x="1724" y="1391"/>
                    <a:pt x="1784" y="967"/>
                    <a:pt x="1860" y="960"/>
                  </a:cubicBezTo>
                  <a:cubicBezTo>
                    <a:pt x="1936" y="953"/>
                    <a:pt x="2019" y="1179"/>
                    <a:pt x="2087" y="1187"/>
                  </a:cubicBezTo>
                  <a:cubicBezTo>
                    <a:pt x="2155" y="1195"/>
                    <a:pt x="2208" y="1020"/>
                    <a:pt x="2268" y="1005"/>
                  </a:cubicBezTo>
                  <a:cubicBezTo>
                    <a:pt x="2328" y="990"/>
                    <a:pt x="2420" y="1081"/>
                    <a:pt x="2450" y="1096"/>
                  </a:cubicBezTo>
                </a:path>
              </a:pathLst>
            </a:custGeom>
            <a:noFill/>
            <a:ln w="19050" cap="flat" cmpd="sng">
              <a:solidFill>
                <a:srgbClr val="000000"/>
              </a:solidFill>
              <a:prstDash val="solid"/>
              <a:round/>
              <a:headEnd/>
              <a:tailEnd/>
            </a:ln>
            <a:effectLst/>
          </p:spPr>
          <p:txBody>
            <a:bodyPr/>
            <a:lstStyle/>
            <a:p>
              <a:endParaRPr lang="zh-CN" altLang="en-US"/>
            </a:p>
          </p:txBody>
        </p:sp>
        <p:sp>
          <p:nvSpPr>
            <p:cNvPr id="34" name="AutoShape 257"/>
            <p:cNvSpPr>
              <a:spLocks noChangeArrowheads="1"/>
            </p:cNvSpPr>
            <p:nvPr/>
          </p:nvSpPr>
          <p:spPr bwMode="black">
            <a:xfrm>
              <a:off x="2562" y="2205"/>
              <a:ext cx="454" cy="182"/>
            </a:xfrm>
            <a:prstGeom prst="rightArrow">
              <a:avLst>
                <a:gd name="adj1" fmla="val 50000"/>
                <a:gd name="adj2" fmla="val 62363"/>
              </a:avLst>
            </a:prstGeom>
            <a:solidFill>
              <a:srgbClr val="FFFFFF"/>
            </a:solidFill>
            <a:ln w="9525" algn="ctr">
              <a:solidFill>
                <a:srgbClr val="000000"/>
              </a:solidFill>
              <a:miter lim="800000"/>
              <a:headEnd/>
              <a:tailEnd/>
            </a:ln>
            <a:effectLst/>
          </p:spPr>
          <p:txBody>
            <a:bodyPr wrap="none" anchor="ctr"/>
            <a:lstStyle/>
            <a:p>
              <a:endParaRPr lang="zh-CN" altLang="en-US"/>
            </a:p>
          </p:txBody>
        </p:sp>
      </p:grpSp>
      <p:sp>
        <p:nvSpPr>
          <p:cNvPr id="35" name="TextBox 34"/>
          <p:cNvSpPr txBox="1"/>
          <p:nvPr/>
        </p:nvSpPr>
        <p:spPr>
          <a:xfrm>
            <a:off x="380960" y="2571744"/>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波形失真</a:t>
            </a:r>
            <a:endParaRPr lang="zh-CN" altLang="en-US" sz="2000" b="1"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什么是示波器</a:t>
            </a:r>
            <a:endParaRPr lang="zh-CN" altLang="en-US" sz="2800" dirty="0">
              <a:solidFill>
                <a:schemeClr val="tx2"/>
              </a:solidFill>
              <a:latin typeface="微软雅黑" pitchFamily="34" charset="-122"/>
              <a:ea typeface="微软雅黑" pitchFamily="34" charset="-122"/>
            </a:endParaRPr>
          </a:p>
        </p:txBody>
      </p:sp>
      <p:sp>
        <p:nvSpPr>
          <p:cNvPr id="5" name="矩形 4"/>
          <p:cNvSpPr/>
          <p:nvPr/>
        </p:nvSpPr>
        <p:spPr>
          <a:xfrm>
            <a:off x="285709" y="1285860"/>
            <a:ext cx="11239579" cy="1477328"/>
          </a:xfrm>
          <a:prstGeom prst="rect">
            <a:avLst/>
          </a:prstGeom>
        </p:spPr>
        <p:txBody>
          <a:bodyPr wrap="square">
            <a:spAutoFit/>
          </a:bodyPr>
          <a:lstStyle/>
          <a:p>
            <a:pPr>
              <a:lnSpc>
                <a:spcPct val="150000"/>
              </a:lnSpc>
            </a:pPr>
            <a:r>
              <a:rPr lang="zh-CN" altLang="en-US" sz="2000" dirty="0" smtClean="0">
                <a:latin typeface="微软雅黑" pitchFamily="34" charset="-122"/>
                <a:ea typeface="微软雅黑" pitchFamily="34" charset="-122"/>
              </a:rPr>
              <a:t>示波器（</a:t>
            </a:r>
            <a:r>
              <a:rPr lang="en-US" sz="2000" dirty="0" smtClean="0">
                <a:latin typeface="微软雅黑" pitchFamily="34" charset="-122"/>
                <a:ea typeface="微软雅黑" pitchFamily="34" charset="-122"/>
              </a:rPr>
              <a:t>Oscilloscope</a:t>
            </a:r>
            <a:r>
              <a:rPr lang="zh-CN" altLang="en-US" sz="2000" dirty="0" smtClean="0">
                <a:latin typeface="微软雅黑" pitchFamily="34" charset="-122"/>
                <a:ea typeface="微软雅黑" pitchFamily="34" charset="-122"/>
              </a:rPr>
              <a:t>）是显示信号波形随时间变化特性的仪器。</a:t>
            </a: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示波器能把肉眼看不见的电信号变换成看得见的图象（波形），便于人们研究各种电现象的变化过程。</a:t>
            </a:r>
            <a:endParaRPr lang="zh-CN" altLang="en-US" sz="2000"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srcRect/>
          <a:stretch>
            <a:fillRect/>
          </a:stretch>
        </p:blipFill>
        <p:spPr bwMode="auto">
          <a:xfrm>
            <a:off x="7048507" y="3786190"/>
            <a:ext cx="4589349" cy="1928826"/>
          </a:xfrm>
          <a:prstGeom prst="rect">
            <a:avLst/>
          </a:prstGeom>
          <a:noFill/>
          <a:ln w="9525">
            <a:noFill/>
            <a:miter lim="800000"/>
            <a:headEnd/>
            <a:tailEnd/>
          </a:ln>
          <a:effectLst/>
        </p:spPr>
      </p:pic>
      <p:sp>
        <p:nvSpPr>
          <p:cNvPr id="9" name="矩形 8"/>
          <p:cNvSpPr/>
          <p:nvPr/>
        </p:nvSpPr>
        <p:spPr>
          <a:xfrm>
            <a:off x="2762227" y="3000373"/>
            <a:ext cx="6096043" cy="584775"/>
          </a:xfrm>
          <a:prstGeom prst="rect">
            <a:avLst/>
          </a:prstGeom>
        </p:spPr>
        <p:txBody>
          <a:bodyPr wrap="square">
            <a:spAutoFit/>
          </a:bodyPr>
          <a:lstStyle/>
          <a:p>
            <a:pPr algn="ctr"/>
            <a:r>
              <a:rPr lang="zh-CN" altLang="en-US" sz="3200" dirty="0" smtClean="0">
                <a:solidFill>
                  <a:srgbClr val="FF0000"/>
                </a:solidFill>
                <a:latin typeface="微软雅黑" pitchFamily="34" charset="-122"/>
                <a:ea typeface="微软雅黑" pitchFamily="34" charset="-122"/>
              </a:rPr>
              <a:t>电子工程师的眼睛！</a:t>
            </a:r>
            <a:endParaRPr lang="zh-CN" altLang="en-US" sz="3200" dirty="0">
              <a:solidFill>
                <a:srgbClr val="FF0000"/>
              </a:solidFill>
            </a:endParaRPr>
          </a:p>
        </p:txBody>
      </p:sp>
      <p:pic>
        <p:nvPicPr>
          <p:cNvPr id="10" name="Picture 2"/>
          <p:cNvPicPr>
            <a:picLocks noChangeAspect="1" noChangeArrowheads="1"/>
          </p:cNvPicPr>
          <p:nvPr/>
        </p:nvPicPr>
        <p:blipFill>
          <a:blip r:embed="rId4"/>
          <a:srcRect/>
          <a:stretch>
            <a:fillRect/>
          </a:stretch>
        </p:blipFill>
        <p:spPr bwMode="auto">
          <a:xfrm>
            <a:off x="571461" y="4000505"/>
            <a:ext cx="4572032" cy="1735767"/>
          </a:xfrm>
          <a:prstGeom prst="rect">
            <a:avLst/>
          </a:prstGeom>
          <a:noFill/>
          <a:ln w="9525">
            <a:noFill/>
            <a:miter lim="800000"/>
            <a:headEnd/>
            <a:tailEnd/>
          </a:ln>
          <a:effectLst/>
        </p:spPr>
      </p:pic>
      <p:sp>
        <p:nvSpPr>
          <p:cNvPr id="11" name="矩形 10"/>
          <p:cNvSpPr/>
          <p:nvPr/>
        </p:nvSpPr>
        <p:spPr>
          <a:xfrm>
            <a:off x="5619748" y="4286256"/>
            <a:ext cx="606256" cy="1107996"/>
          </a:xfrm>
          <a:prstGeom prst="rect">
            <a:avLst/>
          </a:prstGeom>
        </p:spPr>
        <p:txBody>
          <a:bodyPr wrap="none">
            <a:spAutoFit/>
          </a:bodyPr>
          <a:lstStyle/>
          <a:p>
            <a:r>
              <a:rPr lang="en-US" altLang="zh-CN" sz="6600" dirty="0" smtClean="0"/>
              <a:t>=</a:t>
            </a:r>
            <a:endParaRPr lang="zh-CN" altLang="en-US" sz="6600"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4038624" y="1285860"/>
            <a:ext cx="5581651"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采样率不足会怎么样？</a:t>
            </a:r>
            <a:endParaRPr kumimoji="0" lang="zh-CN" altLang="en-US" sz="2000" b="1" baseline="0" dirty="0">
              <a:latin typeface="微软雅黑" pitchFamily="34" charset="-122"/>
              <a:ea typeface="微软雅黑" pitchFamily="34" charset="-122"/>
            </a:endParaRPr>
          </a:p>
        </p:txBody>
      </p:sp>
      <p:sp>
        <p:nvSpPr>
          <p:cNvPr id="35" name="TextBox 34"/>
          <p:cNvSpPr txBox="1"/>
          <p:nvPr/>
        </p:nvSpPr>
        <p:spPr>
          <a:xfrm>
            <a:off x="380960" y="2571744"/>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波形混淆</a:t>
            </a:r>
            <a:endParaRPr lang="zh-CN" altLang="en-US" sz="2000" b="1" dirty="0">
              <a:latin typeface="微软雅黑" pitchFamily="34" charset="-122"/>
              <a:ea typeface="微软雅黑" pitchFamily="34" charset="-122"/>
            </a:endParaRPr>
          </a:p>
        </p:txBody>
      </p:sp>
      <p:grpSp>
        <p:nvGrpSpPr>
          <p:cNvPr id="3" name="Group 217"/>
          <p:cNvGrpSpPr>
            <a:grpSpLocks/>
          </p:cNvGrpSpPr>
          <p:nvPr/>
        </p:nvGrpSpPr>
        <p:grpSpPr bwMode="auto">
          <a:xfrm>
            <a:off x="2666976" y="2500306"/>
            <a:ext cx="8477309" cy="3000396"/>
            <a:chOff x="703" y="1888"/>
            <a:chExt cx="4490" cy="1724"/>
          </a:xfrm>
        </p:grpSpPr>
        <p:sp>
          <p:nvSpPr>
            <p:cNvPr id="37" name="Freeform 205"/>
            <p:cNvSpPr>
              <a:spLocks/>
            </p:cNvSpPr>
            <p:nvPr/>
          </p:nvSpPr>
          <p:spPr bwMode="black">
            <a:xfrm>
              <a:off x="804" y="1888"/>
              <a:ext cx="1276" cy="1391"/>
            </a:xfrm>
            <a:custGeom>
              <a:avLst/>
              <a:gdLst/>
              <a:ahLst/>
              <a:cxnLst>
                <a:cxn ang="0">
                  <a:pos x="0" y="764"/>
                </a:cxn>
                <a:cxn ang="0">
                  <a:pos x="45" y="83"/>
                </a:cxn>
                <a:cxn ang="0">
                  <a:pos x="91" y="1263"/>
                </a:cxn>
                <a:cxn ang="0">
                  <a:pos x="181" y="83"/>
                </a:cxn>
                <a:cxn ang="0">
                  <a:pos x="227" y="1263"/>
                </a:cxn>
                <a:cxn ang="0">
                  <a:pos x="317" y="83"/>
                </a:cxn>
                <a:cxn ang="0">
                  <a:pos x="363" y="1263"/>
                </a:cxn>
                <a:cxn ang="0">
                  <a:pos x="454" y="83"/>
                </a:cxn>
                <a:cxn ang="0">
                  <a:pos x="499" y="1263"/>
                </a:cxn>
                <a:cxn ang="0">
                  <a:pos x="590" y="83"/>
                </a:cxn>
                <a:cxn ang="0">
                  <a:pos x="635" y="1263"/>
                </a:cxn>
                <a:cxn ang="0">
                  <a:pos x="726" y="83"/>
                </a:cxn>
                <a:cxn ang="0">
                  <a:pos x="771" y="1263"/>
                </a:cxn>
                <a:cxn ang="0">
                  <a:pos x="862" y="83"/>
                </a:cxn>
                <a:cxn ang="0">
                  <a:pos x="907" y="1263"/>
                </a:cxn>
                <a:cxn ang="0">
                  <a:pos x="998" y="83"/>
                </a:cxn>
                <a:cxn ang="0">
                  <a:pos x="1043" y="1263"/>
                </a:cxn>
                <a:cxn ang="0">
                  <a:pos x="1134" y="628"/>
                </a:cxn>
              </a:cxnLst>
              <a:rect l="0" t="0" r="r" b="b"/>
              <a:pathLst>
                <a:path w="1134" h="1354">
                  <a:moveTo>
                    <a:pt x="0" y="764"/>
                  </a:moveTo>
                  <a:cubicBezTo>
                    <a:pt x="15" y="382"/>
                    <a:pt x="30" y="0"/>
                    <a:pt x="45" y="83"/>
                  </a:cubicBezTo>
                  <a:cubicBezTo>
                    <a:pt x="60" y="166"/>
                    <a:pt x="68" y="1263"/>
                    <a:pt x="91" y="1263"/>
                  </a:cubicBezTo>
                  <a:cubicBezTo>
                    <a:pt x="114" y="1263"/>
                    <a:pt x="158" y="83"/>
                    <a:pt x="181" y="83"/>
                  </a:cubicBezTo>
                  <a:cubicBezTo>
                    <a:pt x="204" y="83"/>
                    <a:pt x="204" y="1263"/>
                    <a:pt x="227" y="1263"/>
                  </a:cubicBezTo>
                  <a:cubicBezTo>
                    <a:pt x="250" y="1263"/>
                    <a:pt x="294" y="83"/>
                    <a:pt x="317" y="83"/>
                  </a:cubicBezTo>
                  <a:cubicBezTo>
                    <a:pt x="340" y="83"/>
                    <a:pt x="340" y="1263"/>
                    <a:pt x="363" y="1263"/>
                  </a:cubicBezTo>
                  <a:cubicBezTo>
                    <a:pt x="386" y="1263"/>
                    <a:pt x="431" y="83"/>
                    <a:pt x="454" y="83"/>
                  </a:cubicBezTo>
                  <a:cubicBezTo>
                    <a:pt x="477" y="83"/>
                    <a:pt x="476" y="1263"/>
                    <a:pt x="499" y="1263"/>
                  </a:cubicBezTo>
                  <a:cubicBezTo>
                    <a:pt x="522" y="1263"/>
                    <a:pt x="567" y="83"/>
                    <a:pt x="590" y="83"/>
                  </a:cubicBezTo>
                  <a:cubicBezTo>
                    <a:pt x="613" y="83"/>
                    <a:pt x="612" y="1263"/>
                    <a:pt x="635" y="1263"/>
                  </a:cubicBezTo>
                  <a:cubicBezTo>
                    <a:pt x="658" y="1263"/>
                    <a:pt x="703" y="83"/>
                    <a:pt x="726" y="83"/>
                  </a:cubicBezTo>
                  <a:cubicBezTo>
                    <a:pt x="749" y="83"/>
                    <a:pt x="748" y="1263"/>
                    <a:pt x="771" y="1263"/>
                  </a:cubicBezTo>
                  <a:cubicBezTo>
                    <a:pt x="794" y="1263"/>
                    <a:pt x="839" y="83"/>
                    <a:pt x="862" y="83"/>
                  </a:cubicBezTo>
                  <a:cubicBezTo>
                    <a:pt x="885" y="83"/>
                    <a:pt x="884" y="1263"/>
                    <a:pt x="907" y="1263"/>
                  </a:cubicBezTo>
                  <a:cubicBezTo>
                    <a:pt x="930" y="1263"/>
                    <a:pt x="975" y="83"/>
                    <a:pt x="998" y="83"/>
                  </a:cubicBezTo>
                  <a:cubicBezTo>
                    <a:pt x="1021" y="83"/>
                    <a:pt x="1020" y="1172"/>
                    <a:pt x="1043" y="1263"/>
                  </a:cubicBezTo>
                  <a:cubicBezTo>
                    <a:pt x="1066" y="1354"/>
                    <a:pt x="1119" y="734"/>
                    <a:pt x="1134" y="628"/>
                  </a:cubicBezTo>
                </a:path>
              </a:pathLst>
            </a:custGeom>
            <a:noFill/>
            <a:ln w="9525" cap="flat" cmpd="sng">
              <a:solidFill>
                <a:srgbClr val="000000"/>
              </a:solidFill>
              <a:prstDash val="solid"/>
              <a:round/>
              <a:headEnd/>
              <a:tailEnd/>
            </a:ln>
            <a:effectLst/>
          </p:spPr>
          <p:txBody>
            <a:bodyPr/>
            <a:lstStyle/>
            <a:p>
              <a:endParaRPr lang="zh-CN" altLang="en-US"/>
            </a:p>
          </p:txBody>
        </p:sp>
        <p:sp>
          <p:nvSpPr>
            <p:cNvPr id="38" name="Line 206"/>
            <p:cNvSpPr>
              <a:spLocks noChangeShapeType="1"/>
            </p:cNvSpPr>
            <p:nvPr/>
          </p:nvSpPr>
          <p:spPr bwMode="black">
            <a:xfrm>
              <a:off x="703" y="3612"/>
              <a:ext cx="1479" cy="0"/>
            </a:xfrm>
            <a:prstGeom prst="line">
              <a:avLst/>
            </a:prstGeom>
            <a:noFill/>
            <a:ln w="9525">
              <a:solidFill>
                <a:srgbClr val="000000"/>
              </a:solidFill>
              <a:round/>
              <a:headEnd/>
              <a:tailEnd/>
            </a:ln>
            <a:effectLst/>
          </p:spPr>
          <p:txBody>
            <a:bodyPr/>
            <a:lstStyle/>
            <a:p>
              <a:endParaRPr lang="zh-CN" altLang="en-US"/>
            </a:p>
          </p:txBody>
        </p:sp>
        <p:sp>
          <p:nvSpPr>
            <p:cNvPr id="39" name="Line 207"/>
            <p:cNvSpPr>
              <a:spLocks noChangeShapeType="1"/>
            </p:cNvSpPr>
            <p:nvPr/>
          </p:nvSpPr>
          <p:spPr bwMode="black">
            <a:xfrm>
              <a:off x="804" y="2680"/>
              <a:ext cx="0" cy="932"/>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0" name="Line 208"/>
            <p:cNvSpPr>
              <a:spLocks noChangeShapeType="1"/>
            </p:cNvSpPr>
            <p:nvPr/>
          </p:nvSpPr>
          <p:spPr bwMode="black">
            <a:xfrm>
              <a:off x="1009" y="1981"/>
              <a:ext cx="0" cy="1631"/>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1" name="Line 209"/>
            <p:cNvSpPr>
              <a:spLocks noChangeShapeType="1"/>
            </p:cNvSpPr>
            <p:nvPr/>
          </p:nvSpPr>
          <p:spPr bwMode="black">
            <a:xfrm>
              <a:off x="1213" y="3193"/>
              <a:ext cx="0" cy="419"/>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2" name="Line 210"/>
            <p:cNvSpPr>
              <a:spLocks noChangeShapeType="1"/>
            </p:cNvSpPr>
            <p:nvPr/>
          </p:nvSpPr>
          <p:spPr bwMode="black">
            <a:xfrm>
              <a:off x="1417" y="2680"/>
              <a:ext cx="0" cy="932"/>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3" name="Line 211"/>
            <p:cNvSpPr>
              <a:spLocks noChangeShapeType="1"/>
            </p:cNvSpPr>
            <p:nvPr/>
          </p:nvSpPr>
          <p:spPr bwMode="black">
            <a:xfrm>
              <a:off x="1621" y="1981"/>
              <a:ext cx="0" cy="1631"/>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4" name="Line 212"/>
            <p:cNvSpPr>
              <a:spLocks noChangeShapeType="1"/>
            </p:cNvSpPr>
            <p:nvPr/>
          </p:nvSpPr>
          <p:spPr bwMode="black">
            <a:xfrm>
              <a:off x="1826" y="3193"/>
              <a:ext cx="0" cy="419"/>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5" name="Line 213"/>
            <p:cNvSpPr>
              <a:spLocks noChangeShapeType="1"/>
            </p:cNvSpPr>
            <p:nvPr/>
          </p:nvSpPr>
          <p:spPr bwMode="black">
            <a:xfrm>
              <a:off x="2029" y="2960"/>
              <a:ext cx="0" cy="652"/>
            </a:xfrm>
            <a:prstGeom prst="line">
              <a:avLst/>
            </a:prstGeom>
            <a:noFill/>
            <a:ln w="9525">
              <a:solidFill>
                <a:srgbClr val="000000"/>
              </a:solidFill>
              <a:prstDash val="sysDot"/>
              <a:round/>
              <a:headEnd type="oval" w="med" len="med"/>
              <a:tailEnd/>
            </a:ln>
            <a:effectLst/>
          </p:spPr>
          <p:txBody>
            <a:bodyPr/>
            <a:lstStyle/>
            <a:p>
              <a:endParaRPr lang="zh-CN" altLang="en-US"/>
            </a:p>
          </p:txBody>
        </p:sp>
        <p:sp>
          <p:nvSpPr>
            <p:cNvPr id="46" name="AutoShape 214"/>
            <p:cNvSpPr>
              <a:spLocks noChangeArrowheads="1"/>
            </p:cNvSpPr>
            <p:nvPr/>
          </p:nvSpPr>
          <p:spPr bwMode="black">
            <a:xfrm>
              <a:off x="2591" y="2540"/>
              <a:ext cx="867" cy="140"/>
            </a:xfrm>
            <a:prstGeom prst="rightArrow">
              <a:avLst>
                <a:gd name="adj1" fmla="val 50000"/>
                <a:gd name="adj2" fmla="val 154821"/>
              </a:avLst>
            </a:prstGeom>
            <a:solidFill>
              <a:srgbClr val="FFFFFF"/>
            </a:solidFill>
            <a:ln w="9525" algn="ctr">
              <a:solidFill>
                <a:srgbClr val="000000"/>
              </a:solidFill>
              <a:miter lim="800000"/>
              <a:headEnd/>
              <a:tailEnd/>
            </a:ln>
            <a:effectLst/>
          </p:spPr>
          <p:txBody>
            <a:bodyPr wrap="none" anchor="ctr"/>
            <a:lstStyle/>
            <a:p>
              <a:endParaRPr lang="zh-CN" altLang="en-US"/>
            </a:p>
          </p:txBody>
        </p:sp>
        <p:sp>
          <p:nvSpPr>
            <p:cNvPr id="47" name="Freeform 215"/>
            <p:cNvSpPr>
              <a:spLocks/>
            </p:cNvSpPr>
            <p:nvPr/>
          </p:nvSpPr>
          <p:spPr bwMode="black">
            <a:xfrm>
              <a:off x="3865" y="1896"/>
              <a:ext cx="1328" cy="1344"/>
            </a:xfrm>
            <a:custGeom>
              <a:avLst/>
              <a:gdLst/>
              <a:ahLst/>
              <a:cxnLst>
                <a:cxn ang="0">
                  <a:pos x="0" y="763"/>
                </a:cxn>
                <a:cxn ang="0">
                  <a:pos x="182" y="83"/>
                </a:cxn>
                <a:cxn ang="0">
                  <a:pos x="363" y="1262"/>
                </a:cxn>
                <a:cxn ang="0">
                  <a:pos x="726" y="83"/>
                </a:cxn>
                <a:cxn ang="0">
                  <a:pos x="908" y="1217"/>
                </a:cxn>
                <a:cxn ang="0">
                  <a:pos x="1180" y="627"/>
                </a:cxn>
              </a:cxnLst>
              <a:rect l="0" t="0" r="r" b="b"/>
              <a:pathLst>
                <a:path w="1180" h="1308">
                  <a:moveTo>
                    <a:pt x="0" y="763"/>
                  </a:moveTo>
                  <a:cubicBezTo>
                    <a:pt x="61" y="381"/>
                    <a:pt x="122" y="0"/>
                    <a:pt x="182" y="83"/>
                  </a:cubicBezTo>
                  <a:cubicBezTo>
                    <a:pt x="242" y="166"/>
                    <a:pt x="272" y="1262"/>
                    <a:pt x="363" y="1262"/>
                  </a:cubicBezTo>
                  <a:cubicBezTo>
                    <a:pt x="454" y="1262"/>
                    <a:pt x="635" y="90"/>
                    <a:pt x="726" y="83"/>
                  </a:cubicBezTo>
                  <a:cubicBezTo>
                    <a:pt x="817" y="76"/>
                    <a:pt x="832" y="1126"/>
                    <a:pt x="908" y="1217"/>
                  </a:cubicBezTo>
                  <a:cubicBezTo>
                    <a:pt x="984" y="1308"/>
                    <a:pt x="1135" y="725"/>
                    <a:pt x="1180" y="627"/>
                  </a:cubicBezTo>
                </a:path>
              </a:pathLst>
            </a:custGeom>
            <a:noFill/>
            <a:ln w="9525" cap="flat" cmpd="sng">
              <a:solidFill>
                <a:srgbClr val="000000"/>
              </a:solidFill>
              <a:prstDash val="solid"/>
              <a:round/>
              <a:headEnd/>
              <a:tailEnd/>
            </a:ln>
            <a:effectLst/>
          </p:spPr>
          <p:txBody>
            <a:bodyPr/>
            <a:lstStyle/>
            <a:p>
              <a:endParaRPr lang="zh-CN" altLang="en-US"/>
            </a:p>
          </p:txBody>
        </p:sp>
        <p:sp>
          <p:nvSpPr>
            <p:cNvPr id="48" name="Freeform 216"/>
            <p:cNvSpPr>
              <a:spLocks/>
            </p:cNvSpPr>
            <p:nvPr/>
          </p:nvSpPr>
          <p:spPr bwMode="auto">
            <a:xfrm>
              <a:off x="793" y="1896"/>
              <a:ext cx="1316" cy="1413"/>
            </a:xfrm>
            <a:custGeom>
              <a:avLst/>
              <a:gdLst/>
              <a:ahLst/>
              <a:cxnLst>
                <a:cxn ang="0">
                  <a:pos x="0" y="808"/>
                </a:cxn>
                <a:cxn ang="0">
                  <a:pos x="227" y="83"/>
                </a:cxn>
                <a:cxn ang="0">
                  <a:pos x="409" y="1307"/>
                </a:cxn>
                <a:cxn ang="0">
                  <a:pos x="817" y="83"/>
                </a:cxn>
                <a:cxn ang="0">
                  <a:pos x="1044" y="1307"/>
                </a:cxn>
                <a:cxn ang="0">
                  <a:pos x="1316" y="718"/>
                </a:cxn>
              </a:cxnLst>
              <a:rect l="0" t="0" r="r" b="b"/>
              <a:pathLst>
                <a:path w="1316" h="1413">
                  <a:moveTo>
                    <a:pt x="0" y="808"/>
                  </a:moveTo>
                  <a:cubicBezTo>
                    <a:pt x="79" y="404"/>
                    <a:pt x="159" y="0"/>
                    <a:pt x="227" y="83"/>
                  </a:cubicBezTo>
                  <a:cubicBezTo>
                    <a:pt x="295" y="166"/>
                    <a:pt x="311" y="1307"/>
                    <a:pt x="409" y="1307"/>
                  </a:cubicBezTo>
                  <a:cubicBezTo>
                    <a:pt x="507" y="1307"/>
                    <a:pt x="711" y="83"/>
                    <a:pt x="817" y="83"/>
                  </a:cubicBezTo>
                  <a:cubicBezTo>
                    <a:pt x="923" y="83"/>
                    <a:pt x="961" y="1201"/>
                    <a:pt x="1044" y="1307"/>
                  </a:cubicBezTo>
                  <a:cubicBezTo>
                    <a:pt x="1127" y="1413"/>
                    <a:pt x="1221" y="1065"/>
                    <a:pt x="1316" y="718"/>
                  </a:cubicBezTo>
                </a:path>
              </a:pathLst>
            </a:custGeom>
            <a:noFill/>
            <a:ln w="25400">
              <a:solidFill>
                <a:srgbClr val="0000FF"/>
              </a:solidFill>
              <a:round/>
              <a:headEnd/>
              <a:tailEnd/>
            </a:ln>
            <a:effectLst/>
          </p:spPr>
          <p:txBody>
            <a:bodyP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4038624" y="1285860"/>
            <a:ext cx="5581651"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采样率不足会怎么样？</a:t>
            </a:r>
            <a:endParaRPr kumimoji="0" lang="zh-CN" altLang="en-US" sz="2000" b="1" baseline="0" dirty="0">
              <a:latin typeface="微软雅黑" pitchFamily="34" charset="-122"/>
              <a:ea typeface="微软雅黑" pitchFamily="34" charset="-122"/>
            </a:endParaRPr>
          </a:p>
        </p:txBody>
      </p:sp>
      <p:sp>
        <p:nvSpPr>
          <p:cNvPr id="35" name="TextBox 34"/>
          <p:cNvSpPr txBox="1"/>
          <p:nvPr/>
        </p:nvSpPr>
        <p:spPr>
          <a:xfrm>
            <a:off x="380960" y="2571744"/>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波形漏失</a:t>
            </a:r>
            <a:endParaRPr lang="zh-CN" altLang="en-US" sz="2000" b="1" dirty="0">
              <a:latin typeface="微软雅黑" pitchFamily="34" charset="-122"/>
              <a:ea typeface="微软雅黑" pitchFamily="34" charset="-122"/>
            </a:endParaRPr>
          </a:p>
        </p:txBody>
      </p:sp>
      <p:grpSp>
        <p:nvGrpSpPr>
          <p:cNvPr id="3" name="Group 31"/>
          <p:cNvGrpSpPr>
            <a:grpSpLocks/>
          </p:cNvGrpSpPr>
          <p:nvPr/>
        </p:nvGrpSpPr>
        <p:grpSpPr bwMode="auto">
          <a:xfrm>
            <a:off x="2379551" y="2500306"/>
            <a:ext cx="8669484" cy="2752094"/>
            <a:chOff x="657" y="2024"/>
            <a:chExt cx="4890" cy="1498"/>
          </a:xfrm>
        </p:grpSpPr>
        <p:sp>
          <p:nvSpPr>
            <p:cNvPr id="22" name="Freeform 5"/>
            <p:cNvSpPr>
              <a:spLocks/>
            </p:cNvSpPr>
            <p:nvPr/>
          </p:nvSpPr>
          <p:spPr bwMode="black">
            <a:xfrm>
              <a:off x="657" y="2024"/>
              <a:ext cx="2073" cy="1057"/>
            </a:xfrm>
            <a:custGeom>
              <a:avLst/>
              <a:gdLst/>
              <a:ahLst/>
              <a:cxnLst>
                <a:cxn ang="0">
                  <a:pos x="0" y="772"/>
                </a:cxn>
                <a:cxn ang="0">
                  <a:pos x="227" y="772"/>
                </a:cxn>
                <a:cxn ang="0">
                  <a:pos x="454" y="772"/>
                </a:cxn>
                <a:cxn ang="0">
                  <a:pos x="544" y="681"/>
                </a:cxn>
                <a:cxn ang="0">
                  <a:pos x="590" y="182"/>
                </a:cxn>
                <a:cxn ang="0">
                  <a:pos x="635" y="137"/>
                </a:cxn>
                <a:cxn ang="0">
                  <a:pos x="681" y="727"/>
                </a:cxn>
                <a:cxn ang="0">
                  <a:pos x="771" y="772"/>
                </a:cxn>
                <a:cxn ang="0">
                  <a:pos x="1134" y="772"/>
                </a:cxn>
                <a:cxn ang="0">
                  <a:pos x="1225" y="681"/>
                </a:cxn>
                <a:cxn ang="0">
                  <a:pos x="1270" y="137"/>
                </a:cxn>
                <a:cxn ang="0">
                  <a:pos x="1316" y="91"/>
                </a:cxn>
                <a:cxn ang="0">
                  <a:pos x="1361" y="681"/>
                </a:cxn>
                <a:cxn ang="0">
                  <a:pos x="1452" y="772"/>
                </a:cxn>
                <a:cxn ang="0">
                  <a:pos x="1951" y="772"/>
                </a:cxn>
              </a:cxnLst>
              <a:rect l="0" t="0" r="r" b="b"/>
              <a:pathLst>
                <a:path w="1951" h="833">
                  <a:moveTo>
                    <a:pt x="0" y="772"/>
                  </a:moveTo>
                  <a:cubicBezTo>
                    <a:pt x="75" y="772"/>
                    <a:pt x="151" y="772"/>
                    <a:pt x="227" y="772"/>
                  </a:cubicBezTo>
                  <a:cubicBezTo>
                    <a:pt x="303" y="772"/>
                    <a:pt x="401" y="787"/>
                    <a:pt x="454" y="772"/>
                  </a:cubicBezTo>
                  <a:cubicBezTo>
                    <a:pt x="507" y="757"/>
                    <a:pt x="521" y="779"/>
                    <a:pt x="544" y="681"/>
                  </a:cubicBezTo>
                  <a:cubicBezTo>
                    <a:pt x="567" y="583"/>
                    <a:pt x="575" y="273"/>
                    <a:pt x="590" y="182"/>
                  </a:cubicBezTo>
                  <a:cubicBezTo>
                    <a:pt x="605" y="91"/>
                    <a:pt x="620" y="46"/>
                    <a:pt x="635" y="137"/>
                  </a:cubicBezTo>
                  <a:cubicBezTo>
                    <a:pt x="650" y="228"/>
                    <a:pt x="658" y="621"/>
                    <a:pt x="681" y="727"/>
                  </a:cubicBezTo>
                  <a:cubicBezTo>
                    <a:pt x="704" y="833"/>
                    <a:pt x="696" y="765"/>
                    <a:pt x="771" y="772"/>
                  </a:cubicBezTo>
                  <a:cubicBezTo>
                    <a:pt x="846" y="779"/>
                    <a:pt x="1058" y="787"/>
                    <a:pt x="1134" y="772"/>
                  </a:cubicBezTo>
                  <a:cubicBezTo>
                    <a:pt x="1210" y="757"/>
                    <a:pt x="1202" y="787"/>
                    <a:pt x="1225" y="681"/>
                  </a:cubicBezTo>
                  <a:cubicBezTo>
                    <a:pt x="1248" y="575"/>
                    <a:pt x="1255" y="235"/>
                    <a:pt x="1270" y="137"/>
                  </a:cubicBezTo>
                  <a:cubicBezTo>
                    <a:pt x="1285" y="39"/>
                    <a:pt x="1301" y="0"/>
                    <a:pt x="1316" y="91"/>
                  </a:cubicBezTo>
                  <a:cubicBezTo>
                    <a:pt x="1331" y="182"/>
                    <a:pt x="1338" y="568"/>
                    <a:pt x="1361" y="681"/>
                  </a:cubicBezTo>
                  <a:cubicBezTo>
                    <a:pt x="1384" y="794"/>
                    <a:pt x="1354" y="757"/>
                    <a:pt x="1452" y="772"/>
                  </a:cubicBezTo>
                  <a:cubicBezTo>
                    <a:pt x="1550" y="787"/>
                    <a:pt x="1750" y="779"/>
                    <a:pt x="1951" y="772"/>
                  </a:cubicBezTo>
                </a:path>
              </a:pathLst>
            </a:custGeom>
            <a:noFill/>
            <a:ln w="9525" cap="flat" cmpd="sng">
              <a:solidFill>
                <a:srgbClr val="0000FF"/>
              </a:solidFill>
              <a:prstDash val="solid"/>
              <a:round/>
              <a:headEnd type="oval" w="med" len="med"/>
              <a:tailEnd/>
            </a:ln>
            <a:effectLst/>
          </p:spPr>
          <p:txBody>
            <a:bodyPr/>
            <a:lstStyle/>
            <a:p>
              <a:endParaRPr lang="zh-CN" altLang="en-US"/>
            </a:p>
          </p:txBody>
        </p:sp>
        <p:sp>
          <p:nvSpPr>
            <p:cNvPr id="23" name="Line 6"/>
            <p:cNvSpPr>
              <a:spLocks noChangeShapeType="1"/>
            </p:cNvSpPr>
            <p:nvPr/>
          </p:nvSpPr>
          <p:spPr bwMode="black">
            <a:xfrm>
              <a:off x="657" y="3521"/>
              <a:ext cx="2073" cy="1"/>
            </a:xfrm>
            <a:prstGeom prst="line">
              <a:avLst/>
            </a:prstGeom>
            <a:noFill/>
            <a:ln w="9525">
              <a:solidFill>
                <a:srgbClr val="000000"/>
              </a:solidFill>
              <a:round/>
              <a:headEnd/>
              <a:tailEnd/>
            </a:ln>
            <a:effectLst/>
          </p:spPr>
          <p:txBody>
            <a:bodyPr/>
            <a:lstStyle/>
            <a:p>
              <a:endParaRPr lang="zh-CN" altLang="en-US"/>
            </a:p>
          </p:txBody>
        </p:sp>
        <p:sp>
          <p:nvSpPr>
            <p:cNvPr id="24" name="Line 7"/>
            <p:cNvSpPr>
              <a:spLocks noChangeShapeType="1"/>
            </p:cNvSpPr>
            <p:nvPr/>
          </p:nvSpPr>
          <p:spPr bwMode="black">
            <a:xfrm>
              <a:off x="1284" y="2255"/>
              <a:ext cx="1" cy="1266"/>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5" name="Line 8"/>
            <p:cNvSpPr>
              <a:spLocks noChangeShapeType="1"/>
            </p:cNvSpPr>
            <p:nvPr/>
          </p:nvSpPr>
          <p:spPr bwMode="black">
            <a:xfrm>
              <a:off x="1573"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6" name="Line 9"/>
            <p:cNvSpPr>
              <a:spLocks noChangeShapeType="1"/>
            </p:cNvSpPr>
            <p:nvPr/>
          </p:nvSpPr>
          <p:spPr bwMode="black">
            <a:xfrm>
              <a:off x="1862"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7" name="Line 10"/>
            <p:cNvSpPr>
              <a:spLocks noChangeShapeType="1"/>
            </p:cNvSpPr>
            <p:nvPr/>
          </p:nvSpPr>
          <p:spPr bwMode="black">
            <a:xfrm>
              <a:off x="2151"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8" name="Line 11"/>
            <p:cNvSpPr>
              <a:spLocks noChangeShapeType="1"/>
            </p:cNvSpPr>
            <p:nvPr/>
          </p:nvSpPr>
          <p:spPr bwMode="black">
            <a:xfrm>
              <a:off x="2440"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29" name="Line 12"/>
            <p:cNvSpPr>
              <a:spLocks noChangeShapeType="1"/>
            </p:cNvSpPr>
            <p:nvPr/>
          </p:nvSpPr>
          <p:spPr bwMode="black">
            <a:xfrm>
              <a:off x="995"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30" name="Line 13"/>
            <p:cNvSpPr>
              <a:spLocks noChangeShapeType="1"/>
            </p:cNvSpPr>
            <p:nvPr/>
          </p:nvSpPr>
          <p:spPr bwMode="black">
            <a:xfrm>
              <a:off x="705"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31" name="Line 14"/>
            <p:cNvSpPr>
              <a:spLocks noChangeShapeType="1"/>
            </p:cNvSpPr>
            <p:nvPr/>
          </p:nvSpPr>
          <p:spPr bwMode="black">
            <a:xfrm>
              <a:off x="3211" y="3521"/>
              <a:ext cx="2073" cy="1"/>
            </a:xfrm>
            <a:prstGeom prst="line">
              <a:avLst/>
            </a:prstGeom>
            <a:noFill/>
            <a:ln w="9525">
              <a:solidFill>
                <a:srgbClr val="000000"/>
              </a:solidFill>
              <a:round/>
              <a:headEnd/>
              <a:tailEnd/>
            </a:ln>
            <a:effectLst/>
          </p:spPr>
          <p:txBody>
            <a:bodyPr/>
            <a:lstStyle/>
            <a:p>
              <a:endParaRPr lang="zh-CN" altLang="en-US"/>
            </a:p>
          </p:txBody>
        </p:sp>
        <p:sp>
          <p:nvSpPr>
            <p:cNvPr id="32" name="Line 15"/>
            <p:cNvSpPr>
              <a:spLocks noChangeShapeType="1"/>
            </p:cNvSpPr>
            <p:nvPr/>
          </p:nvSpPr>
          <p:spPr bwMode="black">
            <a:xfrm>
              <a:off x="3838" y="2255"/>
              <a:ext cx="1" cy="1266"/>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33" name="Line 16"/>
            <p:cNvSpPr>
              <a:spLocks noChangeShapeType="1"/>
            </p:cNvSpPr>
            <p:nvPr/>
          </p:nvSpPr>
          <p:spPr bwMode="black">
            <a:xfrm>
              <a:off x="4127"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34" name="Line 17"/>
            <p:cNvSpPr>
              <a:spLocks noChangeShapeType="1"/>
            </p:cNvSpPr>
            <p:nvPr/>
          </p:nvSpPr>
          <p:spPr bwMode="black">
            <a:xfrm>
              <a:off x="4416"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36" name="Line 18"/>
            <p:cNvSpPr>
              <a:spLocks noChangeShapeType="1"/>
            </p:cNvSpPr>
            <p:nvPr/>
          </p:nvSpPr>
          <p:spPr bwMode="black">
            <a:xfrm>
              <a:off x="4705"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49" name="Line 19"/>
            <p:cNvSpPr>
              <a:spLocks noChangeShapeType="1"/>
            </p:cNvSpPr>
            <p:nvPr/>
          </p:nvSpPr>
          <p:spPr bwMode="black">
            <a:xfrm>
              <a:off x="4994"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50" name="Line 20"/>
            <p:cNvSpPr>
              <a:spLocks noChangeShapeType="1"/>
            </p:cNvSpPr>
            <p:nvPr/>
          </p:nvSpPr>
          <p:spPr bwMode="black">
            <a:xfrm>
              <a:off x="3549"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51" name="Line 21"/>
            <p:cNvSpPr>
              <a:spLocks noChangeShapeType="1"/>
            </p:cNvSpPr>
            <p:nvPr/>
          </p:nvSpPr>
          <p:spPr bwMode="black">
            <a:xfrm>
              <a:off x="3259" y="3003"/>
              <a:ext cx="1" cy="518"/>
            </a:xfrm>
            <a:prstGeom prst="line">
              <a:avLst/>
            </a:prstGeom>
            <a:noFill/>
            <a:ln w="9525">
              <a:solidFill>
                <a:srgbClr val="0000FF"/>
              </a:solidFill>
              <a:prstDash val="sysDot"/>
              <a:round/>
              <a:headEnd type="oval" w="med" len="med"/>
              <a:tailEnd/>
            </a:ln>
            <a:effectLst/>
          </p:spPr>
          <p:txBody>
            <a:bodyPr/>
            <a:lstStyle/>
            <a:p>
              <a:endParaRPr lang="zh-CN" altLang="en-US"/>
            </a:p>
          </p:txBody>
        </p:sp>
        <p:sp>
          <p:nvSpPr>
            <p:cNvPr id="52" name="Line 22"/>
            <p:cNvSpPr>
              <a:spLocks noChangeShapeType="1"/>
            </p:cNvSpPr>
            <p:nvPr/>
          </p:nvSpPr>
          <p:spPr bwMode="black">
            <a:xfrm>
              <a:off x="3259" y="3003"/>
              <a:ext cx="290" cy="1"/>
            </a:xfrm>
            <a:prstGeom prst="line">
              <a:avLst/>
            </a:prstGeom>
            <a:noFill/>
            <a:ln w="9525">
              <a:solidFill>
                <a:srgbClr val="0000FF"/>
              </a:solidFill>
              <a:round/>
              <a:headEnd type="oval" w="med" len="med"/>
              <a:tailEnd/>
            </a:ln>
            <a:effectLst/>
          </p:spPr>
          <p:txBody>
            <a:bodyPr/>
            <a:lstStyle/>
            <a:p>
              <a:endParaRPr lang="zh-CN" altLang="en-US"/>
            </a:p>
          </p:txBody>
        </p:sp>
        <p:sp>
          <p:nvSpPr>
            <p:cNvPr id="53" name="Line 23"/>
            <p:cNvSpPr>
              <a:spLocks noChangeShapeType="1"/>
            </p:cNvSpPr>
            <p:nvPr/>
          </p:nvSpPr>
          <p:spPr bwMode="black">
            <a:xfrm flipV="1">
              <a:off x="3549" y="2255"/>
              <a:ext cx="289" cy="748"/>
            </a:xfrm>
            <a:prstGeom prst="line">
              <a:avLst/>
            </a:prstGeom>
            <a:noFill/>
            <a:ln w="9525">
              <a:solidFill>
                <a:srgbClr val="0000FF"/>
              </a:solidFill>
              <a:round/>
              <a:headEnd type="oval" w="med" len="med"/>
              <a:tailEnd/>
            </a:ln>
            <a:effectLst/>
          </p:spPr>
          <p:txBody>
            <a:bodyPr/>
            <a:lstStyle/>
            <a:p>
              <a:endParaRPr lang="zh-CN" altLang="en-US"/>
            </a:p>
          </p:txBody>
        </p:sp>
        <p:sp>
          <p:nvSpPr>
            <p:cNvPr id="54" name="Line 24"/>
            <p:cNvSpPr>
              <a:spLocks noChangeShapeType="1"/>
            </p:cNvSpPr>
            <p:nvPr/>
          </p:nvSpPr>
          <p:spPr bwMode="black">
            <a:xfrm>
              <a:off x="3838" y="2255"/>
              <a:ext cx="289" cy="748"/>
            </a:xfrm>
            <a:prstGeom prst="line">
              <a:avLst/>
            </a:prstGeom>
            <a:noFill/>
            <a:ln w="9525">
              <a:solidFill>
                <a:srgbClr val="0000FF"/>
              </a:solidFill>
              <a:round/>
              <a:headEnd type="oval" w="med" len="med"/>
              <a:tailEnd/>
            </a:ln>
            <a:effectLst/>
          </p:spPr>
          <p:txBody>
            <a:bodyPr/>
            <a:lstStyle/>
            <a:p>
              <a:endParaRPr lang="zh-CN" altLang="en-US"/>
            </a:p>
          </p:txBody>
        </p:sp>
        <p:sp>
          <p:nvSpPr>
            <p:cNvPr id="55" name="Line 25"/>
            <p:cNvSpPr>
              <a:spLocks noChangeShapeType="1"/>
            </p:cNvSpPr>
            <p:nvPr/>
          </p:nvSpPr>
          <p:spPr bwMode="black">
            <a:xfrm>
              <a:off x="4127" y="3003"/>
              <a:ext cx="289" cy="1"/>
            </a:xfrm>
            <a:prstGeom prst="line">
              <a:avLst/>
            </a:prstGeom>
            <a:noFill/>
            <a:ln w="9525">
              <a:solidFill>
                <a:srgbClr val="0000FF"/>
              </a:solidFill>
              <a:round/>
              <a:headEnd type="oval" w="med" len="med"/>
              <a:tailEnd/>
            </a:ln>
            <a:effectLst/>
          </p:spPr>
          <p:txBody>
            <a:bodyPr/>
            <a:lstStyle/>
            <a:p>
              <a:endParaRPr lang="zh-CN" altLang="en-US"/>
            </a:p>
          </p:txBody>
        </p:sp>
        <p:sp>
          <p:nvSpPr>
            <p:cNvPr id="56" name="Line 26"/>
            <p:cNvSpPr>
              <a:spLocks noChangeShapeType="1"/>
            </p:cNvSpPr>
            <p:nvPr/>
          </p:nvSpPr>
          <p:spPr bwMode="black">
            <a:xfrm>
              <a:off x="4416" y="3003"/>
              <a:ext cx="289" cy="1"/>
            </a:xfrm>
            <a:prstGeom prst="line">
              <a:avLst/>
            </a:prstGeom>
            <a:noFill/>
            <a:ln w="9525">
              <a:solidFill>
                <a:srgbClr val="0000FF"/>
              </a:solidFill>
              <a:round/>
              <a:headEnd type="oval" w="med" len="med"/>
              <a:tailEnd/>
            </a:ln>
            <a:effectLst/>
          </p:spPr>
          <p:txBody>
            <a:bodyPr/>
            <a:lstStyle/>
            <a:p>
              <a:endParaRPr lang="zh-CN" altLang="en-US"/>
            </a:p>
          </p:txBody>
        </p:sp>
        <p:sp>
          <p:nvSpPr>
            <p:cNvPr id="57" name="Line 27"/>
            <p:cNvSpPr>
              <a:spLocks noChangeShapeType="1"/>
            </p:cNvSpPr>
            <p:nvPr/>
          </p:nvSpPr>
          <p:spPr bwMode="black">
            <a:xfrm>
              <a:off x="4705" y="3003"/>
              <a:ext cx="289" cy="1"/>
            </a:xfrm>
            <a:prstGeom prst="line">
              <a:avLst/>
            </a:prstGeom>
            <a:noFill/>
            <a:ln w="9525">
              <a:solidFill>
                <a:srgbClr val="0000FF"/>
              </a:solidFill>
              <a:round/>
              <a:headEnd type="oval" w="med" len="med"/>
              <a:tailEnd/>
            </a:ln>
            <a:effectLst/>
          </p:spPr>
          <p:txBody>
            <a:bodyPr/>
            <a:lstStyle/>
            <a:p>
              <a:endParaRPr lang="zh-CN" altLang="en-US"/>
            </a:p>
          </p:txBody>
        </p:sp>
        <p:sp>
          <p:nvSpPr>
            <p:cNvPr id="58" name="AutoShape 28"/>
            <p:cNvSpPr>
              <a:spLocks noChangeArrowheads="1"/>
            </p:cNvSpPr>
            <p:nvPr/>
          </p:nvSpPr>
          <p:spPr bwMode="black">
            <a:xfrm>
              <a:off x="2730" y="2600"/>
              <a:ext cx="481" cy="173"/>
            </a:xfrm>
            <a:prstGeom prst="rightArrow">
              <a:avLst>
                <a:gd name="adj1" fmla="val 50000"/>
                <a:gd name="adj2" fmla="val 69509"/>
              </a:avLst>
            </a:prstGeom>
            <a:solidFill>
              <a:srgbClr val="FFFFFF"/>
            </a:solidFill>
            <a:ln w="9525" algn="ctr">
              <a:solidFill>
                <a:srgbClr val="000000"/>
              </a:solidFill>
              <a:miter lim="800000"/>
              <a:headEnd/>
              <a:tailEnd/>
            </a:ln>
            <a:effectLst/>
          </p:spPr>
          <p:txBody>
            <a:bodyPr wrap="none" anchor="ctr"/>
            <a:lstStyle/>
            <a:p>
              <a:endParaRPr lang="zh-CN" altLang="en-US"/>
            </a:p>
          </p:txBody>
        </p:sp>
        <p:sp>
          <p:nvSpPr>
            <p:cNvPr id="59" name="AutoShape 29"/>
            <p:cNvSpPr>
              <a:spLocks noChangeArrowheads="1"/>
            </p:cNvSpPr>
            <p:nvPr/>
          </p:nvSpPr>
          <p:spPr bwMode="black">
            <a:xfrm>
              <a:off x="4472" y="2239"/>
              <a:ext cx="1075" cy="285"/>
            </a:xfrm>
            <a:prstGeom prst="wedgeRoundRectCallout">
              <a:avLst>
                <a:gd name="adj1" fmla="val -42999"/>
                <a:gd name="adj2" fmla="val 200692"/>
                <a:gd name="adj3" fmla="val 16667"/>
              </a:avLst>
            </a:prstGeom>
            <a:solidFill>
              <a:srgbClr val="FFFFFF"/>
            </a:solidFill>
            <a:ln w="9525" algn="ctr">
              <a:solidFill>
                <a:srgbClr val="000000"/>
              </a:solidFill>
              <a:miter lim="800000"/>
              <a:headEnd/>
              <a:tailEnd/>
            </a:ln>
            <a:effectLst/>
          </p:spPr>
          <p:txBody>
            <a:bodyPr/>
            <a:lstStyle/>
            <a:p>
              <a:pPr algn="ctr" eaLnBrk="1" hangingPunct="1"/>
              <a:r>
                <a:rPr lang="zh-CN" altLang="en-US" sz="2000" b="1" dirty="0">
                  <a:latin typeface="微软雅黑" pitchFamily="34" charset="-122"/>
                  <a:ea typeface="微软雅黑" pitchFamily="34" charset="-122"/>
                </a:rPr>
                <a:t>脉冲消失</a:t>
              </a:r>
            </a:p>
          </p:txBody>
        </p:sp>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3524232" y="1214423"/>
            <a:ext cx="7810555" cy="830997"/>
          </a:xfrm>
          <a:prstGeom prst="rect">
            <a:avLst/>
          </a:prstGeom>
          <a:noFill/>
          <a:ln w="9525">
            <a:noFill/>
            <a:miter lim="800000"/>
            <a:headEnd/>
            <a:tailEnd/>
          </a:ln>
          <a:effectLst/>
        </p:spPr>
        <p:txBody>
          <a:bodyPr wrap="square">
            <a:spAutoFit/>
          </a:bodyPr>
          <a:lstStyle/>
          <a:p>
            <a:r>
              <a:rPr lang="zh-CN" altLang="en-US" sz="1600" b="1" dirty="0" smtClean="0">
                <a:latin typeface="微软雅黑" pitchFamily="34" charset="-122"/>
                <a:ea typeface="微软雅黑" pitchFamily="34" charset="-122"/>
              </a:rPr>
              <a:t>信号准确重建技术：</a:t>
            </a:r>
            <a:r>
              <a:rPr lang="zh-CN" altLang="en-US" sz="1600" dirty="0" smtClean="0">
                <a:latin typeface="微软雅黑" pitchFamily="34" charset="-122"/>
                <a:ea typeface="微软雅黑" pitchFamily="34" charset="-122"/>
              </a:rPr>
              <a:t>如果信号只是由各点表示，则很难观察。特别是信号的高频部分，获取的点很少，更增加了观察的难度。为增加信号的可视性，数字示波器一般都使用插值法显示模式。</a:t>
            </a:r>
            <a:endParaRPr kumimoji="0" lang="zh-CN" altLang="en-US" sz="1600" baseline="0" dirty="0">
              <a:latin typeface="微软雅黑" pitchFamily="34" charset="-122"/>
              <a:ea typeface="微软雅黑" pitchFamily="34" charset="-122"/>
            </a:endParaRPr>
          </a:p>
        </p:txBody>
      </p:sp>
      <p:sp>
        <p:nvSpPr>
          <p:cNvPr id="37" name="内容占位符 2"/>
          <p:cNvSpPr>
            <a:spLocks noGrp="1"/>
          </p:cNvSpPr>
          <p:nvPr>
            <p:ph idx="1"/>
          </p:nvPr>
        </p:nvSpPr>
        <p:spPr>
          <a:xfrm>
            <a:off x="692110" y="2571744"/>
            <a:ext cx="4641885" cy="2500330"/>
          </a:xfrm>
          <a:ln w="38100">
            <a:solidFill>
              <a:schemeClr val="accent1"/>
            </a:solidFill>
          </a:ln>
        </p:spPr>
        <p:txBody>
          <a:bodyPr/>
          <a:lstStyle/>
          <a:p>
            <a:pPr marL="0" indent="0">
              <a:lnSpc>
                <a:spcPct val="150000"/>
              </a:lnSpc>
              <a:spcBef>
                <a:spcPts val="0"/>
              </a:spcBef>
              <a:buClr>
                <a:srgbClr val="FF0000"/>
              </a:buClr>
              <a:buNone/>
            </a:pPr>
            <a:r>
              <a:rPr lang="zh-CN" altLang="en-US" sz="1800" b="1" kern="1200" dirty="0" smtClean="0">
                <a:solidFill>
                  <a:srgbClr val="FF0000"/>
                </a:solidFill>
                <a:latin typeface="微软雅黑" pitchFamily="34" charset="-122"/>
                <a:ea typeface="微软雅黑" pitchFamily="34" charset="-122"/>
              </a:rPr>
              <a:t>线性内插：</a:t>
            </a:r>
            <a:endParaRPr lang="en-US" altLang="zh-CN" sz="1800" b="1" kern="1200" dirty="0" smtClean="0">
              <a:solidFill>
                <a:srgbClr val="FF0000"/>
              </a:solidFill>
              <a:latin typeface="微软雅黑" pitchFamily="34" charset="-122"/>
              <a:ea typeface="微软雅黑" pitchFamily="34" charset="-122"/>
            </a:endParaRPr>
          </a:p>
          <a:p>
            <a:pPr marL="0" indent="0">
              <a:lnSpc>
                <a:spcPct val="150000"/>
              </a:lnSpc>
              <a:spcBef>
                <a:spcPts val="0"/>
              </a:spcBef>
              <a:buClr>
                <a:srgbClr val="FF0000"/>
              </a:buClr>
              <a:buNone/>
            </a:pPr>
            <a:r>
              <a:rPr lang="zh-CN" altLang="en-US" sz="1800" b="1" kern="1200" dirty="0" smtClean="0">
                <a:latin typeface="微软雅黑" pitchFamily="34" charset="-122"/>
                <a:ea typeface="微软雅黑" pitchFamily="34" charset="-122"/>
              </a:rPr>
              <a:t>在相邻采样点直接连上直线，局限于直边缘信号。</a:t>
            </a:r>
            <a:endParaRPr lang="en-US" altLang="zh-CN" sz="1800" b="1" kern="1200" dirty="0" smtClean="0">
              <a:latin typeface="微软雅黑" pitchFamily="34" charset="-122"/>
              <a:ea typeface="微软雅黑" pitchFamily="34" charset="-122"/>
            </a:endParaRPr>
          </a:p>
          <a:p>
            <a:pPr marL="0" indent="0">
              <a:lnSpc>
                <a:spcPct val="150000"/>
              </a:lnSpc>
              <a:spcBef>
                <a:spcPts val="0"/>
              </a:spcBef>
              <a:buClr>
                <a:srgbClr val="FF0000"/>
              </a:buClr>
              <a:buNone/>
            </a:pPr>
            <a:r>
              <a:rPr lang="zh-CN" altLang="en-US" sz="1800" b="1" kern="1200" dirty="0" smtClean="0">
                <a:latin typeface="微软雅黑" pitchFamily="34" charset="-122"/>
                <a:ea typeface="微软雅黑" pitchFamily="34" charset="-122"/>
              </a:rPr>
              <a:t>为准确再现信号，示波器的采样速率应至少是信号最高频率成分的</a:t>
            </a:r>
            <a:r>
              <a:rPr lang="en-US" altLang="en-US" sz="1800" b="1" kern="1200" dirty="0" smtClean="0">
                <a:solidFill>
                  <a:srgbClr val="FF0000"/>
                </a:solidFill>
                <a:latin typeface="微软雅黑" pitchFamily="34" charset="-122"/>
                <a:ea typeface="微软雅黑" pitchFamily="34" charset="-122"/>
              </a:rPr>
              <a:t>10</a:t>
            </a:r>
            <a:r>
              <a:rPr lang="zh-CN" altLang="en-US" sz="1800" b="1" kern="1200" dirty="0" smtClean="0">
                <a:solidFill>
                  <a:srgbClr val="FF0000"/>
                </a:solidFill>
                <a:latin typeface="微软雅黑" pitchFamily="34" charset="-122"/>
                <a:ea typeface="微软雅黑" pitchFamily="34" charset="-122"/>
              </a:rPr>
              <a:t>倍</a:t>
            </a:r>
            <a:r>
              <a:rPr lang="zh-CN" altLang="en-US" sz="1800" b="1" kern="1200" dirty="0" smtClean="0">
                <a:latin typeface="微软雅黑" pitchFamily="34" charset="-122"/>
                <a:ea typeface="微软雅黑" pitchFamily="34" charset="-122"/>
              </a:rPr>
              <a:t>。</a:t>
            </a:r>
            <a:endParaRPr lang="zh-CN" altLang="en-US" sz="1800" dirty="0"/>
          </a:p>
        </p:txBody>
      </p:sp>
      <p:sp>
        <p:nvSpPr>
          <p:cNvPr id="8" name="矩形 7"/>
          <p:cNvSpPr/>
          <p:nvPr/>
        </p:nvSpPr>
        <p:spPr>
          <a:xfrm>
            <a:off x="6191251" y="2571746"/>
            <a:ext cx="4762533" cy="1754326"/>
          </a:xfrm>
          <a:prstGeom prst="rect">
            <a:avLst/>
          </a:prstGeom>
          <a:ln w="38100">
            <a:solidFill>
              <a:schemeClr val="accent1"/>
            </a:solidFill>
          </a:ln>
        </p:spPr>
        <p:txBody>
          <a:bodyPr wrap="square">
            <a:spAutoFit/>
          </a:bodyPr>
          <a:lstStyle/>
          <a:p>
            <a:pPr marL="0" indent="0">
              <a:lnSpc>
                <a:spcPct val="150000"/>
              </a:lnSpc>
              <a:spcBef>
                <a:spcPts val="0"/>
              </a:spcBef>
              <a:buClr>
                <a:srgbClr val="FF0000"/>
              </a:buClr>
              <a:buNone/>
            </a:pPr>
            <a:r>
              <a:rPr lang="zh-CN" altLang="en-US" b="1" dirty="0" smtClean="0">
                <a:solidFill>
                  <a:srgbClr val="FF0000"/>
                </a:solidFill>
                <a:latin typeface="微软雅黑" pitchFamily="34" charset="-122"/>
                <a:ea typeface="微软雅黑" pitchFamily="34" charset="-122"/>
              </a:rPr>
              <a:t>正弦内插（</a:t>
            </a:r>
            <a:r>
              <a:rPr lang="en-US" altLang="zh-CN" b="1" dirty="0" err="1" smtClean="0">
                <a:solidFill>
                  <a:srgbClr val="FF0000"/>
                </a:solidFill>
                <a:latin typeface="微软雅黑" pitchFamily="34" charset="-122"/>
                <a:ea typeface="微软雅黑" pitchFamily="34" charset="-122"/>
              </a:rPr>
              <a:t>SinX</a:t>
            </a:r>
            <a:r>
              <a:rPr lang="en-US" altLang="zh-CN" b="1" dirty="0" smtClean="0">
                <a:solidFill>
                  <a:srgbClr val="FF0000"/>
                </a:solidFill>
                <a:latin typeface="微软雅黑" pitchFamily="34" charset="-122"/>
                <a:ea typeface="微软雅黑" pitchFamily="34" charset="-122"/>
              </a:rPr>
              <a:t>/x</a:t>
            </a:r>
            <a:r>
              <a:rPr lang="zh-CN" altLang="en-US" b="1" dirty="0" smtClean="0">
                <a:solidFill>
                  <a:srgbClr val="FF0000"/>
                </a:solidFill>
                <a:latin typeface="微软雅黑" pitchFamily="34" charset="-122"/>
                <a:ea typeface="微软雅黑" pitchFamily="34" charset="-122"/>
              </a:rPr>
              <a:t>）：</a:t>
            </a:r>
            <a:endParaRPr lang="en-US" altLang="zh-CN" b="1" dirty="0" smtClean="0">
              <a:solidFill>
                <a:srgbClr val="FF0000"/>
              </a:solidFill>
              <a:latin typeface="微软雅黑" pitchFamily="34" charset="-122"/>
              <a:ea typeface="微软雅黑" pitchFamily="34" charset="-122"/>
            </a:endParaRPr>
          </a:p>
          <a:p>
            <a:pPr marL="0" indent="0">
              <a:lnSpc>
                <a:spcPct val="150000"/>
              </a:lnSpc>
              <a:spcBef>
                <a:spcPts val="0"/>
              </a:spcBef>
              <a:buClr>
                <a:srgbClr val="FF0000"/>
              </a:buClr>
              <a:buNone/>
            </a:pPr>
            <a:r>
              <a:rPr lang="zh-CN" altLang="en-US" b="1" dirty="0" smtClean="0">
                <a:latin typeface="微软雅黑" pitchFamily="34" charset="-122"/>
                <a:ea typeface="微软雅黑" pitchFamily="34" charset="-122"/>
              </a:rPr>
              <a:t>利用曲线来连接相邻采样点，通用性更强。</a:t>
            </a:r>
            <a:endParaRPr lang="en-US" altLang="zh-CN" b="1" dirty="0" smtClean="0">
              <a:latin typeface="微软雅黑" pitchFamily="34" charset="-122"/>
              <a:ea typeface="微软雅黑" pitchFamily="34" charset="-122"/>
            </a:endParaRPr>
          </a:p>
          <a:p>
            <a:pPr marL="0" indent="0">
              <a:lnSpc>
                <a:spcPct val="150000"/>
              </a:lnSpc>
              <a:spcBef>
                <a:spcPts val="0"/>
              </a:spcBef>
              <a:buClr>
                <a:srgbClr val="FF0000"/>
              </a:buClr>
              <a:buNone/>
            </a:pPr>
            <a:r>
              <a:rPr lang="zh-CN" altLang="en-US" b="1" dirty="0" smtClean="0">
                <a:latin typeface="微软雅黑" pitchFamily="34" charset="-122"/>
                <a:ea typeface="微软雅黑" pitchFamily="34" charset="-122"/>
              </a:rPr>
              <a:t>为准确再现信号，示波器的采样速率应至少为信号最高频率成分的</a:t>
            </a:r>
            <a:r>
              <a:rPr lang="en-US" altLang="en-US" b="1" dirty="0" smtClean="0">
                <a:solidFill>
                  <a:srgbClr val="FF0000"/>
                </a:solidFill>
                <a:latin typeface="微软雅黑" pitchFamily="34" charset="-122"/>
                <a:ea typeface="微软雅黑" pitchFamily="34" charset="-122"/>
              </a:rPr>
              <a:t>2.5</a:t>
            </a:r>
            <a:r>
              <a:rPr lang="zh-CN" altLang="en-US" b="1" dirty="0" smtClean="0">
                <a:solidFill>
                  <a:srgbClr val="FF0000"/>
                </a:solidFill>
                <a:latin typeface="微软雅黑" pitchFamily="34" charset="-122"/>
                <a:ea typeface="微软雅黑" pitchFamily="34" charset="-122"/>
              </a:rPr>
              <a:t>倍</a:t>
            </a:r>
            <a:r>
              <a:rPr lang="zh-CN" altLang="en-US" b="1" dirty="0" smtClean="0">
                <a:latin typeface="微软雅黑" pitchFamily="34" charset="-122"/>
                <a:ea typeface="微软雅黑" pitchFamily="34" charset="-122"/>
              </a:rPr>
              <a:t>。</a:t>
            </a:r>
            <a:endParaRPr lang="zh-CN" altLang="en-US" b="1" dirty="0" smtClean="0">
              <a:solidFill>
                <a:schemeClr val="accent5">
                  <a:lumMod val="50000"/>
                </a:schemeClr>
              </a:solidFill>
            </a:endParaRPr>
          </a:p>
        </p:txBody>
      </p:sp>
      <p:sp>
        <p:nvSpPr>
          <p:cNvPr id="9" name="矩形 8"/>
          <p:cNvSpPr/>
          <p:nvPr/>
        </p:nvSpPr>
        <p:spPr>
          <a:xfrm>
            <a:off x="2571726" y="5500703"/>
            <a:ext cx="5128327" cy="584775"/>
          </a:xfrm>
          <a:prstGeom prst="rect">
            <a:avLst/>
          </a:prstGeom>
        </p:spPr>
        <p:txBody>
          <a:bodyPr wrap="none">
            <a:spAutoFit/>
          </a:bodyPr>
          <a:lstStyle/>
          <a:p>
            <a:r>
              <a:rPr lang="zh-CN" altLang="en-US" sz="3200" b="1" dirty="0" smtClean="0">
                <a:solidFill>
                  <a:srgbClr val="0070C0"/>
                </a:solidFill>
                <a:latin typeface="黑体" panose="02010609060101010101" pitchFamily="49" charset="-122"/>
                <a:ea typeface="黑体" panose="02010609060101010101" pitchFamily="49" charset="-122"/>
                <a:cs typeface="Arial Unicode MS"/>
              </a:rPr>
              <a:t>如何判断采样率是否足够？</a:t>
            </a:r>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blinds(horizontal)">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
                                            <p:bg/>
                                          </p:spTgt>
                                        </p:tgtEl>
                                        <p:attrNameLst>
                                          <p:attrName>style.visibility</p:attrName>
                                        </p:attrNameLst>
                                      </p:cBhvr>
                                      <p:to>
                                        <p:strVal val="visible"/>
                                      </p:to>
                                    </p:set>
                                    <p:animEffect transition="in" filter="box(in)">
                                      <p:cBhvr>
                                        <p:cTn id="12" dur="500"/>
                                        <p:tgtEl>
                                          <p:spTgt spid="37">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box(in)">
                                      <p:cBhvr>
                                        <p:cTn id="15" dur="500"/>
                                        <p:tgtEl>
                                          <p:spTgt spid="37">
                                            <p:txEl>
                                              <p:pRg st="0" end="0"/>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7">
                                            <p:txEl>
                                              <p:pRg st="1" end="1"/>
                                            </p:txEl>
                                          </p:spTgt>
                                        </p:tgtEl>
                                        <p:attrNameLst>
                                          <p:attrName>style.visibility</p:attrName>
                                        </p:attrNameLst>
                                      </p:cBhvr>
                                      <p:to>
                                        <p:strVal val="visible"/>
                                      </p:to>
                                    </p:set>
                                    <p:animEffect transition="in" filter="box(in)">
                                      <p:cBhvr>
                                        <p:cTn id="18" dur="500"/>
                                        <p:tgtEl>
                                          <p:spTgt spid="37">
                                            <p:txEl>
                                              <p:pRg st="1" end="1"/>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box(in)">
                                      <p:cBhvr>
                                        <p:cTn id="21" dur="500"/>
                                        <p:tgtEl>
                                          <p:spTgt spid="37">
                                            <p:txEl>
                                              <p:pRg st="2" end="2"/>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37" grpId="0" build="p"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37" name="TextBox 34"/>
          <p:cNvSpPr txBox="1">
            <a:spLocks noChangeArrowheads="1"/>
          </p:cNvSpPr>
          <p:nvPr/>
        </p:nvSpPr>
        <p:spPr bwMode="auto">
          <a:xfrm>
            <a:off x="3524232" y="1214422"/>
            <a:ext cx="8286808" cy="861774"/>
          </a:xfrm>
          <a:prstGeom prst="rect">
            <a:avLst/>
          </a:prstGeom>
          <a:noFill/>
          <a:ln w="9525">
            <a:noFill/>
            <a:miter lim="800000"/>
            <a:headEnd/>
            <a:tailEnd/>
          </a:ln>
        </p:spPr>
        <p:txBody>
          <a:bodyPr wrap="square">
            <a:spAutoFit/>
          </a:bodyPr>
          <a:lstStyle/>
          <a:p>
            <a:pPr algn="l" eaLnBrk="0" hangingPunct="0"/>
            <a:r>
              <a:rPr lang="zh-CN" altLang="en-US" sz="1600" b="1" dirty="0" smtClean="0">
                <a:latin typeface="微软雅黑" pitchFamily="34" charset="-122"/>
                <a:ea typeface="微软雅黑" pitchFamily="34" charset="-122"/>
              </a:rPr>
              <a:t>交叉采样技术：</a:t>
            </a:r>
            <a:r>
              <a:rPr lang="zh-CN" altLang="en-US" sz="1600" dirty="0" smtClean="0">
                <a:latin typeface="微软雅黑" pitchFamily="34" charset="-122"/>
                <a:ea typeface="微软雅黑" pitchFamily="34" charset="-122"/>
              </a:rPr>
              <a:t>随着</a:t>
            </a:r>
            <a:r>
              <a:rPr lang="en-US" altLang="zh-CN" sz="1600" dirty="0">
                <a:latin typeface="微软雅黑" pitchFamily="34" charset="-122"/>
                <a:ea typeface="微软雅黑" pitchFamily="34" charset="-122"/>
              </a:rPr>
              <a:t>ADC</a:t>
            </a:r>
            <a:r>
              <a:rPr lang="zh-CN" altLang="en-US" sz="1600" dirty="0">
                <a:latin typeface="微软雅黑" pitchFamily="34" charset="-122"/>
                <a:ea typeface="微软雅黑" pitchFamily="34" charset="-122"/>
              </a:rPr>
              <a:t>技术的发展，</a:t>
            </a:r>
            <a:r>
              <a:rPr lang="en-US" altLang="zh-CN" sz="1600" dirty="0">
                <a:latin typeface="微软雅黑" pitchFamily="34" charset="-122"/>
                <a:ea typeface="微软雅黑" pitchFamily="34" charset="-122"/>
              </a:rPr>
              <a:t>ADC</a:t>
            </a:r>
            <a:r>
              <a:rPr lang="zh-CN" altLang="en-US" sz="1600" dirty="0">
                <a:latin typeface="微软雅黑" pitchFamily="34" charset="-122"/>
                <a:ea typeface="微软雅黑" pitchFamily="34" charset="-122"/>
              </a:rPr>
              <a:t>的采样速率已经到达极限，为了提高示波器整体的采样率，需要用</a:t>
            </a:r>
            <a:r>
              <a:rPr lang="en-US" altLang="zh-CN" sz="1600" dirty="0">
                <a:latin typeface="微软雅黑" pitchFamily="34" charset="-122"/>
                <a:ea typeface="微软雅黑" pitchFamily="34" charset="-122"/>
              </a:rPr>
              <a:t>2</a:t>
            </a:r>
            <a:r>
              <a:rPr lang="zh-CN" altLang="en-US" sz="1600" dirty="0">
                <a:latin typeface="微软雅黑" pitchFamily="34" charset="-122"/>
                <a:ea typeface="微软雅黑" pitchFamily="34" charset="-122"/>
              </a:rPr>
              <a:t>片或</a:t>
            </a:r>
            <a:r>
              <a:rPr lang="en-US" altLang="zh-CN" sz="1600" dirty="0">
                <a:latin typeface="微软雅黑" pitchFamily="34" charset="-122"/>
                <a:ea typeface="微软雅黑" pitchFamily="34" charset="-122"/>
              </a:rPr>
              <a:t>2</a:t>
            </a:r>
            <a:r>
              <a:rPr lang="zh-CN" altLang="en-US" sz="1600" dirty="0">
                <a:latin typeface="微软雅黑" pitchFamily="34" charset="-122"/>
                <a:ea typeface="微软雅黑" pitchFamily="34" charset="-122"/>
              </a:rPr>
              <a:t>片以上的</a:t>
            </a:r>
            <a:r>
              <a:rPr lang="en-US" altLang="zh-CN" sz="1600" dirty="0">
                <a:latin typeface="微软雅黑" pitchFamily="34" charset="-122"/>
                <a:ea typeface="微软雅黑" pitchFamily="34" charset="-122"/>
              </a:rPr>
              <a:t>ADC</a:t>
            </a:r>
            <a:r>
              <a:rPr lang="zh-CN" altLang="en-US" sz="1600" dirty="0">
                <a:latin typeface="微软雅黑" pitchFamily="34" charset="-122"/>
                <a:ea typeface="微软雅黑" pitchFamily="34" charset="-122"/>
              </a:rPr>
              <a:t>进行交叉采样，从而达到满足提高采样率的</a:t>
            </a:r>
            <a:r>
              <a:rPr lang="zh-CN" altLang="en-US" sz="1600" dirty="0" smtClean="0">
                <a:latin typeface="微软雅黑" pitchFamily="34" charset="-122"/>
                <a:ea typeface="微软雅黑" pitchFamily="34" charset="-122"/>
              </a:rPr>
              <a:t>要求。</a:t>
            </a:r>
            <a:endParaRPr lang="zh-CN" altLang="en-US" sz="1600" dirty="0">
              <a:latin typeface="微软雅黑" pitchFamily="34" charset="-122"/>
              <a:ea typeface="微软雅黑" pitchFamily="34" charset="-122"/>
            </a:endParaRPr>
          </a:p>
        </p:txBody>
      </p:sp>
      <p:pic>
        <p:nvPicPr>
          <p:cNvPr id="38" name="Picture 11"/>
          <p:cNvPicPr>
            <a:picLocks noChangeAspect="1" noChangeArrowheads="1"/>
          </p:cNvPicPr>
          <p:nvPr/>
        </p:nvPicPr>
        <p:blipFill>
          <a:blip r:embed="rId3"/>
          <a:srcRect l="1163" r="1163" b="1944"/>
          <a:stretch>
            <a:fillRect/>
          </a:stretch>
        </p:blipFill>
        <p:spPr bwMode="auto">
          <a:xfrm>
            <a:off x="1619219" y="2357430"/>
            <a:ext cx="8001056" cy="3643338"/>
          </a:xfrm>
          <a:prstGeom prst="rect">
            <a:avLst/>
          </a:prstGeom>
          <a:noFill/>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数字示波器</a:t>
            </a:r>
            <a:r>
              <a:rPr lang="zh-CN" altLang="en-US" sz="2800" b="1" kern="0" dirty="0" smtClean="0">
                <a:solidFill>
                  <a:schemeClr val="tx2"/>
                </a:solidFill>
                <a:latin typeface="微软雅黑" pitchFamily="34" charset="-122"/>
                <a:ea typeface="微软雅黑" pitchFamily="34" charset="-122"/>
              </a:rPr>
              <a:t>原理及主要指标</a:t>
            </a:r>
            <a:endParaRPr lang="zh-CN" altLang="en-US" sz="2800" b="1" kern="0" dirty="0">
              <a:solidFill>
                <a:schemeClr val="tx2"/>
              </a:solidFill>
              <a:latin typeface="微软雅黑" pitchFamily="34" charset="-122"/>
              <a:ea typeface="微软雅黑" pitchFamily="34" charset="-122"/>
              <a:cs typeface="+mj-cs"/>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13" name="圆角矩形 12"/>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
        <p:nvSpPr>
          <p:cNvPr id="117" name="Text Box 115"/>
          <p:cNvSpPr txBox="1">
            <a:spLocks noChangeArrowheads="1"/>
          </p:cNvSpPr>
          <p:nvPr/>
        </p:nvSpPr>
        <p:spPr bwMode="auto">
          <a:xfrm>
            <a:off x="3428981" y="1357740"/>
            <a:ext cx="8477267" cy="553998"/>
          </a:xfrm>
          <a:prstGeom prst="rect">
            <a:avLst/>
          </a:prstGeom>
          <a:noFill/>
          <a:ln w="9525">
            <a:noFill/>
            <a:miter lim="800000"/>
            <a:headEnd/>
            <a:tailEnd/>
          </a:ln>
          <a:effectLst/>
        </p:spPr>
        <p:txBody>
          <a:bodyPr wrap="square">
            <a:spAutoFit/>
          </a:bodyPr>
          <a:lstStyle/>
          <a:p>
            <a:pPr>
              <a:lnSpc>
                <a:spcPct val="150000"/>
              </a:lnSpc>
            </a:pPr>
            <a:r>
              <a:rPr lang="zh-CN" altLang="en-US" sz="2000" b="1" dirty="0" smtClean="0">
                <a:latin typeface="微软雅黑" pitchFamily="34" charset="-122"/>
                <a:ea typeface="微软雅黑" pitchFamily="34" charset="-122"/>
              </a:rPr>
              <a:t>获取方式：控制如何从采样点中产生出波形点</a:t>
            </a:r>
            <a:endParaRPr lang="en-US" altLang="zh-CN" sz="2000" b="1" dirty="0" smtClean="0">
              <a:latin typeface="微软雅黑" pitchFamily="34" charset="-122"/>
              <a:ea typeface="微软雅黑" pitchFamily="34" charset="-122"/>
            </a:endParaRPr>
          </a:p>
        </p:txBody>
      </p:sp>
      <p:graphicFrame>
        <p:nvGraphicFramePr>
          <p:cNvPr id="10" name="图示 9"/>
          <p:cNvGraphicFramePr/>
          <p:nvPr/>
        </p:nvGraphicFramePr>
        <p:xfrm>
          <a:off x="95208" y="2428868"/>
          <a:ext cx="11144328" cy="342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小结</a:t>
            </a:r>
            <a:endParaRPr lang="zh-CN" altLang="en-US" sz="2800" b="1" kern="0" dirty="0">
              <a:solidFill>
                <a:schemeClr val="tx2"/>
              </a:solidFill>
              <a:latin typeface="微软雅黑" pitchFamily="34" charset="-122"/>
              <a:ea typeface="微软雅黑" pitchFamily="34" charset="-122"/>
              <a:cs typeface="+mj-cs"/>
            </a:endParaRPr>
          </a:p>
        </p:txBody>
      </p:sp>
      <p:sp>
        <p:nvSpPr>
          <p:cNvPr id="10" name="矩形 9"/>
          <p:cNvSpPr/>
          <p:nvPr/>
        </p:nvSpPr>
        <p:spPr>
          <a:xfrm>
            <a:off x="380960" y="2214554"/>
            <a:ext cx="11525331" cy="3785652"/>
          </a:xfrm>
          <a:prstGeom prst="rect">
            <a:avLst/>
          </a:prstGeom>
        </p:spPr>
        <p:txBody>
          <a:bodyPr wrap="square">
            <a:spAutoFit/>
          </a:bodyPr>
          <a:lstStyle/>
          <a:p>
            <a:pPr>
              <a:lnSpc>
                <a:spcPct val="150000"/>
              </a:lnSpc>
              <a:buFont typeface="Wingdings" pitchFamily="2" charset="2"/>
              <a:buChar char="p"/>
            </a:pPr>
            <a:r>
              <a:rPr lang="zh-CN" altLang="en-US" sz="2000" dirty="0" smtClean="0">
                <a:latin typeface="微软雅黑" pitchFamily="34" charset="-122"/>
                <a:ea typeface="微软雅黑" pitchFamily="34" charset="-122"/>
              </a:rPr>
              <a:t> 相邻两个采样点的时间间隔倒数就是采样率。</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采样率以 “点</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秒”（</a:t>
            </a:r>
            <a:r>
              <a:rPr lang="en-US" altLang="zh-CN" sz="2000" dirty="0" smtClean="0">
                <a:latin typeface="微软雅黑" pitchFamily="34" charset="-122"/>
                <a:ea typeface="微软雅黑" pitchFamily="34" charset="-122"/>
              </a:rPr>
              <a:t>Sa/s</a:t>
            </a:r>
            <a:r>
              <a:rPr lang="zh-CN" altLang="en-US" sz="2000" dirty="0" smtClean="0">
                <a:latin typeface="微软雅黑" pitchFamily="34" charset="-122"/>
                <a:ea typeface="微软雅黑" pitchFamily="34" charset="-122"/>
              </a:rPr>
              <a:t>）来表示。</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zh-CN" altLang="en-US" sz="2000" dirty="0" smtClean="0">
                <a:latin typeface="微软雅黑" pitchFamily="34" charset="-122"/>
                <a:ea typeface="微软雅黑" pitchFamily="34" charset="-122"/>
              </a:rPr>
              <a:t> 采样方式：实时采样、等效采样</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实时采样：适合捕捉单次信号以及隐藏在重复信号中的毛刺和异常信号</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等效采样：适合观察周期性信号，且前提是信号必须能稳定触发</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采样率不足会导致波形失真、波形混淆、波形漏失</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线性内插要求示波器的采样速率应至少是信号最高频率成分的</a:t>
            </a:r>
            <a:r>
              <a:rPr lang="en-US" altLang="zh-CN" sz="2000" dirty="0" smtClean="0">
                <a:latin typeface="微软雅黑" pitchFamily="34" charset="-122"/>
                <a:ea typeface="微软雅黑" pitchFamily="34" charset="-122"/>
              </a:rPr>
              <a:t>10</a:t>
            </a:r>
            <a:r>
              <a:rPr lang="zh-CN" altLang="en-US" sz="2000" dirty="0" smtClean="0">
                <a:latin typeface="微软雅黑" pitchFamily="34" charset="-122"/>
                <a:ea typeface="微软雅黑" pitchFamily="34" charset="-122"/>
              </a:rPr>
              <a:t>倍</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正弦内插要求示波器的采样速率应至少为信号最高频率成分的</a:t>
            </a:r>
            <a:r>
              <a:rPr lang="en-US" altLang="zh-CN" sz="2000" dirty="0" smtClean="0">
                <a:latin typeface="微软雅黑" pitchFamily="34" charset="-122"/>
                <a:ea typeface="微软雅黑" pitchFamily="34" charset="-122"/>
              </a:rPr>
              <a:t>2.5</a:t>
            </a:r>
            <a:r>
              <a:rPr lang="zh-CN" altLang="en-US" sz="2000" dirty="0" smtClean="0">
                <a:latin typeface="微软雅黑" pitchFamily="34" charset="-122"/>
                <a:ea typeface="微软雅黑" pitchFamily="34" charset="-122"/>
              </a:rPr>
              <a:t>倍</a:t>
            </a:r>
            <a:endParaRPr lang="zh-CN" altLang="en-US" sz="2000" dirty="0">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3"/>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采样率</a:t>
              </a:r>
              <a:endParaRPr lang="zh-CN" altLang="en-US" sz="2000" b="1" kern="1200" dirty="0">
                <a:latin typeface="微软雅黑" pitchFamily="34" charset="-122"/>
                <a:ea typeface="微软雅黑" pitchFamily="34" charset="-122"/>
              </a:endParaRPr>
            </a:p>
          </p:txBody>
        </p:sp>
      </p:gr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
        <p:nvSpPr>
          <p:cNvPr id="7" name="矩形 6"/>
          <p:cNvSpPr/>
          <p:nvPr/>
        </p:nvSpPr>
        <p:spPr>
          <a:xfrm>
            <a:off x="3333731" y="1357299"/>
            <a:ext cx="8858269" cy="646331"/>
          </a:xfrm>
          <a:prstGeom prst="rect">
            <a:avLst/>
          </a:prstGeom>
        </p:spPr>
        <p:txBody>
          <a:bodyPr wrap="square">
            <a:spAutoFit/>
          </a:bodyPr>
          <a:lstStyle/>
          <a:p>
            <a:r>
              <a:rPr lang="zh-CN" altLang="en-US" b="1" dirty="0" smtClean="0">
                <a:latin typeface="微软雅黑" pitchFamily="34" charset="-122"/>
                <a:ea typeface="微软雅黑" pitchFamily="34" charset="-122"/>
              </a:rPr>
              <a:t>指在波形存储器中存储波形样本的数量，单位</a:t>
            </a:r>
            <a:r>
              <a:rPr lang="en-US" altLang="zh-CN" b="1" dirty="0" smtClean="0">
                <a:latin typeface="微软雅黑" pitchFamily="34" charset="-122"/>
                <a:ea typeface="微软雅黑" pitchFamily="34" charset="-122"/>
              </a:rPr>
              <a:t>pts</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points</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存储深度是示波器对数字化波形的最大存储能力。</a:t>
            </a:r>
            <a:endParaRPr lang="zh-CN" altLang="en-US" dirty="0">
              <a:latin typeface="微软雅黑" pitchFamily="34" charset="-122"/>
              <a:ea typeface="微软雅黑" pitchFamily="34" charset="-122"/>
            </a:endParaRPr>
          </a:p>
        </p:txBody>
      </p:sp>
      <p:grpSp>
        <p:nvGrpSpPr>
          <p:cNvPr id="3" name="Group 30"/>
          <p:cNvGrpSpPr>
            <a:grpSpLocks/>
          </p:cNvGrpSpPr>
          <p:nvPr/>
        </p:nvGrpSpPr>
        <p:grpSpPr bwMode="auto">
          <a:xfrm>
            <a:off x="1238216" y="2505670"/>
            <a:ext cx="9219736" cy="3011124"/>
            <a:chOff x="1111" y="2072"/>
            <a:chExt cx="3770" cy="1684"/>
          </a:xfrm>
        </p:grpSpPr>
        <p:sp>
          <p:nvSpPr>
            <p:cNvPr id="13" name="Freeform 7"/>
            <p:cNvSpPr>
              <a:spLocks/>
            </p:cNvSpPr>
            <p:nvPr/>
          </p:nvSpPr>
          <p:spPr bwMode="black">
            <a:xfrm>
              <a:off x="1111" y="2611"/>
              <a:ext cx="1904" cy="194"/>
            </a:xfrm>
            <a:custGeom>
              <a:avLst/>
              <a:gdLst/>
              <a:ahLst/>
              <a:cxnLst>
                <a:cxn ang="0">
                  <a:pos x="0" y="226"/>
                </a:cxn>
                <a:cxn ang="0">
                  <a:pos x="45" y="0"/>
                </a:cxn>
                <a:cxn ang="0">
                  <a:pos x="91" y="226"/>
                </a:cxn>
                <a:cxn ang="0">
                  <a:pos x="136" y="0"/>
                </a:cxn>
                <a:cxn ang="0">
                  <a:pos x="182" y="226"/>
                </a:cxn>
                <a:cxn ang="0">
                  <a:pos x="227" y="0"/>
                </a:cxn>
                <a:cxn ang="0">
                  <a:pos x="272" y="226"/>
                </a:cxn>
                <a:cxn ang="0">
                  <a:pos x="318" y="0"/>
                </a:cxn>
                <a:cxn ang="0">
                  <a:pos x="363" y="226"/>
                </a:cxn>
                <a:cxn ang="0">
                  <a:pos x="408" y="0"/>
                </a:cxn>
                <a:cxn ang="0">
                  <a:pos x="454" y="226"/>
                </a:cxn>
                <a:cxn ang="0">
                  <a:pos x="499" y="0"/>
                </a:cxn>
                <a:cxn ang="0">
                  <a:pos x="544" y="226"/>
                </a:cxn>
                <a:cxn ang="0">
                  <a:pos x="590" y="0"/>
                </a:cxn>
                <a:cxn ang="0">
                  <a:pos x="635" y="226"/>
                </a:cxn>
                <a:cxn ang="0">
                  <a:pos x="681" y="0"/>
                </a:cxn>
                <a:cxn ang="0">
                  <a:pos x="726" y="226"/>
                </a:cxn>
                <a:cxn ang="0">
                  <a:pos x="771" y="0"/>
                </a:cxn>
                <a:cxn ang="0">
                  <a:pos x="817" y="226"/>
                </a:cxn>
                <a:cxn ang="0">
                  <a:pos x="862" y="0"/>
                </a:cxn>
                <a:cxn ang="0">
                  <a:pos x="907" y="226"/>
                </a:cxn>
                <a:cxn ang="0">
                  <a:pos x="953" y="0"/>
                </a:cxn>
                <a:cxn ang="0">
                  <a:pos x="998" y="226"/>
                </a:cxn>
                <a:cxn ang="0">
                  <a:pos x="1043" y="0"/>
                </a:cxn>
                <a:cxn ang="0">
                  <a:pos x="1089" y="226"/>
                </a:cxn>
                <a:cxn ang="0">
                  <a:pos x="1134" y="0"/>
                </a:cxn>
                <a:cxn ang="0">
                  <a:pos x="1179" y="226"/>
                </a:cxn>
                <a:cxn ang="0">
                  <a:pos x="1225" y="0"/>
                </a:cxn>
                <a:cxn ang="0">
                  <a:pos x="1270" y="226"/>
                </a:cxn>
                <a:cxn ang="0">
                  <a:pos x="1316" y="0"/>
                </a:cxn>
                <a:cxn ang="0">
                  <a:pos x="1361" y="226"/>
                </a:cxn>
                <a:cxn ang="0">
                  <a:pos x="1406" y="0"/>
                </a:cxn>
                <a:cxn ang="0">
                  <a:pos x="1452" y="226"/>
                </a:cxn>
                <a:cxn ang="0">
                  <a:pos x="1497" y="45"/>
                </a:cxn>
              </a:cxnLst>
              <a:rect l="0" t="0" r="r" b="b"/>
              <a:pathLst>
                <a:path w="1497" h="233">
                  <a:moveTo>
                    <a:pt x="0" y="226"/>
                  </a:moveTo>
                  <a:cubicBezTo>
                    <a:pt x="15" y="113"/>
                    <a:pt x="30" y="0"/>
                    <a:pt x="45" y="0"/>
                  </a:cubicBezTo>
                  <a:cubicBezTo>
                    <a:pt x="60" y="0"/>
                    <a:pt x="76" y="226"/>
                    <a:pt x="91" y="226"/>
                  </a:cubicBezTo>
                  <a:cubicBezTo>
                    <a:pt x="106" y="226"/>
                    <a:pt x="121" y="0"/>
                    <a:pt x="136" y="0"/>
                  </a:cubicBezTo>
                  <a:cubicBezTo>
                    <a:pt x="151" y="0"/>
                    <a:pt x="167" y="226"/>
                    <a:pt x="182" y="226"/>
                  </a:cubicBezTo>
                  <a:cubicBezTo>
                    <a:pt x="197" y="226"/>
                    <a:pt x="212" y="0"/>
                    <a:pt x="227" y="0"/>
                  </a:cubicBezTo>
                  <a:cubicBezTo>
                    <a:pt x="242" y="0"/>
                    <a:pt x="257" y="226"/>
                    <a:pt x="272" y="226"/>
                  </a:cubicBezTo>
                  <a:cubicBezTo>
                    <a:pt x="287" y="226"/>
                    <a:pt x="303" y="0"/>
                    <a:pt x="318" y="0"/>
                  </a:cubicBezTo>
                  <a:cubicBezTo>
                    <a:pt x="333" y="0"/>
                    <a:pt x="348" y="226"/>
                    <a:pt x="363" y="226"/>
                  </a:cubicBezTo>
                  <a:cubicBezTo>
                    <a:pt x="378" y="226"/>
                    <a:pt x="393" y="0"/>
                    <a:pt x="408" y="0"/>
                  </a:cubicBezTo>
                  <a:cubicBezTo>
                    <a:pt x="423" y="0"/>
                    <a:pt x="439" y="226"/>
                    <a:pt x="454" y="226"/>
                  </a:cubicBezTo>
                  <a:cubicBezTo>
                    <a:pt x="469" y="226"/>
                    <a:pt x="484" y="0"/>
                    <a:pt x="499" y="0"/>
                  </a:cubicBezTo>
                  <a:cubicBezTo>
                    <a:pt x="514" y="0"/>
                    <a:pt x="529" y="226"/>
                    <a:pt x="544" y="226"/>
                  </a:cubicBezTo>
                  <a:cubicBezTo>
                    <a:pt x="559" y="226"/>
                    <a:pt x="575" y="0"/>
                    <a:pt x="590" y="0"/>
                  </a:cubicBezTo>
                  <a:cubicBezTo>
                    <a:pt x="605" y="0"/>
                    <a:pt x="620" y="226"/>
                    <a:pt x="635" y="226"/>
                  </a:cubicBezTo>
                  <a:cubicBezTo>
                    <a:pt x="650" y="226"/>
                    <a:pt x="666" y="0"/>
                    <a:pt x="681" y="0"/>
                  </a:cubicBezTo>
                  <a:cubicBezTo>
                    <a:pt x="696" y="0"/>
                    <a:pt x="711" y="226"/>
                    <a:pt x="726" y="226"/>
                  </a:cubicBezTo>
                  <a:cubicBezTo>
                    <a:pt x="741" y="226"/>
                    <a:pt x="756" y="0"/>
                    <a:pt x="771" y="0"/>
                  </a:cubicBezTo>
                  <a:cubicBezTo>
                    <a:pt x="786" y="0"/>
                    <a:pt x="802" y="226"/>
                    <a:pt x="817" y="226"/>
                  </a:cubicBezTo>
                  <a:cubicBezTo>
                    <a:pt x="832" y="226"/>
                    <a:pt x="847" y="0"/>
                    <a:pt x="862" y="0"/>
                  </a:cubicBezTo>
                  <a:cubicBezTo>
                    <a:pt x="877" y="0"/>
                    <a:pt x="892" y="226"/>
                    <a:pt x="907" y="226"/>
                  </a:cubicBezTo>
                  <a:cubicBezTo>
                    <a:pt x="922" y="226"/>
                    <a:pt x="938" y="0"/>
                    <a:pt x="953" y="0"/>
                  </a:cubicBezTo>
                  <a:cubicBezTo>
                    <a:pt x="968" y="0"/>
                    <a:pt x="983" y="226"/>
                    <a:pt x="998" y="226"/>
                  </a:cubicBezTo>
                  <a:cubicBezTo>
                    <a:pt x="1013" y="226"/>
                    <a:pt x="1028" y="0"/>
                    <a:pt x="1043" y="0"/>
                  </a:cubicBezTo>
                  <a:cubicBezTo>
                    <a:pt x="1058" y="0"/>
                    <a:pt x="1074" y="226"/>
                    <a:pt x="1089" y="226"/>
                  </a:cubicBezTo>
                  <a:cubicBezTo>
                    <a:pt x="1104" y="226"/>
                    <a:pt x="1119" y="0"/>
                    <a:pt x="1134" y="0"/>
                  </a:cubicBezTo>
                  <a:cubicBezTo>
                    <a:pt x="1149" y="0"/>
                    <a:pt x="1164" y="226"/>
                    <a:pt x="1179" y="226"/>
                  </a:cubicBezTo>
                  <a:cubicBezTo>
                    <a:pt x="1194" y="226"/>
                    <a:pt x="1210" y="0"/>
                    <a:pt x="1225" y="0"/>
                  </a:cubicBezTo>
                  <a:cubicBezTo>
                    <a:pt x="1240" y="0"/>
                    <a:pt x="1255" y="226"/>
                    <a:pt x="1270" y="226"/>
                  </a:cubicBezTo>
                  <a:cubicBezTo>
                    <a:pt x="1285" y="226"/>
                    <a:pt x="1301" y="0"/>
                    <a:pt x="1316" y="0"/>
                  </a:cubicBezTo>
                  <a:cubicBezTo>
                    <a:pt x="1331" y="0"/>
                    <a:pt x="1346" y="226"/>
                    <a:pt x="1361" y="226"/>
                  </a:cubicBezTo>
                  <a:cubicBezTo>
                    <a:pt x="1376" y="226"/>
                    <a:pt x="1391" y="0"/>
                    <a:pt x="1406" y="0"/>
                  </a:cubicBezTo>
                  <a:cubicBezTo>
                    <a:pt x="1421" y="0"/>
                    <a:pt x="1437" y="219"/>
                    <a:pt x="1452" y="226"/>
                  </a:cubicBezTo>
                  <a:cubicBezTo>
                    <a:pt x="1467" y="233"/>
                    <a:pt x="1490" y="75"/>
                    <a:pt x="1497" y="45"/>
                  </a:cubicBezTo>
                </a:path>
              </a:pathLst>
            </a:custGeom>
            <a:noFill/>
            <a:ln w="12700" cap="flat" cmpd="sng">
              <a:solidFill>
                <a:srgbClr val="FFCC00"/>
              </a:solidFill>
              <a:prstDash val="solid"/>
              <a:round/>
              <a:headEnd/>
              <a:tailEnd/>
            </a:ln>
            <a:effectLst/>
          </p:spPr>
          <p:txBody>
            <a:bodyPr/>
            <a:lstStyle/>
            <a:p>
              <a:endParaRPr lang="zh-CN" altLang="en-US">
                <a:latin typeface="微软雅黑" pitchFamily="34" charset="-122"/>
                <a:ea typeface="微软雅黑" pitchFamily="34" charset="-122"/>
              </a:endParaRPr>
            </a:p>
          </p:txBody>
        </p:sp>
        <p:sp>
          <p:nvSpPr>
            <p:cNvPr id="14" name="Freeform 8"/>
            <p:cNvSpPr>
              <a:spLocks/>
            </p:cNvSpPr>
            <p:nvPr/>
          </p:nvSpPr>
          <p:spPr bwMode="black">
            <a:xfrm>
              <a:off x="2972" y="2611"/>
              <a:ext cx="1904" cy="194"/>
            </a:xfrm>
            <a:custGeom>
              <a:avLst/>
              <a:gdLst/>
              <a:ahLst/>
              <a:cxnLst>
                <a:cxn ang="0">
                  <a:pos x="0" y="226"/>
                </a:cxn>
                <a:cxn ang="0">
                  <a:pos x="45" y="0"/>
                </a:cxn>
                <a:cxn ang="0">
                  <a:pos x="91" y="226"/>
                </a:cxn>
                <a:cxn ang="0">
                  <a:pos x="136" y="0"/>
                </a:cxn>
                <a:cxn ang="0">
                  <a:pos x="182" y="226"/>
                </a:cxn>
                <a:cxn ang="0">
                  <a:pos x="227" y="0"/>
                </a:cxn>
                <a:cxn ang="0">
                  <a:pos x="272" y="226"/>
                </a:cxn>
                <a:cxn ang="0">
                  <a:pos x="318" y="0"/>
                </a:cxn>
                <a:cxn ang="0">
                  <a:pos x="363" y="226"/>
                </a:cxn>
                <a:cxn ang="0">
                  <a:pos x="408" y="0"/>
                </a:cxn>
                <a:cxn ang="0">
                  <a:pos x="454" y="226"/>
                </a:cxn>
                <a:cxn ang="0">
                  <a:pos x="499" y="0"/>
                </a:cxn>
                <a:cxn ang="0">
                  <a:pos x="544" y="226"/>
                </a:cxn>
                <a:cxn ang="0">
                  <a:pos x="590" y="0"/>
                </a:cxn>
                <a:cxn ang="0">
                  <a:pos x="635" y="226"/>
                </a:cxn>
                <a:cxn ang="0">
                  <a:pos x="681" y="0"/>
                </a:cxn>
                <a:cxn ang="0">
                  <a:pos x="726" y="226"/>
                </a:cxn>
                <a:cxn ang="0">
                  <a:pos x="771" y="0"/>
                </a:cxn>
                <a:cxn ang="0">
                  <a:pos x="817" y="226"/>
                </a:cxn>
                <a:cxn ang="0">
                  <a:pos x="862" y="0"/>
                </a:cxn>
                <a:cxn ang="0">
                  <a:pos x="907" y="226"/>
                </a:cxn>
                <a:cxn ang="0">
                  <a:pos x="953" y="0"/>
                </a:cxn>
                <a:cxn ang="0">
                  <a:pos x="998" y="226"/>
                </a:cxn>
                <a:cxn ang="0">
                  <a:pos x="1043" y="0"/>
                </a:cxn>
                <a:cxn ang="0">
                  <a:pos x="1089" y="226"/>
                </a:cxn>
                <a:cxn ang="0">
                  <a:pos x="1134" y="0"/>
                </a:cxn>
                <a:cxn ang="0">
                  <a:pos x="1179" y="226"/>
                </a:cxn>
                <a:cxn ang="0">
                  <a:pos x="1225" y="0"/>
                </a:cxn>
                <a:cxn ang="0">
                  <a:pos x="1270" y="226"/>
                </a:cxn>
                <a:cxn ang="0">
                  <a:pos x="1316" y="0"/>
                </a:cxn>
                <a:cxn ang="0">
                  <a:pos x="1361" y="226"/>
                </a:cxn>
                <a:cxn ang="0">
                  <a:pos x="1406" y="0"/>
                </a:cxn>
                <a:cxn ang="0">
                  <a:pos x="1452" y="226"/>
                </a:cxn>
                <a:cxn ang="0">
                  <a:pos x="1497" y="45"/>
                </a:cxn>
              </a:cxnLst>
              <a:rect l="0" t="0" r="r" b="b"/>
              <a:pathLst>
                <a:path w="1497" h="233">
                  <a:moveTo>
                    <a:pt x="0" y="226"/>
                  </a:moveTo>
                  <a:cubicBezTo>
                    <a:pt x="15" y="113"/>
                    <a:pt x="30" y="0"/>
                    <a:pt x="45" y="0"/>
                  </a:cubicBezTo>
                  <a:cubicBezTo>
                    <a:pt x="60" y="0"/>
                    <a:pt x="76" y="226"/>
                    <a:pt x="91" y="226"/>
                  </a:cubicBezTo>
                  <a:cubicBezTo>
                    <a:pt x="106" y="226"/>
                    <a:pt x="121" y="0"/>
                    <a:pt x="136" y="0"/>
                  </a:cubicBezTo>
                  <a:cubicBezTo>
                    <a:pt x="151" y="0"/>
                    <a:pt x="167" y="226"/>
                    <a:pt x="182" y="226"/>
                  </a:cubicBezTo>
                  <a:cubicBezTo>
                    <a:pt x="197" y="226"/>
                    <a:pt x="212" y="0"/>
                    <a:pt x="227" y="0"/>
                  </a:cubicBezTo>
                  <a:cubicBezTo>
                    <a:pt x="242" y="0"/>
                    <a:pt x="257" y="226"/>
                    <a:pt x="272" y="226"/>
                  </a:cubicBezTo>
                  <a:cubicBezTo>
                    <a:pt x="287" y="226"/>
                    <a:pt x="303" y="0"/>
                    <a:pt x="318" y="0"/>
                  </a:cubicBezTo>
                  <a:cubicBezTo>
                    <a:pt x="333" y="0"/>
                    <a:pt x="348" y="226"/>
                    <a:pt x="363" y="226"/>
                  </a:cubicBezTo>
                  <a:cubicBezTo>
                    <a:pt x="378" y="226"/>
                    <a:pt x="393" y="0"/>
                    <a:pt x="408" y="0"/>
                  </a:cubicBezTo>
                  <a:cubicBezTo>
                    <a:pt x="423" y="0"/>
                    <a:pt x="439" y="226"/>
                    <a:pt x="454" y="226"/>
                  </a:cubicBezTo>
                  <a:cubicBezTo>
                    <a:pt x="469" y="226"/>
                    <a:pt x="484" y="0"/>
                    <a:pt x="499" y="0"/>
                  </a:cubicBezTo>
                  <a:cubicBezTo>
                    <a:pt x="514" y="0"/>
                    <a:pt x="529" y="226"/>
                    <a:pt x="544" y="226"/>
                  </a:cubicBezTo>
                  <a:cubicBezTo>
                    <a:pt x="559" y="226"/>
                    <a:pt x="575" y="0"/>
                    <a:pt x="590" y="0"/>
                  </a:cubicBezTo>
                  <a:cubicBezTo>
                    <a:pt x="605" y="0"/>
                    <a:pt x="620" y="226"/>
                    <a:pt x="635" y="226"/>
                  </a:cubicBezTo>
                  <a:cubicBezTo>
                    <a:pt x="650" y="226"/>
                    <a:pt x="666" y="0"/>
                    <a:pt x="681" y="0"/>
                  </a:cubicBezTo>
                  <a:cubicBezTo>
                    <a:pt x="696" y="0"/>
                    <a:pt x="711" y="226"/>
                    <a:pt x="726" y="226"/>
                  </a:cubicBezTo>
                  <a:cubicBezTo>
                    <a:pt x="741" y="226"/>
                    <a:pt x="756" y="0"/>
                    <a:pt x="771" y="0"/>
                  </a:cubicBezTo>
                  <a:cubicBezTo>
                    <a:pt x="786" y="0"/>
                    <a:pt x="802" y="226"/>
                    <a:pt x="817" y="226"/>
                  </a:cubicBezTo>
                  <a:cubicBezTo>
                    <a:pt x="832" y="226"/>
                    <a:pt x="847" y="0"/>
                    <a:pt x="862" y="0"/>
                  </a:cubicBezTo>
                  <a:cubicBezTo>
                    <a:pt x="877" y="0"/>
                    <a:pt x="892" y="226"/>
                    <a:pt x="907" y="226"/>
                  </a:cubicBezTo>
                  <a:cubicBezTo>
                    <a:pt x="922" y="226"/>
                    <a:pt x="938" y="0"/>
                    <a:pt x="953" y="0"/>
                  </a:cubicBezTo>
                  <a:cubicBezTo>
                    <a:pt x="968" y="0"/>
                    <a:pt x="983" y="226"/>
                    <a:pt x="998" y="226"/>
                  </a:cubicBezTo>
                  <a:cubicBezTo>
                    <a:pt x="1013" y="226"/>
                    <a:pt x="1028" y="0"/>
                    <a:pt x="1043" y="0"/>
                  </a:cubicBezTo>
                  <a:cubicBezTo>
                    <a:pt x="1058" y="0"/>
                    <a:pt x="1074" y="226"/>
                    <a:pt x="1089" y="226"/>
                  </a:cubicBezTo>
                  <a:cubicBezTo>
                    <a:pt x="1104" y="226"/>
                    <a:pt x="1119" y="0"/>
                    <a:pt x="1134" y="0"/>
                  </a:cubicBezTo>
                  <a:cubicBezTo>
                    <a:pt x="1149" y="0"/>
                    <a:pt x="1164" y="226"/>
                    <a:pt x="1179" y="226"/>
                  </a:cubicBezTo>
                  <a:cubicBezTo>
                    <a:pt x="1194" y="226"/>
                    <a:pt x="1210" y="0"/>
                    <a:pt x="1225" y="0"/>
                  </a:cubicBezTo>
                  <a:cubicBezTo>
                    <a:pt x="1240" y="0"/>
                    <a:pt x="1255" y="226"/>
                    <a:pt x="1270" y="226"/>
                  </a:cubicBezTo>
                  <a:cubicBezTo>
                    <a:pt x="1285" y="226"/>
                    <a:pt x="1301" y="0"/>
                    <a:pt x="1316" y="0"/>
                  </a:cubicBezTo>
                  <a:cubicBezTo>
                    <a:pt x="1331" y="0"/>
                    <a:pt x="1346" y="226"/>
                    <a:pt x="1361" y="226"/>
                  </a:cubicBezTo>
                  <a:cubicBezTo>
                    <a:pt x="1376" y="226"/>
                    <a:pt x="1391" y="0"/>
                    <a:pt x="1406" y="0"/>
                  </a:cubicBezTo>
                  <a:cubicBezTo>
                    <a:pt x="1421" y="0"/>
                    <a:pt x="1437" y="219"/>
                    <a:pt x="1452" y="226"/>
                  </a:cubicBezTo>
                  <a:cubicBezTo>
                    <a:pt x="1467" y="233"/>
                    <a:pt x="1490" y="75"/>
                    <a:pt x="1497" y="45"/>
                  </a:cubicBezTo>
                </a:path>
              </a:pathLst>
            </a:custGeom>
            <a:noFill/>
            <a:ln w="12700" cap="flat" cmpd="sng">
              <a:solidFill>
                <a:srgbClr val="00FFFF"/>
              </a:solidFill>
              <a:prstDash val="solid"/>
              <a:round/>
              <a:headEnd/>
              <a:tailEnd/>
            </a:ln>
            <a:effectLst/>
          </p:spPr>
          <p:txBody>
            <a:bodyPr/>
            <a:lstStyle/>
            <a:p>
              <a:endParaRPr lang="zh-CN" altLang="en-US">
                <a:latin typeface="微软雅黑" pitchFamily="34" charset="-122"/>
                <a:ea typeface="微软雅黑" pitchFamily="34" charset="-122"/>
              </a:endParaRPr>
            </a:p>
          </p:txBody>
        </p:sp>
        <p:sp>
          <p:nvSpPr>
            <p:cNvPr id="15" name="Text Box 10"/>
            <p:cNvSpPr txBox="1">
              <a:spLocks noChangeArrowheads="1"/>
            </p:cNvSpPr>
            <p:nvPr/>
          </p:nvSpPr>
          <p:spPr bwMode="black">
            <a:xfrm>
              <a:off x="1674" y="3036"/>
              <a:ext cx="359" cy="207"/>
            </a:xfrm>
            <a:prstGeom prst="rect">
              <a:avLst/>
            </a:prstGeom>
            <a:noFill/>
            <a:ln w="9525" algn="ctr">
              <a:noFill/>
              <a:miter lim="800000"/>
              <a:headEnd/>
              <a:tailEnd/>
            </a:ln>
            <a:effectLst/>
          </p:spPr>
          <p:txBody>
            <a:bodyPr wrap="none">
              <a:spAutoFit/>
            </a:bodyPr>
            <a:lstStyle/>
            <a:p>
              <a:pPr eaLnBrk="1" hangingPunct="1"/>
              <a:r>
                <a:rPr lang="zh-CN" altLang="en-US" b="1" dirty="0">
                  <a:latin typeface="微软雅黑" pitchFamily="34" charset="-122"/>
                  <a:ea typeface="微软雅黑" pitchFamily="34" charset="-122"/>
                </a:rPr>
                <a:t>预采样</a:t>
              </a:r>
            </a:p>
          </p:txBody>
        </p:sp>
        <p:grpSp>
          <p:nvGrpSpPr>
            <p:cNvPr id="5" name="Group 11"/>
            <p:cNvGrpSpPr>
              <a:grpSpLocks/>
            </p:cNvGrpSpPr>
            <p:nvPr/>
          </p:nvGrpSpPr>
          <p:grpSpPr bwMode="auto">
            <a:xfrm>
              <a:off x="1113" y="2072"/>
              <a:ext cx="3768" cy="1684"/>
              <a:chOff x="929" y="968"/>
              <a:chExt cx="3942" cy="2008"/>
            </a:xfrm>
          </p:grpSpPr>
          <p:grpSp>
            <p:nvGrpSpPr>
              <p:cNvPr id="6" name="Group 12"/>
              <p:cNvGrpSpPr>
                <a:grpSpLocks/>
              </p:cNvGrpSpPr>
              <p:nvPr/>
            </p:nvGrpSpPr>
            <p:grpSpPr bwMode="auto">
              <a:xfrm>
                <a:off x="2860" y="1344"/>
                <a:ext cx="136" cy="136"/>
                <a:chOff x="2860" y="1344"/>
                <a:chExt cx="136" cy="136"/>
              </a:xfrm>
            </p:grpSpPr>
            <p:sp>
              <p:nvSpPr>
                <p:cNvPr id="33" name="Line 13"/>
                <p:cNvSpPr>
                  <a:spLocks noChangeShapeType="1"/>
                </p:cNvSpPr>
                <p:nvPr/>
              </p:nvSpPr>
              <p:spPr bwMode="black">
                <a:xfrm>
                  <a:off x="2860" y="1344"/>
                  <a:ext cx="136" cy="0"/>
                </a:xfrm>
                <a:prstGeom prst="line">
                  <a:avLst/>
                </a:prstGeom>
                <a:noFill/>
                <a:ln w="19050">
                  <a:solidFill>
                    <a:srgbClr val="FF6600"/>
                  </a:solidFill>
                  <a:round/>
                  <a:headEnd/>
                  <a:tailEnd/>
                </a:ln>
                <a:effectLst/>
              </p:spPr>
              <p:txBody>
                <a:bodyPr/>
                <a:lstStyle/>
                <a:p>
                  <a:endParaRPr lang="zh-CN" altLang="en-US">
                    <a:latin typeface="微软雅黑" pitchFamily="34" charset="-122"/>
                    <a:ea typeface="微软雅黑" pitchFamily="34" charset="-122"/>
                  </a:endParaRPr>
                </a:p>
              </p:txBody>
            </p:sp>
            <p:sp>
              <p:nvSpPr>
                <p:cNvPr id="34" name="Line 14"/>
                <p:cNvSpPr>
                  <a:spLocks noChangeShapeType="1"/>
                </p:cNvSpPr>
                <p:nvPr/>
              </p:nvSpPr>
              <p:spPr bwMode="black">
                <a:xfrm>
                  <a:off x="2925" y="1344"/>
                  <a:ext cx="0" cy="136"/>
                </a:xfrm>
                <a:prstGeom prst="line">
                  <a:avLst/>
                </a:prstGeom>
                <a:noFill/>
                <a:ln w="19050">
                  <a:solidFill>
                    <a:srgbClr val="FF6600"/>
                  </a:solidFill>
                  <a:round/>
                  <a:headEnd/>
                  <a:tailEnd/>
                </a:ln>
                <a:effectLst/>
              </p:spPr>
              <p:txBody>
                <a:bodyPr/>
                <a:lstStyle/>
                <a:p>
                  <a:endParaRPr lang="zh-CN" altLang="en-US">
                    <a:latin typeface="微软雅黑" pitchFamily="34" charset="-122"/>
                    <a:ea typeface="微软雅黑" pitchFamily="34" charset="-122"/>
                  </a:endParaRPr>
                </a:p>
              </p:txBody>
            </p:sp>
          </p:grpSp>
          <p:sp>
            <p:nvSpPr>
              <p:cNvPr id="18" name="Line 15"/>
              <p:cNvSpPr>
                <a:spLocks noChangeShapeType="1"/>
              </p:cNvSpPr>
              <p:nvPr/>
            </p:nvSpPr>
            <p:spPr bwMode="black">
              <a:xfrm>
                <a:off x="929" y="2069"/>
                <a:ext cx="0" cy="363"/>
              </a:xfrm>
              <a:prstGeom prst="line">
                <a:avLst/>
              </a:prstGeom>
              <a:noFill/>
              <a:ln w="9525">
                <a:solidFill>
                  <a:srgbClr val="000000"/>
                </a:solidFill>
                <a:round/>
                <a:headEnd/>
                <a:tailEnd/>
              </a:ln>
              <a:effectLst/>
            </p:spPr>
            <p:txBody>
              <a:bodyPr/>
              <a:lstStyle/>
              <a:p>
                <a:endParaRPr lang="zh-CN" altLang="en-US">
                  <a:latin typeface="微软雅黑" pitchFamily="34" charset="-122"/>
                  <a:ea typeface="微软雅黑" pitchFamily="34" charset="-122"/>
                </a:endParaRPr>
              </a:p>
            </p:txBody>
          </p:sp>
          <p:sp>
            <p:nvSpPr>
              <p:cNvPr id="19" name="Line 16"/>
              <p:cNvSpPr>
                <a:spLocks noChangeShapeType="1"/>
              </p:cNvSpPr>
              <p:nvPr/>
            </p:nvSpPr>
            <p:spPr bwMode="black">
              <a:xfrm>
                <a:off x="2872" y="2069"/>
                <a:ext cx="0" cy="363"/>
              </a:xfrm>
              <a:prstGeom prst="line">
                <a:avLst/>
              </a:prstGeom>
              <a:noFill/>
              <a:ln w="9525">
                <a:solidFill>
                  <a:srgbClr val="000000"/>
                </a:solidFill>
                <a:round/>
                <a:headEnd/>
                <a:tailEnd/>
              </a:ln>
              <a:effectLst/>
            </p:spPr>
            <p:txBody>
              <a:bodyPr/>
              <a:lstStyle/>
              <a:p>
                <a:endParaRPr lang="zh-CN" altLang="en-US">
                  <a:latin typeface="微软雅黑" pitchFamily="34" charset="-122"/>
                  <a:ea typeface="微软雅黑" pitchFamily="34" charset="-122"/>
                </a:endParaRPr>
              </a:p>
            </p:txBody>
          </p:sp>
          <p:sp>
            <p:nvSpPr>
              <p:cNvPr id="20" name="Line 17"/>
              <p:cNvSpPr>
                <a:spLocks noChangeShapeType="1"/>
              </p:cNvSpPr>
              <p:nvPr/>
            </p:nvSpPr>
            <p:spPr bwMode="black">
              <a:xfrm>
                <a:off x="4871" y="2069"/>
                <a:ext cx="0" cy="363"/>
              </a:xfrm>
              <a:prstGeom prst="line">
                <a:avLst/>
              </a:prstGeom>
              <a:noFill/>
              <a:ln w="9525">
                <a:solidFill>
                  <a:srgbClr val="000000"/>
                </a:solidFill>
                <a:round/>
                <a:headEnd/>
                <a:tailEnd/>
              </a:ln>
              <a:effectLst/>
            </p:spPr>
            <p:txBody>
              <a:bodyPr/>
              <a:lstStyle/>
              <a:p>
                <a:endParaRPr lang="zh-CN" altLang="en-US">
                  <a:latin typeface="微软雅黑" pitchFamily="34" charset="-122"/>
                  <a:ea typeface="微软雅黑" pitchFamily="34" charset="-122"/>
                </a:endParaRPr>
              </a:p>
            </p:txBody>
          </p:sp>
          <p:sp>
            <p:nvSpPr>
              <p:cNvPr id="21" name="Line 18"/>
              <p:cNvSpPr>
                <a:spLocks noChangeShapeType="1"/>
              </p:cNvSpPr>
              <p:nvPr/>
            </p:nvSpPr>
            <p:spPr bwMode="black">
              <a:xfrm flipH="1">
                <a:off x="929" y="2251"/>
                <a:ext cx="500"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2" name="Line 19"/>
              <p:cNvSpPr>
                <a:spLocks noChangeShapeType="1"/>
              </p:cNvSpPr>
              <p:nvPr/>
            </p:nvSpPr>
            <p:spPr bwMode="black">
              <a:xfrm>
                <a:off x="2290" y="2251"/>
                <a:ext cx="570"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3" name="Line 20"/>
              <p:cNvSpPr>
                <a:spLocks noChangeShapeType="1"/>
              </p:cNvSpPr>
              <p:nvPr/>
            </p:nvSpPr>
            <p:spPr bwMode="black">
              <a:xfrm>
                <a:off x="4332" y="2251"/>
                <a:ext cx="539"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4" name="Line 21"/>
              <p:cNvSpPr>
                <a:spLocks noChangeShapeType="1"/>
              </p:cNvSpPr>
              <p:nvPr/>
            </p:nvSpPr>
            <p:spPr bwMode="black">
              <a:xfrm flipH="1">
                <a:off x="2880" y="2251"/>
                <a:ext cx="680"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5" name="Line 22"/>
              <p:cNvSpPr>
                <a:spLocks noChangeShapeType="1"/>
              </p:cNvSpPr>
              <p:nvPr/>
            </p:nvSpPr>
            <p:spPr bwMode="black">
              <a:xfrm>
                <a:off x="929" y="2659"/>
                <a:ext cx="0" cy="317"/>
              </a:xfrm>
              <a:prstGeom prst="line">
                <a:avLst/>
              </a:prstGeom>
              <a:noFill/>
              <a:ln w="9525">
                <a:solidFill>
                  <a:srgbClr val="000000"/>
                </a:solidFill>
                <a:round/>
                <a:headEnd/>
                <a:tailEnd/>
              </a:ln>
              <a:effectLst/>
            </p:spPr>
            <p:txBody>
              <a:bodyPr/>
              <a:lstStyle/>
              <a:p>
                <a:endParaRPr lang="zh-CN" altLang="en-US">
                  <a:latin typeface="微软雅黑" pitchFamily="34" charset="-122"/>
                  <a:ea typeface="微软雅黑" pitchFamily="34" charset="-122"/>
                </a:endParaRPr>
              </a:p>
            </p:txBody>
          </p:sp>
          <p:sp>
            <p:nvSpPr>
              <p:cNvPr id="26" name="Line 23"/>
              <p:cNvSpPr>
                <a:spLocks noChangeShapeType="1"/>
              </p:cNvSpPr>
              <p:nvPr/>
            </p:nvSpPr>
            <p:spPr bwMode="black">
              <a:xfrm>
                <a:off x="4871" y="2659"/>
                <a:ext cx="0" cy="317"/>
              </a:xfrm>
              <a:prstGeom prst="line">
                <a:avLst/>
              </a:prstGeom>
              <a:noFill/>
              <a:ln w="9525">
                <a:solidFill>
                  <a:srgbClr val="000000"/>
                </a:solidFill>
                <a:round/>
                <a:headEnd/>
                <a:tailEnd/>
              </a:ln>
              <a:effectLst/>
            </p:spPr>
            <p:txBody>
              <a:bodyPr/>
              <a:lstStyle/>
              <a:p>
                <a:endParaRPr lang="zh-CN" altLang="en-US">
                  <a:latin typeface="微软雅黑" pitchFamily="34" charset="-122"/>
                  <a:ea typeface="微软雅黑" pitchFamily="34" charset="-122"/>
                </a:endParaRPr>
              </a:p>
            </p:txBody>
          </p:sp>
          <p:sp>
            <p:nvSpPr>
              <p:cNvPr id="27" name="Line 24"/>
              <p:cNvSpPr>
                <a:spLocks noChangeShapeType="1"/>
              </p:cNvSpPr>
              <p:nvPr/>
            </p:nvSpPr>
            <p:spPr bwMode="black">
              <a:xfrm flipH="1">
                <a:off x="929" y="2795"/>
                <a:ext cx="1633"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8" name="Line 25"/>
              <p:cNvSpPr>
                <a:spLocks noChangeShapeType="1"/>
              </p:cNvSpPr>
              <p:nvPr/>
            </p:nvSpPr>
            <p:spPr bwMode="black">
              <a:xfrm>
                <a:off x="3560" y="2795"/>
                <a:ext cx="1311" cy="0"/>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29" name="Line 26"/>
              <p:cNvSpPr>
                <a:spLocks noChangeShapeType="1"/>
              </p:cNvSpPr>
              <p:nvPr/>
            </p:nvSpPr>
            <p:spPr bwMode="black">
              <a:xfrm flipH="1">
                <a:off x="3061" y="1162"/>
                <a:ext cx="363" cy="182"/>
              </a:xfrm>
              <a:prstGeom prst="line">
                <a:avLst/>
              </a:prstGeom>
              <a:noFill/>
              <a:ln w="9525">
                <a:solidFill>
                  <a:srgbClr val="000000"/>
                </a:solidFill>
                <a:round/>
                <a:headEnd/>
                <a:tailEnd type="triangle" w="med" len="med"/>
              </a:ln>
              <a:effectLst/>
            </p:spPr>
            <p:txBody>
              <a:bodyPr/>
              <a:lstStyle/>
              <a:p>
                <a:endParaRPr lang="zh-CN" altLang="en-US">
                  <a:latin typeface="微软雅黑" pitchFamily="34" charset="-122"/>
                  <a:ea typeface="微软雅黑" pitchFamily="34" charset="-122"/>
                </a:endParaRPr>
              </a:p>
            </p:txBody>
          </p:sp>
          <p:sp>
            <p:nvSpPr>
              <p:cNvPr id="30" name="Text Box 27"/>
              <p:cNvSpPr txBox="1">
                <a:spLocks noChangeArrowheads="1"/>
              </p:cNvSpPr>
              <p:nvPr/>
            </p:nvSpPr>
            <p:spPr bwMode="black">
              <a:xfrm>
                <a:off x="3502" y="968"/>
                <a:ext cx="599" cy="246"/>
              </a:xfrm>
              <a:prstGeom prst="rect">
                <a:avLst/>
              </a:prstGeom>
              <a:noFill/>
              <a:ln w="9525" algn="ctr">
                <a:noFill/>
                <a:miter lim="800000"/>
                <a:headEnd/>
                <a:tailEnd/>
              </a:ln>
              <a:effectLst/>
            </p:spPr>
            <p:txBody>
              <a:bodyPr>
                <a:spAutoFit/>
              </a:bodyPr>
              <a:lstStyle/>
              <a:p>
                <a:pPr eaLnBrk="1" hangingPunct="1"/>
                <a:r>
                  <a:rPr lang="zh-CN" altLang="en-US" b="1" dirty="0">
                    <a:latin typeface="微软雅黑" pitchFamily="34" charset="-122"/>
                    <a:ea typeface="微软雅黑" pitchFamily="34" charset="-122"/>
                  </a:rPr>
                  <a:t>触发点</a:t>
                </a:r>
              </a:p>
            </p:txBody>
          </p:sp>
          <p:sp>
            <p:nvSpPr>
              <p:cNvPr id="31" name="Text Box 28"/>
              <p:cNvSpPr txBox="1">
                <a:spLocks noChangeArrowheads="1"/>
              </p:cNvSpPr>
              <p:nvPr/>
            </p:nvSpPr>
            <p:spPr bwMode="black">
              <a:xfrm>
                <a:off x="3536" y="2125"/>
                <a:ext cx="474" cy="246"/>
              </a:xfrm>
              <a:prstGeom prst="rect">
                <a:avLst/>
              </a:prstGeom>
              <a:noFill/>
              <a:ln w="9525" algn="ctr">
                <a:noFill/>
                <a:miter lim="800000"/>
                <a:headEnd/>
                <a:tailEnd/>
              </a:ln>
              <a:effectLst/>
            </p:spPr>
            <p:txBody>
              <a:bodyPr wrap="none">
                <a:spAutoFit/>
              </a:bodyPr>
              <a:lstStyle/>
              <a:p>
                <a:pPr eaLnBrk="1" hangingPunct="1"/>
                <a:r>
                  <a:rPr lang="zh-CN" altLang="en-US" b="1" dirty="0">
                    <a:latin typeface="微软雅黑" pitchFamily="34" charset="-122"/>
                    <a:ea typeface="微软雅黑" pitchFamily="34" charset="-122"/>
                  </a:rPr>
                  <a:t>延迟采样</a:t>
                </a:r>
              </a:p>
            </p:txBody>
          </p:sp>
          <p:sp>
            <p:nvSpPr>
              <p:cNvPr id="32" name="Text Box 29"/>
              <p:cNvSpPr txBox="1">
                <a:spLocks noChangeArrowheads="1"/>
              </p:cNvSpPr>
              <p:nvPr/>
            </p:nvSpPr>
            <p:spPr bwMode="black">
              <a:xfrm>
                <a:off x="2686" y="2659"/>
                <a:ext cx="474" cy="246"/>
              </a:xfrm>
              <a:prstGeom prst="rect">
                <a:avLst/>
              </a:prstGeom>
              <a:noFill/>
              <a:ln w="9525" algn="ctr">
                <a:noFill/>
                <a:miter lim="800000"/>
                <a:headEnd/>
                <a:tailEnd/>
              </a:ln>
              <a:effectLst/>
            </p:spPr>
            <p:txBody>
              <a:bodyPr wrap="none">
                <a:spAutoFit/>
              </a:bodyPr>
              <a:lstStyle/>
              <a:p>
                <a:pPr eaLnBrk="1" hangingPunct="1"/>
                <a:r>
                  <a:rPr lang="zh-CN" altLang="en-US" b="1" dirty="0">
                    <a:latin typeface="微软雅黑" pitchFamily="34" charset="-122"/>
                    <a:ea typeface="微软雅黑" pitchFamily="34" charset="-122"/>
                  </a:rPr>
                  <a:t>存储深度</a:t>
                </a:r>
              </a:p>
            </p:txBody>
          </p:sp>
        </p:grpSp>
      </p:gr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
        <p:nvSpPr>
          <p:cNvPr id="7" name="矩形 6"/>
          <p:cNvSpPr/>
          <p:nvPr/>
        </p:nvSpPr>
        <p:spPr>
          <a:xfrm>
            <a:off x="3937045" y="1428736"/>
            <a:ext cx="2492990"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深存储有什么好处？</a:t>
            </a:r>
            <a:endParaRPr lang="zh-CN" altLang="en-US" sz="2000" dirty="0">
              <a:latin typeface="微软雅黑" pitchFamily="34" charset="-122"/>
              <a:ea typeface="微软雅黑" pitchFamily="34" charset="-122"/>
            </a:endParaRPr>
          </a:p>
        </p:txBody>
      </p:sp>
      <p:sp>
        <p:nvSpPr>
          <p:cNvPr id="36" name="矩形 35"/>
          <p:cNvSpPr/>
          <p:nvPr/>
        </p:nvSpPr>
        <p:spPr>
          <a:xfrm>
            <a:off x="1428718" y="4876254"/>
            <a:ext cx="9334565" cy="133882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深存储的优点</a:t>
            </a:r>
          </a:p>
          <a:p>
            <a:pPr>
              <a:lnSpc>
                <a:spcPct val="150000"/>
              </a:lnSpc>
              <a:buFont typeface="Wingdings" pitchFamily="2" charset="2"/>
              <a:buChar char="p"/>
            </a:pPr>
            <a:r>
              <a:rPr lang="zh-CN" altLang="en-US" b="1" dirty="0" smtClean="0">
                <a:latin typeface="微软雅黑" pitchFamily="34" charset="-122"/>
                <a:ea typeface="微软雅黑" pitchFamily="34" charset="-122"/>
              </a:rPr>
              <a:t>  深存储可保证在同等时间下，以更高采样率采集波形</a:t>
            </a:r>
            <a:endParaRPr lang="en-US" altLang="zh-CN" b="1" dirty="0" smtClean="0">
              <a:latin typeface="微软雅黑" pitchFamily="34" charset="-122"/>
              <a:ea typeface="微软雅黑" pitchFamily="34" charset="-122"/>
            </a:endParaRPr>
          </a:p>
          <a:p>
            <a:pPr>
              <a:lnSpc>
                <a:spcPct val="150000"/>
              </a:lnSpc>
              <a:buFont typeface="Wingdings" pitchFamily="2" charset="2"/>
              <a:buChar char="p"/>
            </a:pPr>
            <a:r>
              <a:rPr lang="zh-CN" altLang="en-US" b="1" dirty="0" smtClean="0">
                <a:latin typeface="微软雅黑" pitchFamily="34" charset="-122"/>
                <a:ea typeface="微软雅黑" pitchFamily="34" charset="-122"/>
              </a:rPr>
              <a:t>  深存储可保证在同等采样率下，采集更长时间的波形</a:t>
            </a:r>
            <a:endParaRPr lang="zh-CN" altLang="en-US" b="1" dirty="0">
              <a:latin typeface="微软雅黑" pitchFamily="34" charset="-122"/>
              <a:ea typeface="微软雅黑" pitchFamily="34" charset="-122"/>
            </a:endParaRPr>
          </a:p>
        </p:txBody>
      </p:sp>
      <p:pic>
        <p:nvPicPr>
          <p:cNvPr id="44" name="Picture 201"/>
          <p:cNvPicPr>
            <a:picLocks noChangeAspect="1" noChangeArrowheads="1"/>
          </p:cNvPicPr>
          <p:nvPr/>
        </p:nvPicPr>
        <p:blipFill>
          <a:blip r:embed="rId3">
            <a:extLst>
              <a:ext uri="{28A0092B-C50C-407E-A947-70E740481C1C}">
                <a14:useLocalDpi xmlns="" xmlns:a14="http://schemas.microsoft.com/office/drawing/2010/main" val="0"/>
              </a:ext>
            </a:extLst>
          </a:blip>
          <a:srcRect l="5556" t="56770" r="15826" b="5952"/>
          <a:stretch>
            <a:fillRect/>
          </a:stretch>
        </p:blipFill>
        <p:spPr bwMode="auto">
          <a:xfrm>
            <a:off x="548218" y="2133588"/>
            <a:ext cx="7727949" cy="1630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 name="Group 302"/>
          <p:cNvGrpSpPr>
            <a:grpSpLocks/>
          </p:cNvGrpSpPr>
          <p:nvPr/>
        </p:nvGrpSpPr>
        <p:grpSpPr bwMode="auto">
          <a:xfrm>
            <a:off x="8180918" y="1714489"/>
            <a:ext cx="3509433" cy="2182812"/>
            <a:chOff x="3929" y="993"/>
            <a:chExt cx="1658" cy="1375"/>
          </a:xfrm>
        </p:grpSpPr>
        <p:sp>
          <p:nvSpPr>
            <p:cNvPr id="46" name="Line 270"/>
            <p:cNvSpPr>
              <a:spLocks noChangeShapeType="1"/>
            </p:cNvSpPr>
            <p:nvPr/>
          </p:nvSpPr>
          <p:spPr bwMode="auto">
            <a:xfrm flipV="1">
              <a:off x="4037" y="1160"/>
              <a:ext cx="0" cy="1114"/>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47" name="Line 271"/>
            <p:cNvSpPr>
              <a:spLocks noChangeShapeType="1"/>
            </p:cNvSpPr>
            <p:nvPr/>
          </p:nvSpPr>
          <p:spPr bwMode="auto">
            <a:xfrm flipV="1">
              <a:off x="4038" y="2275"/>
              <a:ext cx="1469"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5" name="Group 290"/>
            <p:cNvGrpSpPr>
              <a:grpSpLocks/>
            </p:cNvGrpSpPr>
            <p:nvPr/>
          </p:nvGrpSpPr>
          <p:grpSpPr bwMode="auto">
            <a:xfrm>
              <a:off x="4005" y="1357"/>
              <a:ext cx="1424" cy="609"/>
              <a:chOff x="4061" y="1357"/>
              <a:chExt cx="1424" cy="609"/>
            </a:xfrm>
          </p:grpSpPr>
          <p:sp>
            <p:nvSpPr>
              <p:cNvPr id="60" name="Freeform 272"/>
              <p:cNvSpPr>
                <a:spLocks/>
              </p:cNvSpPr>
              <p:nvPr/>
            </p:nvSpPr>
            <p:spPr bwMode="auto">
              <a:xfrm>
                <a:off x="4100" y="1366"/>
                <a:ext cx="1311" cy="598"/>
              </a:xfrm>
              <a:custGeom>
                <a:avLst/>
                <a:gdLst>
                  <a:gd name="T0" fmla="*/ 0 w 1228"/>
                  <a:gd name="T1" fmla="*/ 366 h 598"/>
                  <a:gd name="T2" fmla="*/ 406 w 1228"/>
                  <a:gd name="T3" fmla="*/ 32 h 598"/>
                  <a:gd name="T4" fmla="*/ 942 w 1228"/>
                  <a:gd name="T5" fmla="*/ 555 h 598"/>
                  <a:gd name="T6" fmla="*/ 1400 w 1228"/>
                  <a:gd name="T7" fmla="*/ 2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8" h="598">
                    <a:moveTo>
                      <a:pt x="0" y="366"/>
                    </a:moveTo>
                    <a:cubicBezTo>
                      <a:pt x="109" y="183"/>
                      <a:pt x="218" y="0"/>
                      <a:pt x="356" y="32"/>
                    </a:cubicBezTo>
                    <a:cubicBezTo>
                      <a:pt x="494" y="64"/>
                      <a:pt x="681" y="512"/>
                      <a:pt x="826" y="555"/>
                    </a:cubicBezTo>
                    <a:cubicBezTo>
                      <a:pt x="971" y="598"/>
                      <a:pt x="1099" y="444"/>
                      <a:pt x="1228" y="290"/>
                    </a:cubicBez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61" name="Oval 273"/>
              <p:cNvSpPr>
                <a:spLocks noChangeArrowheads="1"/>
              </p:cNvSpPr>
              <p:nvPr/>
            </p:nvSpPr>
            <p:spPr bwMode="auto">
              <a:xfrm>
                <a:off x="4061" y="1698"/>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2" name="Oval 278"/>
              <p:cNvSpPr>
                <a:spLocks noChangeArrowheads="1"/>
              </p:cNvSpPr>
              <p:nvPr/>
            </p:nvSpPr>
            <p:spPr bwMode="auto">
              <a:xfrm>
                <a:off x="4174" y="1539"/>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3" name="Oval 279"/>
              <p:cNvSpPr>
                <a:spLocks noChangeArrowheads="1"/>
              </p:cNvSpPr>
              <p:nvPr/>
            </p:nvSpPr>
            <p:spPr bwMode="auto">
              <a:xfrm>
                <a:off x="4287" y="1412"/>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4" name="Oval 280"/>
              <p:cNvSpPr>
                <a:spLocks noChangeArrowheads="1"/>
              </p:cNvSpPr>
              <p:nvPr/>
            </p:nvSpPr>
            <p:spPr bwMode="auto">
              <a:xfrm>
                <a:off x="4400" y="1357"/>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5" name="Oval 281"/>
              <p:cNvSpPr>
                <a:spLocks noChangeArrowheads="1"/>
              </p:cNvSpPr>
              <p:nvPr/>
            </p:nvSpPr>
            <p:spPr bwMode="auto">
              <a:xfrm>
                <a:off x="4513" y="1390"/>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6" name="Oval 282"/>
              <p:cNvSpPr>
                <a:spLocks noChangeArrowheads="1"/>
              </p:cNvSpPr>
              <p:nvPr/>
            </p:nvSpPr>
            <p:spPr bwMode="auto">
              <a:xfrm>
                <a:off x="4626" y="1527"/>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7" name="Oval 283"/>
              <p:cNvSpPr>
                <a:spLocks noChangeArrowheads="1"/>
              </p:cNvSpPr>
              <p:nvPr/>
            </p:nvSpPr>
            <p:spPr bwMode="auto">
              <a:xfrm>
                <a:off x="4739" y="1672"/>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8" name="Oval 284"/>
              <p:cNvSpPr>
                <a:spLocks noChangeArrowheads="1"/>
              </p:cNvSpPr>
              <p:nvPr/>
            </p:nvSpPr>
            <p:spPr bwMode="auto">
              <a:xfrm>
                <a:off x="4852" y="1817"/>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9" name="Oval 285"/>
              <p:cNvSpPr>
                <a:spLocks noChangeArrowheads="1"/>
              </p:cNvSpPr>
              <p:nvPr/>
            </p:nvSpPr>
            <p:spPr bwMode="auto">
              <a:xfrm>
                <a:off x="4965" y="1890"/>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0" name="Oval 286"/>
              <p:cNvSpPr>
                <a:spLocks noChangeArrowheads="1"/>
              </p:cNvSpPr>
              <p:nvPr/>
            </p:nvSpPr>
            <p:spPr bwMode="auto">
              <a:xfrm>
                <a:off x="5078" y="1875"/>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1" name="Oval 287"/>
              <p:cNvSpPr>
                <a:spLocks noChangeArrowheads="1"/>
              </p:cNvSpPr>
              <p:nvPr/>
            </p:nvSpPr>
            <p:spPr bwMode="auto">
              <a:xfrm>
                <a:off x="5191" y="1812"/>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2" name="Oval 288"/>
              <p:cNvSpPr>
                <a:spLocks noChangeArrowheads="1"/>
              </p:cNvSpPr>
              <p:nvPr/>
            </p:nvSpPr>
            <p:spPr bwMode="auto">
              <a:xfrm>
                <a:off x="5304" y="1701"/>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3" name="Oval 289"/>
              <p:cNvSpPr>
                <a:spLocks noChangeArrowheads="1"/>
              </p:cNvSpPr>
              <p:nvPr/>
            </p:nvSpPr>
            <p:spPr bwMode="auto">
              <a:xfrm>
                <a:off x="5417" y="1582"/>
                <a:ext cx="68" cy="7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49" name="Line 291"/>
            <p:cNvSpPr>
              <a:spLocks noChangeShapeType="1"/>
            </p:cNvSpPr>
            <p:nvPr/>
          </p:nvSpPr>
          <p:spPr bwMode="auto">
            <a:xfrm>
              <a:off x="4941" y="1569"/>
              <a:ext cx="0" cy="318"/>
            </a:xfrm>
            <a:prstGeom prst="line">
              <a:avLst/>
            </a:prstGeom>
            <a:noFill/>
            <a:ln w="2857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0" name="Line 292"/>
            <p:cNvSpPr>
              <a:spLocks noChangeShapeType="1"/>
            </p:cNvSpPr>
            <p:nvPr/>
          </p:nvSpPr>
          <p:spPr bwMode="auto">
            <a:xfrm>
              <a:off x="5054" y="1570"/>
              <a:ext cx="0" cy="318"/>
            </a:xfrm>
            <a:prstGeom prst="line">
              <a:avLst/>
            </a:prstGeom>
            <a:noFill/>
            <a:ln w="2857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1" name="Line 293"/>
            <p:cNvSpPr>
              <a:spLocks noChangeShapeType="1"/>
            </p:cNvSpPr>
            <p:nvPr/>
          </p:nvSpPr>
          <p:spPr bwMode="auto">
            <a:xfrm>
              <a:off x="4821" y="1569"/>
              <a:ext cx="106" cy="0"/>
            </a:xfrm>
            <a:prstGeom prst="line">
              <a:avLst/>
            </a:prstGeom>
            <a:noFill/>
            <a:ln w="28575">
              <a:solidFill>
                <a:srgbClr val="0099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2" name="Line 294"/>
            <p:cNvSpPr>
              <a:spLocks noChangeShapeType="1"/>
            </p:cNvSpPr>
            <p:nvPr/>
          </p:nvSpPr>
          <p:spPr bwMode="auto">
            <a:xfrm>
              <a:off x="5054" y="1570"/>
              <a:ext cx="106" cy="0"/>
            </a:xfrm>
            <a:prstGeom prst="line">
              <a:avLst/>
            </a:prstGeom>
            <a:noFill/>
            <a:ln w="28575">
              <a:solidFill>
                <a:srgbClr val="0099FF"/>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3" name="Text Box 295"/>
            <p:cNvSpPr txBox="1">
              <a:spLocks noChangeArrowheads="1"/>
            </p:cNvSpPr>
            <p:nvPr/>
          </p:nvSpPr>
          <p:spPr bwMode="auto">
            <a:xfrm>
              <a:off x="4686" y="1390"/>
              <a:ext cx="464"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charset="0"/>
                  <a:ea typeface="ヒラギノ角ゴ Pro W3" pitchFamily="-65" charset="-128"/>
                </a:defRPr>
              </a:lvl1pPr>
              <a:lvl2pPr marL="742950" indent="-285750" eaLnBrk="0" hangingPunct="0">
                <a:defRPr sz="3200">
                  <a:solidFill>
                    <a:schemeClr val="tx1"/>
                  </a:solidFill>
                  <a:latin typeface="Arial" charset="0"/>
                  <a:ea typeface="ヒラギノ角ゴ Pro W3" pitchFamily="-65" charset="-128"/>
                </a:defRPr>
              </a:lvl2pPr>
              <a:lvl3pPr marL="1143000" indent="-228600" eaLnBrk="0" hangingPunct="0">
                <a:defRPr sz="3200">
                  <a:solidFill>
                    <a:schemeClr val="tx1"/>
                  </a:solidFill>
                  <a:latin typeface="Arial" charset="0"/>
                  <a:ea typeface="ヒラギノ角ゴ Pro W3" pitchFamily="-65" charset="-128"/>
                </a:defRPr>
              </a:lvl3pPr>
              <a:lvl4pPr marL="1600200" indent="-228600" eaLnBrk="0" hangingPunct="0">
                <a:defRPr sz="3200">
                  <a:solidFill>
                    <a:schemeClr val="tx1"/>
                  </a:solidFill>
                  <a:latin typeface="Arial" charset="0"/>
                  <a:ea typeface="ヒラギノ角ゴ Pro W3" pitchFamily="-65" charset="-128"/>
                </a:defRPr>
              </a:lvl4pPr>
              <a:lvl5pPr marL="2057400" indent="-228600" eaLnBrk="0" hangingPunct="0">
                <a:defRPr sz="3200">
                  <a:solidFill>
                    <a:schemeClr val="tx1"/>
                  </a:solidFill>
                  <a:latin typeface="Arial" charset="0"/>
                  <a:ea typeface="ヒラギノ角ゴ Pro W3" pitchFamily="-65" charset="-128"/>
                </a:defRPr>
              </a:lvl5pPr>
              <a:lvl6pPr marL="2514600" indent="-228600" eaLnBrk="0" fontAlgn="base" hangingPunct="0">
                <a:spcBef>
                  <a:spcPct val="0"/>
                </a:spcBef>
                <a:spcAft>
                  <a:spcPct val="0"/>
                </a:spcAft>
                <a:defRPr sz="3200">
                  <a:solidFill>
                    <a:schemeClr val="tx1"/>
                  </a:solidFill>
                  <a:latin typeface="Arial" charset="0"/>
                  <a:ea typeface="ヒラギノ角ゴ Pro W3" pitchFamily="-65" charset="-128"/>
                </a:defRPr>
              </a:lvl6pPr>
              <a:lvl7pPr marL="2971800" indent="-228600" eaLnBrk="0" fontAlgn="base" hangingPunct="0">
                <a:spcBef>
                  <a:spcPct val="0"/>
                </a:spcBef>
                <a:spcAft>
                  <a:spcPct val="0"/>
                </a:spcAft>
                <a:defRPr sz="3200">
                  <a:solidFill>
                    <a:schemeClr val="tx1"/>
                  </a:solidFill>
                  <a:latin typeface="Arial" charset="0"/>
                  <a:ea typeface="ヒラギノ角ゴ Pro W3" pitchFamily="-65" charset="-128"/>
                </a:defRPr>
              </a:lvl7pPr>
              <a:lvl8pPr marL="3429000" indent="-228600" eaLnBrk="0" fontAlgn="base" hangingPunct="0">
                <a:spcBef>
                  <a:spcPct val="0"/>
                </a:spcBef>
                <a:spcAft>
                  <a:spcPct val="0"/>
                </a:spcAft>
                <a:defRPr sz="3200">
                  <a:solidFill>
                    <a:schemeClr val="tx1"/>
                  </a:solidFill>
                  <a:latin typeface="Arial" charset="0"/>
                  <a:ea typeface="ヒラギノ角ゴ Pro W3" pitchFamily="-65" charset="-128"/>
                </a:defRPr>
              </a:lvl8pPr>
              <a:lvl9pPr marL="3886200" indent="-228600" eaLnBrk="0" fontAlgn="base" hangingPunct="0">
                <a:spcBef>
                  <a:spcPct val="0"/>
                </a:spcBef>
                <a:spcAft>
                  <a:spcPct val="0"/>
                </a:spcAft>
                <a:defRPr sz="3200">
                  <a:solidFill>
                    <a:schemeClr val="tx1"/>
                  </a:solidFill>
                  <a:latin typeface="Arial" charset="0"/>
                  <a:ea typeface="ヒラギノ角ゴ Pro W3" pitchFamily="-65" charset="-128"/>
                </a:defRPr>
              </a:lvl9pPr>
            </a:lstStyle>
            <a:p>
              <a:pPr eaLnBrk="1" hangingPunct="1"/>
              <a:r>
                <a:rPr lang="en-US" sz="1200" b="1">
                  <a:solidFill>
                    <a:srgbClr val="0099FF"/>
                  </a:solidFill>
                </a:rPr>
                <a:t>Resolution</a:t>
              </a:r>
            </a:p>
          </p:txBody>
        </p:sp>
        <p:sp>
          <p:nvSpPr>
            <p:cNvPr id="54" name="Line 297"/>
            <p:cNvSpPr>
              <a:spLocks noChangeShapeType="1"/>
            </p:cNvSpPr>
            <p:nvPr/>
          </p:nvSpPr>
          <p:spPr bwMode="auto">
            <a:xfrm flipH="1">
              <a:off x="5397" y="1658"/>
              <a:ext cx="1" cy="408"/>
            </a:xfrm>
            <a:prstGeom prst="line">
              <a:avLst/>
            </a:prstGeom>
            <a:noFill/>
            <a:ln w="28575">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5" name="Line 296"/>
            <p:cNvSpPr>
              <a:spLocks noChangeShapeType="1"/>
            </p:cNvSpPr>
            <p:nvPr/>
          </p:nvSpPr>
          <p:spPr bwMode="auto">
            <a:xfrm>
              <a:off x="4047" y="2069"/>
              <a:ext cx="1380" cy="0"/>
            </a:xfrm>
            <a:prstGeom prst="line">
              <a:avLst/>
            </a:prstGeom>
            <a:noFill/>
            <a:ln w="28575">
              <a:solidFill>
                <a:srgbClr val="0099FF"/>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56" name="Text Box 298"/>
            <p:cNvSpPr txBox="1">
              <a:spLocks noChangeArrowheads="1"/>
            </p:cNvSpPr>
            <p:nvPr/>
          </p:nvSpPr>
          <p:spPr bwMode="auto">
            <a:xfrm>
              <a:off x="4330" y="2058"/>
              <a:ext cx="673"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charset="0"/>
                  <a:ea typeface="ヒラギノ角ゴ Pro W3" pitchFamily="-65" charset="-128"/>
                </a:defRPr>
              </a:lvl1pPr>
              <a:lvl2pPr marL="742950" indent="-285750" eaLnBrk="0" hangingPunct="0">
                <a:defRPr sz="3200">
                  <a:solidFill>
                    <a:schemeClr val="tx1"/>
                  </a:solidFill>
                  <a:latin typeface="Arial" charset="0"/>
                  <a:ea typeface="ヒラギノ角ゴ Pro W3" pitchFamily="-65" charset="-128"/>
                </a:defRPr>
              </a:lvl2pPr>
              <a:lvl3pPr marL="1143000" indent="-228600" eaLnBrk="0" hangingPunct="0">
                <a:defRPr sz="3200">
                  <a:solidFill>
                    <a:schemeClr val="tx1"/>
                  </a:solidFill>
                  <a:latin typeface="Arial" charset="0"/>
                  <a:ea typeface="ヒラギノ角ゴ Pro W3" pitchFamily="-65" charset="-128"/>
                </a:defRPr>
              </a:lvl3pPr>
              <a:lvl4pPr marL="1600200" indent="-228600" eaLnBrk="0" hangingPunct="0">
                <a:defRPr sz="3200">
                  <a:solidFill>
                    <a:schemeClr val="tx1"/>
                  </a:solidFill>
                  <a:latin typeface="Arial" charset="0"/>
                  <a:ea typeface="ヒラギノ角ゴ Pro W3" pitchFamily="-65" charset="-128"/>
                </a:defRPr>
              </a:lvl4pPr>
              <a:lvl5pPr marL="2057400" indent="-228600" eaLnBrk="0" hangingPunct="0">
                <a:defRPr sz="3200">
                  <a:solidFill>
                    <a:schemeClr val="tx1"/>
                  </a:solidFill>
                  <a:latin typeface="Arial" charset="0"/>
                  <a:ea typeface="ヒラギノ角ゴ Pro W3" pitchFamily="-65" charset="-128"/>
                </a:defRPr>
              </a:lvl5pPr>
              <a:lvl6pPr marL="2514600" indent="-228600" eaLnBrk="0" fontAlgn="base" hangingPunct="0">
                <a:spcBef>
                  <a:spcPct val="0"/>
                </a:spcBef>
                <a:spcAft>
                  <a:spcPct val="0"/>
                </a:spcAft>
                <a:defRPr sz="3200">
                  <a:solidFill>
                    <a:schemeClr val="tx1"/>
                  </a:solidFill>
                  <a:latin typeface="Arial" charset="0"/>
                  <a:ea typeface="ヒラギノ角ゴ Pro W3" pitchFamily="-65" charset="-128"/>
                </a:defRPr>
              </a:lvl6pPr>
              <a:lvl7pPr marL="2971800" indent="-228600" eaLnBrk="0" fontAlgn="base" hangingPunct="0">
                <a:spcBef>
                  <a:spcPct val="0"/>
                </a:spcBef>
                <a:spcAft>
                  <a:spcPct val="0"/>
                </a:spcAft>
                <a:defRPr sz="3200">
                  <a:solidFill>
                    <a:schemeClr val="tx1"/>
                  </a:solidFill>
                  <a:latin typeface="Arial" charset="0"/>
                  <a:ea typeface="ヒラギノ角ゴ Pro W3" pitchFamily="-65" charset="-128"/>
                </a:defRPr>
              </a:lvl7pPr>
              <a:lvl8pPr marL="3429000" indent="-228600" eaLnBrk="0" fontAlgn="base" hangingPunct="0">
                <a:spcBef>
                  <a:spcPct val="0"/>
                </a:spcBef>
                <a:spcAft>
                  <a:spcPct val="0"/>
                </a:spcAft>
                <a:defRPr sz="3200">
                  <a:solidFill>
                    <a:schemeClr val="tx1"/>
                  </a:solidFill>
                  <a:latin typeface="Arial" charset="0"/>
                  <a:ea typeface="ヒラギノ角ゴ Pro W3" pitchFamily="-65" charset="-128"/>
                </a:defRPr>
              </a:lvl8pPr>
              <a:lvl9pPr marL="3886200" indent="-228600" eaLnBrk="0" fontAlgn="base" hangingPunct="0">
                <a:spcBef>
                  <a:spcPct val="0"/>
                </a:spcBef>
                <a:spcAft>
                  <a:spcPct val="0"/>
                </a:spcAft>
                <a:defRPr sz="3200">
                  <a:solidFill>
                    <a:schemeClr val="tx1"/>
                  </a:solidFill>
                  <a:latin typeface="Arial" charset="0"/>
                  <a:ea typeface="ヒラギノ角ゴ Pro W3" pitchFamily="-65" charset="-128"/>
                </a:defRPr>
              </a:lvl9pPr>
            </a:lstStyle>
            <a:p>
              <a:pPr eaLnBrk="1" hangingPunct="1"/>
              <a:r>
                <a:rPr lang="en-US" sz="1200" b="1">
                  <a:solidFill>
                    <a:srgbClr val="0099FF"/>
                  </a:solidFill>
                </a:rPr>
                <a:t>Acquisition Time</a:t>
              </a:r>
            </a:p>
          </p:txBody>
        </p:sp>
        <p:sp>
          <p:nvSpPr>
            <p:cNvPr id="57" name="AutoShape 299"/>
            <p:cNvSpPr>
              <a:spLocks/>
            </p:cNvSpPr>
            <p:nvPr/>
          </p:nvSpPr>
          <p:spPr bwMode="auto">
            <a:xfrm rot="5400000">
              <a:off x="4669" y="607"/>
              <a:ext cx="174" cy="1349"/>
            </a:xfrm>
            <a:prstGeom prst="leftBrace">
              <a:avLst>
                <a:gd name="adj1" fmla="val 64607"/>
                <a:gd name="adj2" fmla="val 50000"/>
              </a:avLst>
            </a:prstGeom>
            <a:noFill/>
            <a:ln w="28575">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8" name="Text Box 300"/>
            <p:cNvSpPr txBox="1">
              <a:spLocks noChangeArrowheads="1"/>
            </p:cNvSpPr>
            <p:nvPr/>
          </p:nvSpPr>
          <p:spPr bwMode="auto">
            <a:xfrm>
              <a:off x="3929" y="993"/>
              <a:ext cx="1366"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charset="0"/>
                  <a:ea typeface="ヒラギノ角ゴ Pro W3" pitchFamily="-65" charset="-128"/>
                </a:defRPr>
              </a:lvl1pPr>
              <a:lvl2pPr marL="742950" indent="-285750" eaLnBrk="0" hangingPunct="0">
                <a:defRPr sz="3200">
                  <a:solidFill>
                    <a:schemeClr val="tx1"/>
                  </a:solidFill>
                  <a:latin typeface="Arial" charset="0"/>
                  <a:ea typeface="ヒラギノ角ゴ Pro W3" pitchFamily="-65" charset="-128"/>
                </a:defRPr>
              </a:lvl2pPr>
              <a:lvl3pPr marL="1143000" indent="-228600" eaLnBrk="0" hangingPunct="0">
                <a:defRPr sz="3200">
                  <a:solidFill>
                    <a:schemeClr val="tx1"/>
                  </a:solidFill>
                  <a:latin typeface="Arial" charset="0"/>
                  <a:ea typeface="ヒラギノ角ゴ Pro W3" pitchFamily="-65" charset="-128"/>
                </a:defRPr>
              </a:lvl3pPr>
              <a:lvl4pPr marL="1600200" indent="-228600" eaLnBrk="0" hangingPunct="0">
                <a:defRPr sz="3200">
                  <a:solidFill>
                    <a:schemeClr val="tx1"/>
                  </a:solidFill>
                  <a:latin typeface="Arial" charset="0"/>
                  <a:ea typeface="ヒラギノ角ゴ Pro W3" pitchFamily="-65" charset="-128"/>
                </a:defRPr>
              </a:lvl4pPr>
              <a:lvl5pPr marL="2057400" indent="-228600" eaLnBrk="0" hangingPunct="0">
                <a:defRPr sz="3200">
                  <a:solidFill>
                    <a:schemeClr val="tx1"/>
                  </a:solidFill>
                  <a:latin typeface="Arial" charset="0"/>
                  <a:ea typeface="ヒラギノ角ゴ Pro W3" pitchFamily="-65" charset="-128"/>
                </a:defRPr>
              </a:lvl5pPr>
              <a:lvl6pPr marL="2514600" indent="-228600" eaLnBrk="0" fontAlgn="base" hangingPunct="0">
                <a:spcBef>
                  <a:spcPct val="0"/>
                </a:spcBef>
                <a:spcAft>
                  <a:spcPct val="0"/>
                </a:spcAft>
                <a:defRPr sz="3200">
                  <a:solidFill>
                    <a:schemeClr val="tx1"/>
                  </a:solidFill>
                  <a:latin typeface="Arial" charset="0"/>
                  <a:ea typeface="ヒラギノ角ゴ Pro W3" pitchFamily="-65" charset="-128"/>
                </a:defRPr>
              </a:lvl6pPr>
              <a:lvl7pPr marL="2971800" indent="-228600" eaLnBrk="0" fontAlgn="base" hangingPunct="0">
                <a:spcBef>
                  <a:spcPct val="0"/>
                </a:spcBef>
                <a:spcAft>
                  <a:spcPct val="0"/>
                </a:spcAft>
                <a:defRPr sz="3200">
                  <a:solidFill>
                    <a:schemeClr val="tx1"/>
                  </a:solidFill>
                  <a:latin typeface="Arial" charset="0"/>
                  <a:ea typeface="ヒラギノ角ゴ Pro W3" pitchFamily="-65" charset="-128"/>
                </a:defRPr>
              </a:lvl7pPr>
              <a:lvl8pPr marL="3429000" indent="-228600" eaLnBrk="0" fontAlgn="base" hangingPunct="0">
                <a:spcBef>
                  <a:spcPct val="0"/>
                </a:spcBef>
                <a:spcAft>
                  <a:spcPct val="0"/>
                </a:spcAft>
                <a:defRPr sz="3200">
                  <a:solidFill>
                    <a:schemeClr val="tx1"/>
                  </a:solidFill>
                  <a:latin typeface="Arial" charset="0"/>
                  <a:ea typeface="ヒラギノ角ゴ Pro W3" pitchFamily="-65" charset="-128"/>
                </a:defRPr>
              </a:lvl8pPr>
              <a:lvl9pPr marL="3886200" indent="-228600" eaLnBrk="0" fontAlgn="base" hangingPunct="0">
                <a:spcBef>
                  <a:spcPct val="0"/>
                </a:spcBef>
                <a:spcAft>
                  <a:spcPct val="0"/>
                </a:spcAft>
                <a:defRPr sz="3200">
                  <a:solidFill>
                    <a:schemeClr val="tx1"/>
                  </a:solidFill>
                  <a:latin typeface="Arial" charset="0"/>
                  <a:ea typeface="ヒラギノ角ゴ Pro W3" pitchFamily="-65" charset="-128"/>
                </a:defRPr>
              </a:lvl9pPr>
            </a:lstStyle>
            <a:p>
              <a:pPr eaLnBrk="1" hangingPunct="1"/>
              <a:r>
                <a:rPr lang="en-US" sz="1200" b="1">
                  <a:solidFill>
                    <a:srgbClr val="F6960F"/>
                  </a:solidFill>
                </a:rPr>
                <a:t>Number of Samples = Record Length</a:t>
              </a:r>
            </a:p>
          </p:txBody>
        </p:sp>
        <p:sp>
          <p:nvSpPr>
            <p:cNvPr id="59" name="Text Box 301"/>
            <p:cNvSpPr txBox="1">
              <a:spLocks noChangeArrowheads="1"/>
            </p:cNvSpPr>
            <p:nvPr/>
          </p:nvSpPr>
          <p:spPr bwMode="auto">
            <a:xfrm>
              <a:off x="5472" y="2174"/>
              <a:ext cx="115"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charset="0"/>
                  <a:ea typeface="ヒラギノ角ゴ Pro W3" pitchFamily="-65" charset="-128"/>
                </a:defRPr>
              </a:lvl1pPr>
              <a:lvl2pPr marL="742950" indent="-285750" eaLnBrk="0" hangingPunct="0">
                <a:defRPr sz="3200">
                  <a:solidFill>
                    <a:schemeClr val="tx1"/>
                  </a:solidFill>
                  <a:latin typeface="Arial" charset="0"/>
                  <a:ea typeface="ヒラギノ角ゴ Pro W3" pitchFamily="-65" charset="-128"/>
                </a:defRPr>
              </a:lvl2pPr>
              <a:lvl3pPr marL="1143000" indent="-228600" eaLnBrk="0" hangingPunct="0">
                <a:defRPr sz="3200">
                  <a:solidFill>
                    <a:schemeClr val="tx1"/>
                  </a:solidFill>
                  <a:latin typeface="Arial" charset="0"/>
                  <a:ea typeface="ヒラギノ角ゴ Pro W3" pitchFamily="-65" charset="-128"/>
                </a:defRPr>
              </a:lvl3pPr>
              <a:lvl4pPr marL="1600200" indent="-228600" eaLnBrk="0" hangingPunct="0">
                <a:defRPr sz="3200">
                  <a:solidFill>
                    <a:schemeClr val="tx1"/>
                  </a:solidFill>
                  <a:latin typeface="Arial" charset="0"/>
                  <a:ea typeface="ヒラギノ角ゴ Pro W3" pitchFamily="-65" charset="-128"/>
                </a:defRPr>
              </a:lvl4pPr>
              <a:lvl5pPr marL="2057400" indent="-228600" eaLnBrk="0" hangingPunct="0">
                <a:defRPr sz="3200">
                  <a:solidFill>
                    <a:schemeClr val="tx1"/>
                  </a:solidFill>
                  <a:latin typeface="Arial" charset="0"/>
                  <a:ea typeface="ヒラギノ角ゴ Pro W3" pitchFamily="-65" charset="-128"/>
                </a:defRPr>
              </a:lvl5pPr>
              <a:lvl6pPr marL="2514600" indent="-228600" eaLnBrk="0" fontAlgn="base" hangingPunct="0">
                <a:spcBef>
                  <a:spcPct val="0"/>
                </a:spcBef>
                <a:spcAft>
                  <a:spcPct val="0"/>
                </a:spcAft>
                <a:defRPr sz="3200">
                  <a:solidFill>
                    <a:schemeClr val="tx1"/>
                  </a:solidFill>
                  <a:latin typeface="Arial" charset="0"/>
                  <a:ea typeface="ヒラギノ角ゴ Pro W3" pitchFamily="-65" charset="-128"/>
                </a:defRPr>
              </a:lvl6pPr>
              <a:lvl7pPr marL="2971800" indent="-228600" eaLnBrk="0" fontAlgn="base" hangingPunct="0">
                <a:spcBef>
                  <a:spcPct val="0"/>
                </a:spcBef>
                <a:spcAft>
                  <a:spcPct val="0"/>
                </a:spcAft>
                <a:defRPr sz="3200">
                  <a:solidFill>
                    <a:schemeClr val="tx1"/>
                  </a:solidFill>
                  <a:latin typeface="Arial" charset="0"/>
                  <a:ea typeface="ヒラギノ角ゴ Pro W3" pitchFamily="-65" charset="-128"/>
                </a:defRPr>
              </a:lvl7pPr>
              <a:lvl8pPr marL="3429000" indent="-228600" eaLnBrk="0" fontAlgn="base" hangingPunct="0">
                <a:spcBef>
                  <a:spcPct val="0"/>
                </a:spcBef>
                <a:spcAft>
                  <a:spcPct val="0"/>
                </a:spcAft>
                <a:defRPr sz="3200">
                  <a:solidFill>
                    <a:schemeClr val="tx1"/>
                  </a:solidFill>
                  <a:latin typeface="Arial" charset="0"/>
                  <a:ea typeface="ヒラギノ角ゴ Pro W3" pitchFamily="-65" charset="-128"/>
                </a:defRPr>
              </a:lvl8pPr>
              <a:lvl9pPr marL="3886200" indent="-228600" eaLnBrk="0" fontAlgn="base" hangingPunct="0">
                <a:spcBef>
                  <a:spcPct val="0"/>
                </a:spcBef>
                <a:spcAft>
                  <a:spcPct val="0"/>
                </a:spcAft>
                <a:defRPr sz="3200">
                  <a:solidFill>
                    <a:schemeClr val="tx1"/>
                  </a:solidFill>
                  <a:latin typeface="Arial" charset="0"/>
                  <a:ea typeface="ヒラギノ角ゴ Pro W3" pitchFamily="-65" charset="-128"/>
                </a:defRPr>
              </a:lvl9pPr>
            </a:lstStyle>
            <a:p>
              <a:pPr eaLnBrk="1" hangingPunct="1"/>
              <a:r>
                <a:rPr lang="en-US" sz="1400" b="1" i="1">
                  <a:solidFill>
                    <a:srgbClr val="000000"/>
                  </a:solidFill>
                </a:rPr>
                <a:t>t</a:t>
              </a:r>
            </a:p>
          </p:txBody>
        </p:sp>
      </p:grpSp>
      <p:sp>
        <p:nvSpPr>
          <p:cNvPr id="74" name="TextBox 73"/>
          <p:cNvSpPr txBox="1"/>
          <p:nvPr/>
        </p:nvSpPr>
        <p:spPr>
          <a:xfrm>
            <a:off x="1047715" y="3786191"/>
            <a:ext cx="7048549" cy="1015663"/>
          </a:xfrm>
          <a:prstGeom prst="rect">
            <a:avLst/>
          </a:prstGeom>
          <a:noFill/>
        </p:spPr>
        <p:txBody>
          <a:bodyPr wrap="square" rtlCol="0">
            <a:spAutoFit/>
          </a:bodyPr>
          <a:lstStyle/>
          <a:p>
            <a:r>
              <a:rPr lang="en-US" sz="2000" dirty="0" smtClean="0"/>
              <a:t>250MS/s    ×     10ms	          	= 2.5Mpts</a:t>
            </a:r>
          </a:p>
          <a:p>
            <a:r>
              <a:rPr lang="en-US" sz="2000" dirty="0" smtClean="0"/>
              <a:t>2.5GS/s     ×	 10ms 		= 25Mpts</a:t>
            </a:r>
          </a:p>
          <a:p>
            <a:r>
              <a:rPr lang="zh-CN" altLang="en-US" sz="2000" b="1" dirty="0" smtClean="0">
                <a:solidFill>
                  <a:srgbClr val="FF0000"/>
                </a:solidFill>
              </a:rPr>
              <a:t>采样率 </a:t>
            </a:r>
            <a:r>
              <a:rPr lang="en-US" altLang="zh-CN" sz="2000" b="1" dirty="0" smtClean="0">
                <a:solidFill>
                  <a:srgbClr val="FF0000"/>
                </a:solidFill>
              </a:rPr>
              <a:t>	     </a:t>
            </a:r>
            <a:r>
              <a:rPr lang="en-US" sz="2000" dirty="0" smtClean="0">
                <a:solidFill>
                  <a:srgbClr val="FF0000"/>
                </a:solidFill>
              </a:rPr>
              <a:t>×</a:t>
            </a:r>
            <a:r>
              <a:rPr lang="en-US" sz="2000" dirty="0" smtClean="0"/>
              <a:t> </a:t>
            </a:r>
            <a:r>
              <a:rPr lang="en-US" altLang="zh-CN" sz="2000" b="1" dirty="0" smtClean="0">
                <a:solidFill>
                  <a:srgbClr val="FF0000"/>
                </a:solidFill>
              </a:rPr>
              <a:t>	 </a:t>
            </a:r>
            <a:r>
              <a:rPr lang="zh-CN" altLang="en-US" sz="2000" b="1" dirty="0" smtClean="0">
                <a:solidFill>
                  <a:srgbClr val="FF0000"/>
                </a:solidFill>
              </a:rPr>
              <a:t>采样时间 </a:t>
            </a:r>
            <a:r>
              <a:rPr lang="en-US" altLang="zh-CN" sz="2000" b="1" dirty="0" smtClean="0">
                <a:solidFill>
                  <a:srgbClr val="FF0000"/>
                </a:solidFill>
              </a:rPr>
              <a:t>	= </a:t>
            </a:r>
            <a:r>
              <a:rPr lang="zh-CN" altLang="en-US" sz="2000" b="1" dirty="0" smtClean="0">
                <a:solidFill>
                  <a:srgbClr val="FF0000"/>
                </a:solidFill>
              </a:rPr>
              <a:t>存储深度</a:t>
            </a:r>
            <a:endParaRPr lang="en-US" sz="2000" b="1" dirty="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grpSp>
        <p:nvGrpSpPr>
          <p:cNvPr id="3" name="组合 41"/>
          <p:cNvGrpSpPr>
            <a:grpSpLocks/>
          </p:cNvGrpSpPr>
          <p:nvPr/>
        </p:nvGrpSpPr>
        <p:grpSpPr bwMode="auto">
          <a:xfrm>
            <a:off x="366203" y="2652729"/>
            <a:ext cx="7063307" cy="2997003"/>
            <a:chOff x="377244" y="1314450"/>
            <a:chExt cx="8423856" cy="4476552"/>
          </a:xfrm>
        </p:grpSpPr>
        <p:sp>
          <p:nvSpPr>
            <p:cNvPr id="13" name="Line 4"/>
            <p:cNvSpPr>
              <a:spLocks noChangeShapeType="1"/>
            </p:cNvSpPr>
            <p:nvPr/>
          </p:nvSpPr>
          <p:spPr bwMode="auto">
            <a:xfrm flipH="1" flipV="1">
              <a:off x="3330575" y="1481138"/>
              <a:ext cx="0" cy="3808412"/>
            </a:xfrm>
            <a:prstGeom prst="line">
              <a:avLst/>
            </a:prstGeom>
            <a:noFill/>
            <a:ln w="12700">
              <a:solidFill>
                <a:schemeClr val="tx1"/>
              </a:solidFill>
              <a:prstDash val="dash"/>
              <a:round/>
              <a:headEnd/>
              <a:tailEnd/>
            </a:ln>
          </p:spPr>
          <p:txBody>
            <a:bodyPr/>
            <a:lstStyle/>
            <a:p>
              <a:endParaRPr lang="zh-CN" altLang="en-US"/>
            </a:p>
          </p:txBody>
        </p:sp>
        <p:sp>
          <p:nvSpPr>
            <p:cNvPr id="14" name="Line 5"/>
            <p:cNvSpPr>
              <a:spLocks noChangeShapeType="1"/>
            </p:cNvSpPr>
            <p:nvPr/>
          </p:nvSpPr>
          <p:spPr bwMode="auto">
            <a:xfrm>
              <a:off x="1600200" y="1466850"/>
              <a:ext cx="1588" cy="3738563"/>
            </a:xfrm>
            <a:prstGeom prst="line">
              <a:avLst/>
            </a:prstGeom>
            <a:noFill/>
            <a:ln w="25400">
              <a:solidFill>
                <a:schemeClr val="tx1"/>
              </a:solidFill>
              <a:round/>
              <a:headEnd/>
              <a:tailEnd/>
            </a:ln>
          </p:spPr>
          <p:txBody>
            <a:bodyPr/>
            <a:lstStyle/>
            <a:p>
              <a:endParaRPr lang="zh-CN" altLang="en-US"/>
            </a:p>
          </p:txBody>
        </p:sp>
        <p:sp>
          <p:nvSpPr>
            <p:cNvPr id="15" name="Line 6"/>
            <p:cNvSpPr>
              <a:spLocks noChangeShapeType="1"/>
            </p:cNvSpPr>
            <p:nvPr/>
          </p:nvSpPr>
          <p:spPr bwMode="auto">
            <a:xfrm>
              <a:off x="1600200" y="4443413"/>
              <a:ext cx="7091363" cy="1587"/>
            </a:xfrm>
            <a:prstGeom prst="line">
              <a:avLst/>
            </a:prstGeom>
            <a:noFill/>
            <a:ln w="12700">
              <a:solidFill>
                <a:schemeClr val="tx1"/>
              </a:solidFill>
              <a:prstDash val="dash"/>
              <a:round/>
              <a:headEnd/>
              <a:tailEnd/>
            </a:ln>
          </p:spPr>
          <p:txBody>
            <a:bodyPr/>
            <a:lstStyle/>
            <a:p>
              <a:endParaRPr lang="zh-CN" altLang="en-US"/>
            </a:p>
          </p:txBody>
        </p:sp>
        <p:sp>
          <p:nvSpPr>
            <p:cNvPr id="16" name="Line 7"/>
            <p:cNvSpPr>
              <a:spLocks noChangeShapeType="1"/>
            </p:cNvSpPr>
            <p:nvPr/>
          </p:nvSpPr>
          <p:spPr bwMode="auto">
            <a:xfrm flipH="1" flipV="1">
              <a:off x="5884863" y="1481138"/>
              <a:ext cx="0" cy="3762375"/>
            </a:xfrm>
            <a:prstGeom prst="line">
              <a:avLst/>
            </a:prstGeom>
            <a:noFill/>
            <a:ln w="12700">
              <a:solidFill>
                <a:schemeClr val="tx1"/>
              </a:solidFill>
              <a:prstDash val="dash"/>
              <a:round/>
              <a:headEnd/>
              <a:tailEnd/>
            </a:ln>
          </p:spPr>
          <p:txBody>
            <a:bodyPr/>
            <a:lstStyle/>
            <a:p>
              <a:endParaRPr lang="zh-CN" altLang="en-US"/>
            </a:p>
          </p:txBody>
        </p:sp>
        <p:sp>
          <p:nvSpPr>
            <p:cNvPr id="17" name="Line 8"/>
            <p:cNvSpPr>
              <a:spLocks noChangeShapeType="1"/>
            </p:cNvSpPr>
            <p:nvPr/>
          </p:nvSpPr>
          <p:spPr bwMode="auto">
            <a:xfrm>
              <a:off x="1600200" y="2751138"/>
              <a:ext cx="7091363" cy="1587"/>
            </a:xfrm>
            <a:prstGeom prst="line">
              <a:avLst/>
            </a:prstGeom>
            <a:noFill/>
            <a:ln w="12700">
              <a:solidFill>
                <a:schemeClr val="tx1"/>
              </a:solidFill>
              <a:prstDash val="dash"/>
              <a:round/>
              <a:headEnd/>
              <a:tailEnd/>
            </a:ln>
          </p:spPr>
          <p:txBody>
            <a:bodyPr/>
            <a:lstStyle/>
            <a:p>
              <a:endParaRPr lang="zh-CN" altLang="en-US"/>
            </a:p>
          </p:txBody>
        </p:sp>
        <p:sp>
          <p:nvSpPr>
            <p:cNvPr id="18" name="Line 9"/>
            <p:cNvSpPr>
              <a:spLocks noChangeShapeType="1"/>
            </p:cNvSpPr>
            <p:nvPr/>
          </p:nvSpPr>
          <p:spPr bwMode="auto">
            <a:xfrm flipV="1">
              <a:off x="5053013" y="1492250"/>
              <a:ext cx="7937" cy="3749675"/>
            </a:xfrm>
            <a:prstGeom prst="line">
              <a:avLst/>
            </a:prstGeom>
            <a:noFill/>
            <a:ln w="12700">
              <a:solidFill>
                <a:schemeClr val="tx1"/>
              </a:solidFill>
              <a:prstDash val="dash"/>
              <a:round/>
              <a:headEnd/>
              <a:tailEnd/>
            </a:ln>
          </p:spPr>
          <p:txBody>
            <a:bodyPr/>
            <a:lstStyle/>
            <a:p>
              <a:endParaRPr lang="zh-CN" altLang="en-US"/>
            </a:p>
          </p:txBody>
        </p:sp>
        <p:sp>
          <p:nvSpPr>
            <p:cNvPr id="19" name="Line 10"/>
            <p:cNvSpPr>
              <a:spLocks noChangeShapeType="1"/>
            </p:cNvSpPr>
            <p:nvPr/>
          </p:nvSpPr>
          <p:spPr bwMode="auto">
            <a:xfrm>
              <a:off x="1606550" y="3568700"/>
              <a:ext cx="7091363" cy="1588"/>
            </a:xfrm>
            <a:prstGeom prst="line">
              <a:avLst/>
            </a:prstGeom>
            <a:noFill/>
            <a:ln w="12700">
              <a:solidFill>
                <a:schemeClr val="tx1"/>
              </a:solidFill>
              <a:prstDash val="dash"/>
              <a:round/>
              <a:headEnd/>
              <a:tailEnd/>
            </a:ln>
          </p:spPr>
          <p:txBody>
            <a:bodyPr/>
            <a:lstStyle/>
            <a:p>
              <a:endParaRPr lang="zh-CN" altLang="en-US"/>
            </a:p>
          </p:txBody>
        </p:sp>
        <p:sp>
          <p:nvSpPr>
            <p:cNvPr id="20" name="Line 11"/>
            <p:cNvSpPr>
              <a:spLocks noChangeShapeType="1"/>
            </p:cNvSpPr>
            <p:nvPr/>
          </p:nvSpPr>
          <p:spPr bwMode="auto">
            <a:xfrm>
              <a:off x="3822981" y="1461432"/>
              <a:ext cx="3790950" cy="3724274"/>
            </a:xfrm>
            <a:prstGeom prst="line">
              <a:avLst/>
            </a:prstGeom>
            <a:noFill/>
            <a:ln w="25400">
              <a:solidFill>
                <a:schemeClr val="accent2"/>
              </a:solidFill>
              <a:round/>
              <a:headEnd/>
              <a:tailEnd/>
            </a:ln>
          </p:spPr>
          <p:txBody>
            <a:bodyPr/>
            <a:lstStyle/>
            <a:p>
              <a:endParaRPr lang="zh-CN" altLang="en-US"/>
            </a:p>
          </p:txBody>
        </p:sp>
        <p:sp>
          <p:nvSpPr>
            <p:cNvPr id="21" name="Line 12"/>
            <p:cNvSpPr>
              <a:spLocks noChangeShapeType="1"/>
            </p:cNvSpPr>
            <p:nvPr/>
          </p:nvSpPr>
          <p:spPr bwMode="auto">
            <a:xfrm>
              <a:off x="1644421" y="1445312"/>
              <a:ext cx="4203130" cy="68289"/>
            </a:xfrm>
            <a:prstGeom prst="line">
              <a:avLst/>
            </a:prstGeom>
            <a:noFill/>
            <a:ln w="25400">
              <a:solidFill>
                <a:srgbClr val="0000FF"/>
              </a:solidFill>
              <a:round/>
              <a:headEnd/>
              <a:tailEnd/>
            </a:ln>
          </p:spPr>
          <p:txBody>
            <a:bodyPr wrap="none" anchor="ctr"/>
            <a:lstStyle/>
            <a:p>
              <a:endParaRPr lang="zh-CN" altLang="en-US"/>
            </a:p>
          </p:txBody>
        </p:sp>
        <p:sp>
          <p:nvSpPr>
            <p:cNvPr id="22" name="Line 13"/>
            <p:cNvSpPr>
              <a:spLocks noChangeShapeType="1"/>
            </p:cNvSpPr>
            <p:nvPr/>
          </p:nvSpPr>
          <p:spPr bwMode="auto">
            <a:xfrm>
              <a:off x="5884863" y="1515742"/>
              <a:ext cx="2630486" cy="2387901"/>
            </a:xfrm>
            <a:prstGeom prst="line">
              <a:avLst/>
            </a:prstGeom>
            <a:noFill/>
            <a:ln w="25400">
              <a:solidFill>
                <a:srgbClr val="0000FF"/>
              </a:solidFill>
              <a:round/>
              <a:headEnd/>
              <a:tailEnd/>
            </a:ln>
          </p:spPr>
          <p:txBody>
            <a:bodyPr wrap="none" anchor="ctr"/>
            <a:lstStyle/>
            <a:p>
              <a:endParaRPr lang="zh-CN" altLang="en-US"/>
            </a:p>
          </p:txBody>
        </p:sp>
        <p:sp>
          <p:nvSpPr>
            <p:cNvPr id="23" name="Line 14"/>
            <p:cNvSpPr>
              <a:spLocks noChangeShapeType="1"/>
            </p:cNvSpPr>
            <p:nvPr/>
          </p:nvSpPr>
          <p:spPr bwMode="auto">
            <a:xfrm flipH="1" flipV="1">
              <a:off x="2506663" y="1470025"/>
              <a:ext cx="0" cy="3808413"/>
            </a:xfrm>
            <a:prstGeom prst="line">
              <a:avLst/>
            </a:prstGeom>
            <a:noFill/>
            <a:ln w="12700">
              <a:solidFill>
                <a:schemeClr val="tx1"/>
              </a:solidFill>
              <a:prstDash val="dash"/>
              <a:round/>
              <a:headEnd/>
              <a:tailEnd/>
            </a:ln>
          </p:spPr>
          <p:txBody>
            <a:bodyPr/>
            <a:lstStyle/>
            <a:p>
              <a:endParaRPr lang="zh-CN" altLang="en-US"/>
            </a:p>
          </p:txBody>
        </p:sp>
        <p:sp>
          <p:nvSpPr>
            <p:cNvPr id="24" name="Line 15"/>
            <p:cNvSpPr>
              <a:spLocks noChangeShapeType="1"/>
            </p:cNvSpPr>
            <p:nvPr/>
          </p:nvSpPr>
          <p:spPr bwMode="auto">
            <a:xfrm flipV="1">
              <a:off x="4219575" y="1492250"/>
              <a:ext cx="3175" cy="3784600"/>
            </a:xfrm>
            <a:prstGeom prst="line">
              <a:avLst/>
            </a:prstGeom>
            <a:noFill/>
            <a:ln w="12700">
              <a:solidFill>
                <a:schemeClr val="tx1"/>
              </a:solidFill>
              <a:prstDash val="dash"/>
              <a:round/>
              <a:headEnd/>
              <a:tailEnd/>
            </a:ln>
          </p:spPr>
          <p:txBody>
            <a:bodyPr/>
            <a:lstStyle/>
            <a:p>
              <a:endParaRPr lang="zh-CN" altLang="en-US"/>
            </a:p>
          </p:txBody>
        </p:sp>
        <p:sp>
          <p:nvSpPr>
            <p:cNvPr id="25" name="Line 16"/>
            <p:cNvSpPr>
              <a:spLocks noChangeShapeType="1"/>
            </p:cNvSpPr>
            <p:nvPr/>
          </p:nvSpPr>
          <p:spPr bwMode="auto">
            <a:xfrm flipH="1" flipV="1">
              <a:off x="6791325" y="1481138"/>
              <a:ext cx="0" cy="3762375"/>
            </a:xfrm>
            <a:prstGeom prst="line">
              <a:avLst/>
            </a:prstGeom>
            <a:noFill/>
            <a:ln w="12700">
              <a:solidFill>
                <a:schemeClr val="tx1"/>
              </a:solidFill>
              <a:prstDash val="dash"/>
              <a:round/>
              <a:headEnd/>
              <a:tailEnd/>
            </a:ln>
          </p:spPr>
          <p:txBody>
            <a:bodyPr/>
            <a:lstStyle/>
            <a:p>
              <a:endParaRPr lang="zh-CN" altLang="en-US"/>
            </a:p>
          </p:txBody>
        </p:sp>
        <p:sp>
          <p:nvSpPr>
            <p:cNvPr id="26" name="Line 17"/>
            <p:cNvSpPr>
              <a:spLocks noChangeShapeType="1"/>
            </p:cNvSpPr>
            <p:nvPr/>
          </p:nvSpPr>
          <p:spPr bwMode="auto">
            <a:xfrm>
              <a:off x="1600200" y="1903413"/>
              <a:ext cx="7091363" cy="3175"/>
            </a:xfrm>
            <a:prstGeom prst="line">
              <a:avLst/>
            </a:prstGeom>
            <a:noFill/>
            <a:ln w="12700">
              <a:solidFill>
                <a:schemeClr val="tx1"/>
              </a:solidFill>
              <a:prstDash val="dash"/>
              <a:round/>
              <a:headEnd/>
              <a:tailEnd/>
            </a:ln>
          </p:spPr>
          <p:txBody>
            <a:bodyPr/>
            <a:lstStyle/>
            <a:p>
              <a:endParaRPr lang="zh-CN" altLang="en-US"/>
            </a:p>
          </p:txBody>
        </p:sp>
        <p:sp>
          <p:nvSpPr>
            <p:cNvPr id="27" name="Line 18"/>
            <p:cNvSpPr>
              <a:spLocks noChangeShapeType="1"/>
            </p:cNvSpPr>
            <p:nvPr/>
          </p:nvSpPr>
          <p:spPr bwMode="auto">
            <a:xfrm flipH="1" flipV="1">
              <a:off x="7615238" y="1481138"/>
              <a:ext cx="0" cy="3762375"/>
            </a:xfrm>
            <a:prstGeom prst="line">
              <a:avLst/>
            </a:prstGeom>
            <a:noFill/>
            <a:ln w="12700">
              <a:solidFill>
                <a:schemeClr val="tx1"/>
              </a:solidFill>
              <a:prstDash val="dash"/>
              <a:round/>
              <a:headEnd/>
              <a:tailEnd/>
            </a:ln>
          </p:spPr>
          <p:txBody>
            <a:bodyPr/>
            <a:lstStyle/>
            <a:p>
              <a:endParaRPr lang="zh-CN" altLang="en-US"/>
            </a:p>
          </p:txBody>
        </p:sp>
        <p:sp>
          <p:nvSpPr>
            <p:cNvPr id="28" name="Line 19"/>
            <p:cNvSpPr>
              <a:spLocks noChangeShapeType="1"/>
            </p:cNvSpPr>
            <p:nvPr/>
          </p:nvSpPr>
          <p:spPr bwMode="auto">
            <a:xfrm flipH="1" flipV="1">
              <a:off x="8521700" y="1481138"/>
              <a:ext cx="0" cy="3762375"/>
            </a:xfrm>
            <a:prstGeom prst="line">
              <a:avLst/>
            </a:prstGeom>
            <a:noFill/>
            <a:ln w="12700">
              <a:solidFill>
                <a:schemeClr val="tx1"/>
              </a:solidFill>
              <a:prstDash val="dash"/>
              <a:round/>
              <a:headEnd/>
              <a:tailEnd/>
            </a:ln>
          </p:spPr>
          <p:txBody>
            <a:bodyPr/>
            <a:lstStyle/>
            <a:p>
              <a:endParaRPr lang="zh-CN" altLang="en-US"/>
            </a:p>
          </p:txBody>
        </p:sp>
        <p:sp>
          <p:nvSpPr>
            <p:cNvPr id="29" name="Line 20"/>
            <p:cNvSpPr>
              <a:spLocks noChangeShapeType="1"/>
            </p:cNvSpPr>
            <p:nvPr/>
          </p:nvSpPr>
          <p:spPr bwMode="auto">
            <a:xfrm>
              <a:off x="1609725" y="1445314"/>
              <a:ext cx="2225675" cy="0"/>
            </a:xfrm>
            <a:prstGeom prst="line">
              <a:avLst/>
            </a:prstGeom>
            <a:noFill/>
            <a:ln w="25400">
              <a:solidFill>
                <a:schemeClr val="accent2"/>
              </a:solidFill>
              <a:round/>
              <a:headEnd/>
              <a:tailEnd/>
            </a:ln>
          </p:spPr>
          <p:txBody>
            <a:bodyPr wrap="none" anchor="ctr"/>
            <a:lstStyle/>
            <a:p>
              <a:endParaRPr lang="zh-CN" altLang="en-US"/>
            </a:p>
          </p:txBody>
        </p:sp>
        <p:sp>
          <p:nvSpPr>
            <p:cNvPr id="30" name="Line 21"/>
            <p:cNvSpPr>
              <a:spLocks noChangeShapeType="1"/>
            </p:cNvSpPr>
            <p:nvPr/>
          </p:nvSpPr>
          <p:spPr bwMode="auto">
            <a:xfrm flipV="1">
              <a:off x="1600200" y="5205413"/>
              <a:ext cx="7085013" cy="0"/>
            </a:xfrm>
            <a:prstGeom prst="line">
              <a:avLst/>
            </a:prstGeom>
            <a:noFill/>
            <a:ln w="25400">
              <a:solidFill>
                <a:schemeClr val="tx1"/>
              </a:solidFill>
              <a:round/>
              <a:headEnd/>
              <a:tailEnd/>
            </a:ln>
          </p:spPr>
          <p:txBody>
            <a:bodyPr lIns="0" tIns="0" rIns="0" bIns="0"/>
            <a:lstStyle/>
            <a:p>
              <a:endParaRPr lang="zh-CN" altLang="en-US"/>
            </a:p>
          </p:txBody>
        </p:sp>
        <p:sp>
          <p:nvSpPr>
            <p:cNvPr id="31" name="Text Box 22"/>
            <p:cNvSpPr txBox="1">
              <a:spLocks noChangeArrowheads="1"/>
            </p:cNvSpPr>
            <p:nvPr/>
          </p:nvSpPr>
          <p:spPr bwMode="auto">
            <a:xfrm>
              <a:off x="1042966" y="1314450"/>
              <a:ext cx="4572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5G</a:t>
              </a:r>
            </a:p>
          </p:txBody>
        </p:sp>
        <p:sp>
          <p:nvSpPr>
            <p:cNvPr id="32" name="Text Box 23"/>
            <p:cNvSpPr txBox="1">
              <a:spLocks noChangeArrowheads="1"/>
            </p:cNvSpPr>
            <p:nvPr/>
          </p:nvSpPr>
          <p:spPr bwMode="auto">
            <a:xfrm>
              <a:off x="762001" y="2533650"/>
              <a:ext cx="8382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X</a:t>
              </a:r>
              <a:r>
                <a:rPr lang="zh-CN" altLang="en-US" sz="1200"/>
                <a:t>00</a:t>
              </a:r>
              <a:r>
                <a:rPr lang="en-US" altLang="zh-CN" sz="1200"/>
                <a:t>M</a:t>
              </a:r>
            </a:p>
          </p:txBody>
        </p:sp>
        <p:sp>
          <p:nvSpPr>
            <p:cNvPr id="33" name="Text Box 24"/>
            <p:cNvSpPr txBox="1">
              <a:spLocks noChangeArrowheads="1"/>
            </p:cNvSpPr>
            <p:nvPr/>
          </p:nvSpPr>
          <p:spPr bwMode="auto">
            <a:xfrm>
              <a:off x="1026029" y="1934288"/>
              <a:ext cx="4572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XG</a:t>
              </a:r>
            </a:p>
          </p:txBody>
        </p:sp>
        <p:sp>
          <p:nvSpPr>
            <p:cNvPr id="34" name="Text Box 25"/>
            <p:cNvSpPr txBox="1">
              <a:spLocks noChangeArrowheads="1"/>
            </p:cNvSpPr>
            <p:nvPr/>
          </p:nvSpPr>
          <p:spPr bwMode="auto">
            <a:xfrm>
              <a:off x="971550" y="3371850"/>
              <a:ext cx="6096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X</a:t>
              </a:r>
              <a:r>
                <a:rPr lang="zh-CN" altLang="en-US" sz="1200"/>
                <a:t>0</a:t>
              </a:r>
              <a:r>
                <a:rPr lang="en-US" altLang="zh-CN" sz="1200"/>
                <a:t>M</a:t>
              </a:r>
            </a:p>
          </p:txBody>
        </p:sp>
        <p:sp>
          <p:nvSpPr>
            <p:cNvPr id="37" name="Text Box 26"/>
            <p:cNvSpPr txBox="1">
              <a:spLocks noChangeArrowheads="1"/>
            </p:cNvSpPr>
            <p:nvPr/>
          </p:nvSpPr>
          <p:spPr bwMode="auto">
            <a:xfrm>
              <a:off x="1123951" y="4248150"/>
              <a:ext cx="4572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XM</a:t>
              </a:r>
            </a:p>
          </p:txBody>
        </p:sp>
        <p:sp>
          <p:nvSpPr>
            <p:cNvPr id="38" name="Text Box 27"/>
            <p:cNvSpPr txBox="1">
              <a:spLocks noChangeArrowheads="1"/>
            </p:cNvSpPr>
            <p:nvPr/>
          </p:nvSpPr>
          <p:spPr bwMode="auto">
            <a:xfrm>
              <a:off x="838200" y="4991100"/>
              <a:ext cx="762000" cy="275831"/>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200"/>
                <a:t>X</a:t>
              </a:r>
              <a:r>
                <a:rPr lang="zh-CN" altLang="en-US" sz="1200"/>
                <a:t>00</a:t>
              </a:r>
              <a:r>
                <a:rPr lang="en-US" altLang="zh-CN" sz="1200"/>
                <a:t>K</a:t>
              </a:r>
            </a:p>
          </p:txBody>
        </p:sp>
        <p:sp>
          <p:nvSpPr>
            <p:cNvPr id="39" name="Text Box 28"/>
            <p:cNvSpPr txBox="1">
              <a:spLocks noChangeArrowheads="1"/>
            </p:cNvSpPr>
            <p:nvPr/>
          </p:nvSpPr>
          <p:spPr bwMode="auto">
            <a:xfrm rot="16200000">
              <a:off x="-741361" y="3176007"/>
              <a:ext cx="2457448" cy="220237"/>
            </a:xfrm>
            <a:prstGeom prst="rect">
              <a:avLst/>
            </a:prstGeom>
            <a:noFill/>
            <a:ln w="9525">
              <a:noFill/>
              <a:miter lim="800000"/>
              <a:headEnd/>
              <a:tailEnd/>
            </a:ln>
          </p:spPr>
          <p:txBody>
            <a:bodyPr lIns="0" tIns="0" rIns="0" bIns="0">
              <a:spAutoFit/>
            </a:bodyPr>
            <a:lstStyle/>
            <a:p>
              <a:pPr>
                <a:spcBef>
                  <a:spcPct val="50000"/>
                </a:spcBef>
                <a:spcAft>
                  <a:spcPct val="50000"/>
                </a:spcAft>
              </a:pPr>
              <a:r>
                <a:rPr lang="zh-CN" altLang="en-US" sz="1200" b="1" dirty="0"/>
                <a:t>采样速率 (</a:t>
              </a:r>
              <a:r>
                <a:rPr lang="en-US" altLang="zh-CN" sz="1200" b="1" dirty="0"/>
                <a:t>Sa/s)</a:t>
              </a:r>
            </a:p>
          </p:txBody>
        </p:sp>
        <p:sp>
          <p:nvSpPr>
            <p:cNvPr id="40" name="Text Box 29"/>
            <p:cNvSpPr txBox="1">
              <a:spLocks noChangeArrowheads="1"/>
            </p:cNvSpPr>
            <p:nvPr/>
          </p:nvSpPr>
          <p:spPr bwMode="auto">
            <a:xfrm rot="19800000">
              <a:off x="1219201" y="5473898"/>
              <a:ext cx="1447800"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a:t>
              </a:r>
              <a:r>
                <a:rPr lang="zh-CN" altLang="en-US" sz="1200"/>
                <a:t>00</a:t>
              </a:r>
              <a:r>
                <a:rPr lang="en-US" altLang="zh-CN" sz="1200"/>
                <a:t>ns/div</a:t>
              </a:r>
            </a:p>
          </p:txBody>
        </p:sp>
        <p:sp>
          <p:nvSpPr>
            <p:cNvPr id="41" name="Text Box 30"/>
            <p:cNvSpPr txBox="1">
              <a:spLocks noChangeArrowheads="1"/>
            </p:cNvSpPr>
            <p:nvPr/>
          </p:nvSpPr>
          <p:spPr bwMode="auto">
            <a:xfrm rot="19800000">
              <a:off x="3028951" y="5432621"/>
              <a:ext cx="1295400"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a:t>
              </a:r>
              <a:r>
                <a:rPr lang="zh-CN" altLang="en-US" sz="1200"/>
                <a:t>0</a:t>
              </a:r>
              <a:r>
                <a:rPr lang="en-US" altLang="zh-CN" sz="1200"/>
                <a:t>us/div</a:t>
              </a:r>
            </a:p>
          </p:txBody>
        </p:sp>
        <p:sp>
          <p:nvSpPr>
            <p:cNvPr id="42" name="Text Box 31"/>
            <p:cNvSpPr txBox="1">
              <a:spLocks noChangeArrowheads="1"/>
            </p:cNvSpPr>
            <p:nvPr/>
          </p:nvSpPr>
          <p:spPr bwMode="auto">
            <a:xfrm rot="19800000">
              <a:off x="3733800" y="5489771"/>
              <a:ext cx="1471613"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a:t>
              </a:r>
              <a:r>
                <a:rPr lang="zh-CN" altLang="en-US" sz="1200"/>
                <a:t>00</a:t>
              </a:r>
              <a:r>
                <a:rPr lang="en-US" altLang="zh-CN" sz="1200"/>
                <a:t>us/div</a:t>
              </a:r>
            </a:p>
          </p:txBody>
        </p:sp>
        <p:sp>
          <p:nvSpPr>
            <p:cNvPr id="43" name="Text Box 32"/>
            <p:cNvSpPr txBox="1">
              <a:spLocks noChangeArrowheads="1"/>
            </p:cNvSpPr>
            <p:nvPr/>
          </p:nvSpPr>
          <p:spPr bwMode="auto">
            <a:xfrm rot="19800000">
              <a:off x="2247900" y="5397696"/>
              <a:ext cx="1295400"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Xus/div</a:t>
              </a:r>
            </a:p>
          </p:txBody>
        </p:sp>
        <p:sp>
          <p:nvSpPr>
            <p:cNvPr id="44" name="Text Box 33"/>
            <p:cNvSpPr txBox="1">
              <a:spLocks noChangeArrowheads="1"/>
            </p:cNvSpPr>
            <p:nvPr/>
          </p:nvSpPr>
          <p:spPr bwMode="auto">
            <a:xfrm rot="19800000">
              <a:off x="5573713" y="5477070"/>
              <a:ext cx="1338262"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a:t>
              </a:r>
              <a:r>
                <a:rPr lang="zh-CN" altLang="en-US" sz="1200"/>
                <a:t>0</a:t>
              </a:r>
              <a:r>
                <a:rPr lang="en-US" altLang="zh-CN" sz="1200"/>
                <a:t>ms/div</a:t>
              </a:r>
            </a:p>
          </p:txBody>
        </p:sp>
        <p:sp>
          <p:nvSpPr>
            <p:cNvPr id="45" name="Text Box 34"/>
            <p:cNvSpPr txBox="1">
              <a:spLocks noChangeArrowheads="1"/>
            </p:cNvSpPr>
            <p:nvPr/>
          </p:nvSpPr>
          <p:spPr bwMode="auto">
            <a:xfrm rot="19800000">
              <a:off x="6234113" y="5515171"/>
              <a:ext cx="1566862"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a:t>
              </a:r>
              <a:r>
                <a:rPr lang="zh-CN" altLang="en-US" sz="1200"/>
                <a:t>00</a:t>
              </a:r>
              <a:r>
                <a:rPr lang="en-US" altLang="zh-CN" sz="1200"/>
                <a:t>ms/div</a:t>
              </a:r>
            </a:p>
          </p:txBody>
        </p:sp>
        <p:sp>
          <p:nvSpPr>
            <p:cNvPr id="46" name="Text Box 35"/>
            <p:cNvSpPr txBox="1">
              <a:spLocks noChangeArrowheads="1"/>
            </p:cNvSpPr>
            <p:nvPr/>
          </p:nvSpPr>
          <p:spPr bwMode="auto">
            <a:xfrm rot="19800000">
              <a:off x="4781550" y="5438971"/>
              <a:ext cx="1295400"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Xms/div</a:t>
              </a:r>
            </a:p>
          </p:txBody>
        </p:sp>
        <p:sp>
          <p:nvSpPr>
            <p:cNvPr id="47" name="Text Box 36"/>
            <p:cNvSpPr txBox="1">
              <a:spLocks noChangeArrowheads="1"/>
            </p:cNvSpPr>
            <p:nvPr/>
          </p:nvSpPr>
          <p:spPr bwMode="auto">
            <a:xfrm rot="19800000">
              <a:off x="7505700" y="5359597"/>
              <a:ext cx="1295400" cy="275831"/>
            </a:xfrm>
            <a:prstGeom prst="rect">
              <a:avLst/>
            </a:prstGeom>
            <a:noFill/>
            <a:ln w="9525">
              <a:noFill/>
              <a:miter lim="800000"/>
              <a:headEnd/>
              <a:tailEnd/>
            </a:ln>
          </p:spPr>
          <p:txBody>
            <a:bodyPr lIns="0" tIns="0" rIns="0" bIns="0">
              <a:spAutoFit/>
            </a:bodyPr>
            <a:lstStyle/>
            <a:p>
              <a:pPr algn="ctr">
                <a:spcBef>
                  <a:spcPct val="50000"/>
                </a:spcBef>
                <a:spcAft>
                  <a:spcPct val="50000"/>
                </a:spcAft>
              </a:pPr>
              <a:r>
                <a:rPr lang="en-US" altLang="zh-CN" sz="1200"/>
                <a:t>Xs/div</a:t>
              </a:r>
            </a:p>
          </p:txBody>
        </p:sp>
        <p:sp>
          <p:nvSpPr>
            <p:cNvPr id="48" name="Text Box 37"/>
            <p:cNvSpPr txBox="1">
              <a:spLocks noChangeArrowheads="1"/>
            </p:cNvSpPr>
            <p:nvPr/>
          </p:nvSpPr>
          <p:spPr bwMode="auto">
            <a:xfrm rot="2823435">
              <a:off x="5010001" y="2768811"/>
              <a:ext cx="976749" cy="256943"/>
            </a:xfrm>
            <a:prstGeom prst="rect">
              <a:avLst/>
            </a:prstGeom>
            <a:noFill/>
            <a:ln w="9525">
              <a:noFill/>
              <a:miter lim="800000"/>
              <a:headEnd/>
              <a:tailEnd/>
            </a:ln>
          </p:spPr>
          <p:txBody>
            <a:bodyPr lIns="0" tIns="0" rIns="0" bIns="0">
              <a:spAutoFit/>
            </a:bodyPr>
            <a:lstStyle/>
            <a:p>
              <a:pPr>
                <a:spcBef>
                  <a:spcPct val="50000"/>
                </a:spcBef>
                <a:spcAft>
                  <a:spcPct val="50000"/>
                </a:spcAft>
              </a:pPr>
              <a:r>
                <a:rPr lang="zh-CN" altLang="en-US" sz="1400" dirty="0">
                  <a:solidFill>
                    <a:schemeClr val="accent2"/>
                  </a:solidFill>
                </a:rPr>
                <a:t>10</a:t>
              </a:r>
              <a:r>
                <a:rPr lang="en-US" altLang="zh-CN" sz="1400" dirty="0" err="1">
                  <a:solidFill>
                    <a:schemeClr val="accent2"/>
                  </a:solidFill>
                </a:rPr>
                <a:t>Mpts</a:t>
              </a:r>
              <a:endParaRPr lang="en-US" altLang="zh-CN" sz="1400" dirty="0">
                <a:solidFill>
                  <a:schemeClr val="accent2"/>
                </a:solidFill>
              </a:endParaRPr>
            </a:p>
          </p:txBody>
        </p:sp>
        <p:sp>
          <p:nvSpPr>
            <p:cNvPr id="49" name="Text Box 38"/>
            <p:cNvSpPr txBox="1">
              <a:spLocks noChangeArrowheads="1"/>
            </p:cNvSpPr>
            <p:nvPr/>
          </p:nvSpPr>
          <p:spPr bwMode="auto">
            <a:xfrm rot="2249085">
              <a:off x="6718888" y="2223161"/>
              <a:ext cx="1156926" cy="321804"/>
            </a:xfrm>
            <a:prstGeom prst="rect">
              <a:avLst/>
            </a:prstGeom>
            <a:noFill/>
            <a:ln w="9525">
              <a:noFill/>
              <a:miter lim="800000"/>
              <a:headEnd/>
              <a:tailEnd/>
            </a:ln>
          </p:spPr>
          <p:txBody>
            <a:bodyPr wrap="square" lIns="0" tIns="0" rIns="0" bIns="0">
              <a:spAutoFit/>
            </a:bodyPr>
            <a:lstStyle/>
            <a:p>
              <a:pPr>
                <a:spcBef>
                  <a:spcPct val="50000"/>
                </a:spcBef>
                <a:spcAft>
                  <a:spcPct val="50000"/>
                </a:spcAft>
              </a:pPr>
              <a:r>
                <a:rPr lang="en-US" altLang="zh-CN" sz="1400" dirty="0" smtClean="0">
                  <a:solidFill>
                    <a:srgbClr val="3333FF"/>
                  </a:solidFill>
                </a:rPr>
                <a:t>140Mpts</a:t>
              </a:r>
              <a:endParaRPr lang="en-US" altLang="zh-CN" sz="1400" dirty="0">
                <a:solidFill>
                  <a:srgbClr val="3333FF"/>
                </a:solidFill>
              </a:endParaRPr>
            </a:p>
          </p:txBody>
        </p:sp>
        <p:sp>
          <p:nvSpPr>
            <p:cNvPr id="50" name="Line 39"/>
            <p:cNvSpPr>
              <a:spLocks noChangeShapeType="1"/>
            </p:cNvSpPr>
            <p:nvPr/>
          </p:nvSpPr>
          <p:spPr bwMode="auto">
            <a:xfrm>
              <a:off x="1609725" y="1500174"/>
              <a:ext cx="1335088" cy="0"/>
            </a:xfrm>
            <a:prstGeom prst="line">
              <a:avLst/>
            </a:prstGeom>
            <a:noFill/>
            <a:ln w="25400">
              <a:solidFill>
                <a:schemeClr val="accent1"/>
              </a:solidFill>
              <a:round/>
              <a:headEnd/>
              <a:tailEnd/>
            </a:ln>
          </p:spPr>
          <p:txBody>
            <a:bodyPr wrap="none" anchor="ctr"/>
            <a:lstStyle/>
            <a:p>
              <a:endParaRPr lang="zh-CN" altLang="en-US"/>
            </a:p>
          </p:txBody>
        </p:sp>
        <p:sp>
          <p:nvSpPr>
            <p:cNvPr id="51" name="Line 40"/>
            <p:cNvSpPr>
              <a:spLocks noChangeShapeType="1"/>
            </p:cNvSpPr>
            <p:nvPr/>
          </p:nvSpPr>
          <p:spPr bwMode="auto">
            <a:xfrm>
              <a:off x="2894001" y="1513601"/>
              <a:ext cx="3757614" cy="3684587"/>
            </a:xfrm>
            <a:prstGeom prst="line">
              <a:avLst/>
            </a:prstGeom>
            <a:noFill/>
            <a:ln w="25400">
              <a:solidFill>
                <a:schemeClr val="accent1"/>
              </a:solidFill>
              <a:round/>
              <a:headEnd/>
              <a:tailEnd/>
            </a:ln>
          </p:spPr>
          <p:txBody>
            <a:bodyPr/>
            <a:lstStyle/>
            <a:p>
              <a:endParaRPr lang="zh-CN" altLang="en-US"/>
            </a:p>
          </p:txBody>
        </p:sp>
        <p:sp>
          <p:nvSpPr>
            <p:cNvPr id="52" name="Text Box 41"/>
            <p:cNvSpPr txBox="1">
              <a:spLocks noChangeArrowheads="1"/>
            </p:cNvSpPr>
            <p:nvPr/>
          </p:nvSpPr>
          <p:spPr bwMode="auto">
            <a:xfrm rot="2698877">
              <a:off x="4500269" y="3049813"/>
              <a:ext cx="907609" cy="321804"/>
            </a:xfrm>
            <a:prstGeom prst="rect">
              <a:avLst/>
            </a:prstGeom>
            <a:noFill/>
            <a:ln w="9525">
              <a:noFill/>
              <a:miter lim="800000"/>
              <a:headEnd/>
              <a:tailEnd/>
            </a:ln>
          </p:spPr>
          <p:txBody>
            <a:bodyPr lIns="0" tIns="0" rIns="0" bIns="0">
              <a:spAutoFit/>
            </a:bodyPr>
            <a:lstStyle/>
            <a:p>
              <a:pPr>
                <a:spcBef>
                  <a:spcPct val="50000"/>
                </a:spcBef>
                <a:spcAft>
                  <a:spcPct val="50000"/>
                </a:spcAft>
              </a:pPr>
              <a:r>
                <a:rPr lang="en-US" altLang="zh-CN" sz="1400" dirty="0">
                  <a:solidFill>
                    <a:schemeClr val="accent1"/>
                  </a:solidFill>
                </a:rPr>
                <a:t>1Mpts</a:t>
              </a:r>
            </a:p>
          </p:txBody>
        </p:sp>
      </p:grpSp>
      <p:grpSp>
        <p:nvGrpSpPr>
          <p:cNvPr id="5" name="组合 117"/>
          <p:cNvGrpSpPr/>
          <p:nvPr/>
        </p:nvGrpSpPr>
        <p:grpSpPr>
          <a:xfrm>
            <a:off x="8286766" y="2714620"/>
            <a:ext cx="3619525" cy="1428760"/>
            <a:chOff x="2285984" y="4670446"/>
            <a:chExt cx="3200400" cy="1600200"/>
          </a:xfrm>
        </p:grpSpPr>
        <p:sp>
          <p:nvSpPr>
            <p:cNvPr id="106" name="Freeform 19"/>
            <p:cNvSpPr>
              <a:spLocks/>
            </p:cNvSpPr>
            <p:nvPr/>
          </p:nvSpPr>
          <p:spPr bwMode="auto">
            <a:xfrm>
              <a:off x="2400284" y="4762521"/>
              <a:ext cx="3048000" cy="1473200"/>
            </a:xfrm>
            <a:custGeom>
              <a:avLst/>
              <a:gdLst>
                <a:gd name="T0" fmla="*/ 0 w 1920"/>
                <a:gd name="T1" fmla="*/ 2147483647 h 928"/>
                <a:gd name="T2" fmla="*/ 2147483647 w 1920"/>
                <a:gd name="T3" fmla="*/ 2147483647 h 928"/>
                <a:gd name="T4" fmla="*/ 2147483647 w 1920"/>
                <a:gd name="T5" fmla="*/ 2147483647 h 928"/>
                <a:gd name="T6" fmla="*/ 2147483647 w 1920"/>
                <a:gd name="T7" fmla="*/ 2147483647 h 928"/>
                <a:gd name="T8" fmla="*/ 2147483647 w 1920"/>
                <a:gd name="T9" fmla="*/ 2147483647 h 928"/>
                <a:gd name="T10" fmla="*/ 0 60000 65536"/>
                <a:gd name="T11" fmla="*/ 0 60000 65536"/>
                <a:gd name="T12" fmla="*/ 0 60000 65536"/>
                <a:gd name="T13" fmla="*/ 0 60000 65536"/>
                <a:gd name="T14" fmla="*/ 0 60000 65536"/>
                <a:gd name="T15" fmla="*/ 0 w 1920"/>
                <a:gd name="T16" fmla="*/ 0 h 928"/>
                <a:gd name="T17" fmla="*/ 1920 w 1920"/>
                <a:gd name="T18" fmla="*/ 928 h 928"/>
              </a:gdLst>
              <a:ahLst/>
              <a:cxnLst>
                <a:cxn ang="T10">
                  <a:pos x="T0" y="T1"/>
                </a:cxn>
                <a:cxn ang="T11">
                  <a:pos x="T2" y="T3"/>
                </a:cxn>
                <a:cxn ang="T12">
                  <a:pos x="T4" y="T5"/>
                </a:cxn>
                <a:cxn ang="T13">
                  <a:pos x="T6" y="T7"/>
                </a:cxn>
                <a:cxn ang="T14">
                  <a:pos x="T8" y="T9"/>
                </a:cxn>
              </a:cxnLst>
              <a:rect l="T15" t="T16" r="T17" b="T18"/>
              <a:pathLst>
                <a:path w="1920" h="928">
                  <a:moveTo>
                    <a:pt x="0" y="440"/>
                  </a:moveTo>
                  <a:cubicBezTo>
                    <a:pt x="160" y="220"/>
                    <a:pt x="320" y="0"/>
                    <a:pt x="480" y="8"/>
                  </a:cubicBezTo>
                  <a:cubicBezTo>
                    <a:pt x="640" y="16"/>
                    <a:pt x="800" y="336"/>
                    <a:pt x="960" y="488"/>
                  </a:cubicBezTo>
                  <a:cubicBezTo>
                    <a:pt x="1120" y="640"/>
                    <a:pt x="1280" y="928"/>
                    <a:pt x="1440" y="920"/>
                  </a:cubicBezTo>
                  <a:cubicBezTo>
                    <a:pt x="1600" y="912"/>
                    <a:pt x="1848" y="520"/>
                    <a:pt x="1920" y="440"/>
                  </a:cubicBezTo>
                </a:path>
              </a:pathLst>
            </a:custGeom>
            <a:noFill/>
            <a:ln w="25400">
              <a:solidFill>
                <a:srgbClr val="FF0000"/>
              </a:solidFill>
              <a:round/>
              <a:headEnd/>
              <a:tailEnd/>
            </a:ln>
          </p:spPr>
          <p:txBody>
            <a:bodyPr wrap="none" lIns="0" tIns="0" rIns="0" bIns="0" anchor="ctr"/>
            <a:lstStyle/>
            <a:p>
              <a:endParaRPr lang="zh-CN" altLang="en-US"/>
            </a:p>
          </p:txBody>
        </p:sp>
        <p:grpSp>
          <p:nvGrpSpPr>
            <p:cNvPr id="6" name="Group 10"/>
            <p:cNvGrpSpPr>
              <a:grpSpLocks/>
            </p:cNvGrpSpPr>
            <p:nvPr/>
          </p:nvGrpSpPr>
          <p:grpSpPr bwMode="auto">
            <a:xfrm>
              <a:off x="2285984" y="4670446"/>
              <a:ext cx="3200400" cy="1600200"/>
              <a:chOff x="480" y="1632"/>
              <a:chExt cx="2016" cy="1008"/>
            </a:xfrm>
          </p:grpSpPr>
          <p:grpSp>
            <p:nvGrpSpPr>
              <p:cNvPr id="7" name="Group 11"/>
              <p:cNvGrpSpPr>
                <a:grpSpLocks/>
              </p:cNvGrpSpPr>
              <p:nvPr/>
            </p:nvGrpSpPr>
            <p:grpSpPr bwMode="auto">
              <a:xfrm>
                <a:off x="528" y="1728"/>
                <a:ext cx="1920" cy="816"/>
                <a:chOff x="432" y="1728"/>
                <a:chExt cx="1920" cy="816"/>
              </a:xfrm>
            </p:grpSpPr>
            <p:sp>
              <p:nvSpPr>
                <p:cNvPr id="114" name="Line 12"/>
                <p:cNvSpPr>
                  <a:spLocks noChangeShapeType="1"/>
                </p:cNvSpPr>
                <p:nvPr/>
              </p:nvSpPr>
              <p:spPr bwMode="auto">
                <a:xfrm>
                  <a:off x="432" y="1728"/>
                  <a:ext cx="0" cy="816"/>
                </a:xfrm>
                <a:prstGeom prst="line">
                  <a:avLst/>
                </a:prstGeom>
                <a:noFill/>
                <a:ln w="19050">
                  <a:solidFill>
                    <a:srgbClr val="0000FF"/>
                  </a:solidFill>
                  <a:round/>
                  <a:headEnd/>
                  <a:tailEnd/>
                </a:ln>
              </p:spPr>
              <p:txBody>
                <a:bodyPr wrap="none" lIns="0" tIns="0" rIns="0" bIns="0" anchor="ctr"/>
                <a:lstStyle/>
                <a:p>
                  <a:endParaRPr lang="zh-CN" altLang="en-US"/>
                </a:p>
              </p:txBody>
            </p:sp>
            <p:sp>
              <p:nvSpPr>
                <p:cNvPr id="115" name="Line 13"/>
                <p:cNvSpPr>
                  <a:spLocks noChangeShapeType="1"/>
                </p:cNvSpPr>
                <p:nvPr/>
              </p:nvSpPr>
              <p:spPr bwMode="auto">
                <a:xfrm>
                  <a:off x="2352" y="1728"/>
                  <a:ext cx="0" cy="816"/>
                </a:xfrm>
                <a:prstGeom prst="line">
                  <a:avLst/>
                </a:prstGeom>
                <a:noFill/>
                <a:ln w="19050">
                  <a:solidFill>
                    <a:srgbClr val="0000FF"/>
                  </a:solidFill>
                  <a:round/>
                  <a:headEnd/>
                  <a:tailEnd/>
                </a:ln>
              </p:spPr>
              <p:txBody>
                <a:bodyPr wrap="none" lIns="0" tIns="0" rIns="0" bIns="0" anchor="ctr"/>
                <a:lstStyle/>
                <a:p>
                  <a:endParaRPr lang="zh-CN" altLang="en-US"/>
                </a:p>
              </p:txBody>
            </p:sp>
          </p:grpSp>
          <p:sp>
            <p:nvSpPr>
              <p:cNvPr id="109" name="AutoShape 14"/>
              <p:cNvSpPr>
                <a:spLocks noChangeArrowheads="1"/>
              </p:cNvSpPr>
              <p:nvPr/>
            </p:nvSpPr>
            <p:spPr bwMode="auto">
              <a:xfrm>
                <a:off x="480" y="206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10" name="AutoShape 15"/>
              <p:cNvSpPr>
                <a:spLocks noChangeArrowheads="1"/>
              </p:cNvSpPr>
              <p:nvPr/>
            </p:nvSpPr>
            <p:spPr bwMode="auto">
              <a:xfrm>
                <a:off x="960" y="163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11" name="AutoShape 16"/>
              <p:cNvSpPr>
                <a:spLocks noChangeArrowheads="1"/>
              </p:cNvSpPr>
              <p:nvPr/>
            </p:nvSpPr>
            <p:spPr bwMode="auto">
              <a:xfrm>
                <a:off x="1440" y="211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12" name="AutoShape 17"/>
              <p:cNvSpPr>
                <a:spLocks noChangeArrowheads="1"/>
              </p:cNvSpPr>
              <p:nvPr/>
            </p:nvSpPr>
            <p:spPr bwMode="auto">
              <a:xfrm>
                <a:off x="1920" y="254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13" name="AutoShape 18"/>
              <p:cNvSpPr>
                <a:spLocks noChangeArrowheads="1"/>
              </p:cNvSpPr>
              <p:nvPr/>
            </p:nvSpPr>
            <p:spPr bwMode="auto">
              <a:xfrm>
                <a:off x="2400" y="206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grpSp>
      </p:grpSp>
      <p:grpSp>
        <p:nvGrpSpPr>
          <p:cNvPr id="10" name="组合 116"/>
          <p:cNvGrpSpPr/>
          <p:nvPr/>
        </p:nvGrpSpPr>
        <p:grpSpPr>
          <a:xfrm>
            <a:off x="8382016" y="4310080"/>
            <a:ext cx="3429024" cy="1404936"/>
            <a:chOff x="6018196" y="4810146"/>
            <a:chExt cx="2943225" cy="1547812"/>
          </a:xfrm>
        </p:grpSpPr>
        <p:grpSp>
          <p:nvGrpSpPr>
            <p:cNvPr id="11" name="Group 23"/>
            <p:cNvGrpSpPr>
              <a:grpSpLocks/>
            </p:cNvGrpSpPr>
            <p:nvPr/>
          </p:nvGrpSpPr>
          <p:grpSpPr bwMode="auto">
            <a:xfrm>
              <a:off x="6018196" y="4810146"/>
              <a:ext cx="2943225" cy="1547812"/>
              <a:chOff x="3120" y="1728"/>
              <a:chExt cx="2016" cy="1104"/>
            </a:xfrm>
          </p:grpSpPr>
          <p:sp>
            <p:nvSpPr>
              <p:cNvPr id="54" name="AutoShape 24"/>
              <p:cNvSpPr>
                <a:spLocks noChangeArrowheads="1"/>
              </p:cNvSpPr>
              <p:nvPr/>
            </p:nvSpPr>
            <p:spPr bwMode="auto">
              <a:xfrm>
                <a:off x="4848" y="240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grpSp>
            <p:nvGrpSpPr>
              <p:cNvPr id="12" name="Group 25"/>
              <p:cNvGrpSpPr>
                <a:grpSpLocks/>
              </p:cNvGrpSpPr>
              <p:nvPr/>
            </p:nvGrpSpPr>
            <p:grpSpPr bwMode="auto">
              <a:xfrm>
                <a:off x="3120" y="1728"/>
                <a:ext cx="2016" cy="1104"/>
                <a:chOff x="3120" y="1728"/>
                <a:chExt cx="2016" cy="1104"/>
              </a:xfrm>
            </p:grpSpPr>
            <p:sp>
              <p:nvSpPr>
                <p:cNvPr id="56" name="AutoShape 26"/>
                <p:cNvSpPr>
                  <a:spLocks noChangeArrowheads="1"/>
                </p:cNvSpPr>
                <p:nvPr/>
              </p:nvSpPr>
              <p:spPr bwMode="auto">
                <a:xfrm>
                  <a:off x="4560" y="264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57" name="AutoShape 27"/>
                <p:cNvSpPr>
                  <a:spLocks noChangeArrowheads="1"/>
                </p:cNvSpPr>
                <p:nvPr/>
              </p:nvSpPr>
              <p:spPr bwMode="auto">
                <a:xfrm>
                  <a:off x="3504" y="172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58" name="AutoShape 28"/>
                <p:cNvSpPr>
                  <a:spLocks noChangeArrowheads="1"/>
                </p:cNvSpPr>
                <p:nvPr/>
              </p:nvSpPr>
              <p:spPr bwMode="auto">
                <a:xfrm>
                  <a:off x="3888" y="196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59" name="AutoShape 29"/>
                <p:cNvSpPr>
                  <a:spLocks noChangeArrowheads="1"/>
                </p:cNvSpPr>
                <p:nvPr/>
              </p:nvSpPr>
              <p:spPr bwMode="auto">
                <a:xfrm>
                  <a:off x="4128" y="230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0" name="AutoShape 30"/>
                <p:cNvSpPr>
                  <a:spLocks noChangeArrowheads="1"/>
                </p:cNvSpPr>
                <p:nvPr/>
              </p:nvSpPr>
              <p:spPr bwMode="auto">
                <a:xfrm>
                  <a:off x="4176" y="240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1" name="AutoShape 31"/>
                <p:cNvSpPr>
                  <a:spLocks noChangeArrowheads="1"/>
                </p:cNvSpPr>
                <p:nvPr/>
              </p:nvSpPr>
              <p:spPr bwMode="auto">
                <a:xfrm>
                  <a:off x="4272" y="254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2" name="AutoShape 32"/>
                <p:cNvSpPr>
                  <a:spLocks noChangeArrowheads="1"/>
                </p:cNvSpPr>
                <p:nvPr/>
              </p:nvSpPr>
              <p:spPr bwMode="auto">
                <a:xfrm>
                  <a:off x="4464" y="264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3" name="AutoShape 33"/>
                <p:cNvSpPr>
                  <a:spLocks noChangeArrowheads="1"/>
                </p:cNvSpPr>
                <p:nvPr/>
              </p:nvSpPr>
              <p:spPr bwMode="auto">
                <a:xfrm>
                  <a:off x="4656" y="259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4" name="AutoShape 34"/>
                <p:cNvSpPr>
                  <a:spLocks noChangeArrowheads="1"/>
                </p:cNvSpPr>
                <p:nvPr/>
              </p:nvSpPr>
              <p:spPr bwMode="auto">
                <a:xfrm>
                  <a:off x="4992" y="220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5" name="AutoShape 35"/>
                <p:cNvSpPr>
                  <a:spLocks noChangeArrowheads="1"/>
                </p:cNvSpPr>
                <p:nvPr/>
              </p:nvSpPr>
              <p:spPr bwMode="auto">
                <a:xfrm>
                  <a:off x="3648" y="177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6" name="AutoShape 36"/>
                <p:cNvSpPr>
                  <a:spLocks noChangeArrowheads="1"/>
                </p:cNvSpPr>
                <p:nvPr/>
              </p:nvSpPr>
              <p:spPr bwMode="auto">
                <a:xfrm>
                  <a:off x="3936" y="206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67" name="AutoShape 37"/>
                <p:cNvSpPr>
                  <a:spLocks noChangeArrowheads="1"/>
                </p:cNvSpPr>
                <p:nvPr/>
              </p:nvSpPr>
              <p:spPr bwMode="auto">
                <a:xfrm>
                  <a:off x="4896" y="230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grpSp>
              <p:nvGrpSpPr>
                <p:cNvPr id="35" name="Group 38"/>
                <p:cNvGrpSpPr>
                  <a:grpSpLocks/>
                </p:cNvGrpSpPr>
                <p:nvPr/>
              </p:nvGrpSpPr>
              <p:grpSpPr bwMode="auto">
                <a:xfrm>
                  <a:off x="3120" y="1728"/>
                  <a:ext cx="2016" cy="1104"/>
                  <a:chOff x="3120" y="1728"/>
                  <a:chExt cx="2016" cy="1104"/>
                </a:xfrm>
              </p:grpSpPr>
              <p:grpSp>
                <p:nvGrpSpPr>
                  <p:cNvPr id="36" name="Group 39"/>
                  <p:cNvGrpSpPr>
                    <a:grpSpLocks/>
                  </p:cNvGrpSpPr>
                  <p:nvPr/>
                </p:nvGrpSpPr>
                <p:grpSpPr bwMode="auto">
                  <a:xfrm>
                    <a:off x="3168" y="1824"/>
                    <a:ext cx="1920" cy="816"/>
                    <a:chOff x="3168" y="1824"/>
                    <a:chExt cx="1920" cy="816"/>
                  </a:xfrm>
                </p:grpSpPr>
                <p:sp>
                  <p:nvSpPr>
                    <p:cNvPr id="104" name="Line 40"/>
                    <p:cNvSpPr>
                      <a:spLocks noChangeShapeType="1"/>
                    </p:cNvSpPr>
                    <p:nvPr/>
                  </p:nvSpPr>
                  <p:spPr bwMode="auto">
                    <a:xfrm>
                      <a:off x="3168" y="1824"/>
                      <a:ext cx="0" cy="816"/>
                    </a:xfrm>
                    <a:prstGeom prst="line">
                      <a:avLst/>
                    </a:prstGeom>
                    <a:noFill/>
                    <a:ln w="19050">
                      <a:solidFill>
                        <a:srgbClr val="0000FF"/>
                      </a:solidFill>
                      <a:round/>
                      <a:headEnd/>
                      <a:tailEnd/>
                    </a:ln>
                  </p:spPr>
                  <p:txBody>
                    <a:bodyPr wrap="none" lIns="0" tIns="0" rIns="0" bIns="0" anchor="ctr"/>
                    <a:lstStyle/>
                    <a:p>
                      <a:endParaRPr lang="zh-CN" altLang="en-US"/>
                    </a:p>
                  </p:txBody>
                </p:sp>
                <p:sp>
                  <p:nvSpPr>
                    <p:cNvPr id="105" name="Line 41"/>
                    <p:cNvSpPr>
                      <a:spLocks noChangeShapeType="1"/>
                    </p:cNvSpPr>
                    <p:nvPr/>
                  </p:nvSpPr>
                  <p:spPr bwMode="auto">
                    <a:xfrm>
                      <a:off x="5088" y="1824"/>
                      <a:ext cx="0" cy="816"/>
                    </a:xfrm>
                    <a:prstGeom prst="line">
                      <a:avLst/>
                    </a:prstGeom>
                    <a:noFill/>
                    <a:ln w="19050">
                      <a:solidFill>
                        <a:srgbClr val="0000FF"/>
                      </a:solidFill>
                      <a:round/>
                      <a:headEnd/>
                      <a:tailEnd/>
                    </a:ln>
                  </p:spPr>
                  <p:txBody>
                    <a:bodyPr wrap="none" lIns="0" tIns="0" rIns="0" bIns="0" anchor="ctr"/>
                    <a:lstStyle/>
                    <a:p>
                      <a:endParaRPr lang="zh-CN" altLang="en-US"/>
                    </a:p>
                  </p:txBody>
                </p:sp>
              </p:grpSp>
              <p:sp>
                <p:nvSpPr>
                  <p:cNvPr id="70" name="AutoShape 42"/>
                  <p:cNvSpPr>
                    <a:spLocks noChangeArrowheads="1"/>
                  </p:cNvSpPr>
                  <p:nvPr/>
                </p:nvSpPr>
                <p:spPr bwMode="auto">
                  <a:xfrm>
                    <a:off x="3120" y="216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1" name="AutoShape 43"/>
                  <p:cNvSpPr>
                    <a:spLocks noChangeArrowheads="1"/>
                  </p:cNvSpPr>
                  <p:nvPr/>
                </p:nvSpPr>
                <p:spPr bwMode="auto">
                  <a:xfrm>
                    <a:off x="3600" y="172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2" name="AutoShape 44"/>
                  <p:cNvSpPr>
                    <a:spLocks noChangeArrowheads="1"/>
                  </p:cNvSpPr>
                  <p:nvPr/>
                </p:nvSpPr>
                <p:spPr bwMode="auto">
                  <a:xfrm>
                    <a:off x="4080" y="220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3" name="AutoShape 45"/>
                  <p:cNvSpPr>
                    <a:spLocks noChangeArrowheads="1"/>
                  </p:cNvSpPr>
                  <p:nvPr/>
                </p:nvSpPr>
                <p:spPr bwMode="auto">
                  <a:xfrm>
                    <a:off x="5040" y="211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4" name="AutoShape 46"/>
                  <p:cNvSpPr>
                    <a:spLocks noChangeArrowheads="1"/>
                  </p:cNvSpPr>
                  <p:nvPr/>
                </p:nvSpPr>
                <p:spPr bwMode="auto">
                  <a:xfrm>
                    <a:off x="3168" y="206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5" name="AutoShape 47"/>
                  <p:cNvSpPr>
                    <a:spLocks noChangeArrowheads="1"/>
                  </p:cNvSpPr>
                  <p:nvPr/>
                </p:nvSpPr>
                <p:spPr bwMode="auto">
                  <a:xfrm>
                    <a:off x="3216" y="196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6" name="AutoShape 48"/>
                  <p:cNvSpPr>
                    <a:spLocks noChangeArrowheads="1"/>
                  </p:cNvSpPr>
                  <p:nvPr/>
                </p:nvSpPr>
                <p:spPr bwMode="auto">
                  <a:xfrm>
                    <a:off x="3312" y="187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7" name="AutoShape 49"/>
                  <p:cNvSpPr>
                    <a:spLocks noChangeArrowheads="1"/>
                  </p:cNvSpPr>
                  <p:nvPr/>
                </p:nvSpPr>
                <p:spPr bwMode="auto">
                  <a:xfrm>
                    <a:off x="3408" y="177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8" name="AutoShape 50"/>
                  <p:cNvSpPr>
                    <a:spLocks noChangeArrowheads="1"/>
                  </p:cNvSpPr>
                  <p:nvPr/>
                </p:nvSpPr>
                <p:spPr bwMode="auto">
                  <a:xfrm>
                    <a:off x="3696" y="177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79" name="AutoShape 51"/>
                  <p:cNvSpPr>
                    <a:spLocks noChangeArrowheads="1"/>
                  </p:cNvSpPr>
                  <p:nvPr/>
                </p:nvSpPr>
                <p:spPr bwMode="auto">
                  <a:xfrm>
                    <a:off x="3792" y="187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0" name="AutoShape 52"/>
                  <p:cNvSpPr>
                    <a:spLocks noChangeArrowheads="1"/>
                  </p:cNvSpPr>
                  <p:nvPr/>
                </p:nvSpPr>
                <p:spPr bwMode="auto">
                  <a:xfrm>
                    <a:off x="3936" y="201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1" name="AutoShape 53"/>
                  <p:cNvSpPr>
                    <a:spLocks noChangeArrowheads="1"/>
                  </p:cNvSpPr>
                  <p:nvPr/>
                </p:nvSpPr>
                <p:spPr bwMode="auto">
                  <a:xfrm>
                    <a:off x="3984" y="211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2" name="AutoShape 54"/>
                  <p:cNvSpPr>
                    <a:spLocks noChangeArrowheads="1"/>
                  </p:cNvSpPr>
                  <p:nvPr/>
                </p:nvSpPr>
                <p:spPr bwMode="auto">
                  <a:xfrm>
                    <a:off x="4224" y="273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3" name="AutoShape 55"/>
                  <p:cNvSpPr>
                    <a:spLocks noChangeArrowheads="1"/>
                  </p:cNvSpPr>
                  <p:nvPr/>
                </p:nvSpPr>
                <p:spPr bwMode="auto">
                  <a:xfrm>
                    <a:off x="4368" y="259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4" name="AutoShape 56"/>
                  <p:cNvSpPr>
                    <a:spLocks noChangeArrowheads="1"/>
                  </p:cNvSpPr>
                  <p:nvPr/>
                </p:nvSpPr>
                <p:spPr bwMode="auto">
                  <a:xfrm>
                    <a:off x="4752" y="249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5" name="AutoShape 57"/>
                  <p:cNvSpPr>
                    <a:spLocks noChangeArrowheads="1"/>
                  </p:cNvSpPr>
                  <p:nvPr/>
                </p:nvSpPr>
                <p:spPr bwMode="auto">
                  <a:xfrm>
                    <a:off x="4896" y="235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6" name="AutoShape 58"/>
                  <p:cNvSpPr>
                    <a:spLocks noChangeArrowheads="1"/>
                  </p:cNvSpPr>
                  <p:nvPr/>
                </p:nvSpPr>
                <p:spPr bwMode="auto">
                  <a:xfrm>
                    <a:off x="4944" y="225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7" name="AutoShape 59"/>
                  <p:cNvSpPr>
                    <a:spLocks noChangeArrowheads="1"/>
                  </p:cNvSpPr>
                  <p:nvPr/>
                </p:nvSpPr>
                <p:spPr bwMode="auto">
                  <a:xfrm>
                    <a:off x="3264" y="192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8" name="AutoShape 60"/>
                  <p:cNvSpPr>
                    <a:spLocks noChangeArrowheads="1"/>
                  </p:cNvSpPr>
                  <p:nvPr/>
                </p:nvSpPr>
                <p:spPr bwMode="auto">
                  <a:xfrm>
                    <a:off x="3360" y="182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89" name="AutoShape 61"/>
                  <p:cNvSpPr>
                    <a:spLocks noChangeArrowheads="1"/>
                  </p:cNvSpPr>
                  <p:nvPr/>
                </p:nvSpPr>
                <p:spPr bwMode="auto">
                  <a:xfrm>
                    <a:off x="3456" y="172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0" name="AutoShape 62"/>
                  <p:cNvSpPr>
                    <a:spLocks noChangeArrowheads="1"/>
                  </p:cNvSpPr>
                  <p:nvPr/>
                </p:nvSpPr>
                <p:spPr bwMode="auto">
                  <a:xfrm>
                    <a:off x="3552" y="172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1" name="AutoShape 63"/>
                  <p:cNvSpPr>
                    <a:spLocks noChangeArrowheads="1"/>
                  </p:cNvSpPr>
                  <p:nvPr/>
                </p:nvSpPr>
                <p:spPr bwMode="auto">
                  <a:xfrm>
                    <a:off x="3744" y="182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2" name="AutoShape 64"/>
                  <p:cNvSpPr>
                    <a:spLocks noChangeArrowheads="1"/>
                  </p:cNvSpPr>
                  <p:nvPr/>
                </p:nvSpPr>
                <p:spPr bwMode="auto">
                  <a:xfrm>
                    <a:off x="3840" y="192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3" name="AutoShape 65"/>
                  <p:cNvSpPr>
                    <a:spLocks noChangeArrowheads="1"/>
                  </p:cNvSpPr>
                  <p:nvPr/>
                </p:nvSpPr>
                <p:spPr bwMode="auto">
                  <a:xfrm>
                    <a:off x="4032" y="216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4" name="AutoShape 66"/>
                  <p:cNvSpPr>
                    <a:spLocks noChangeArrowheads="1"/>
                  </p:cNvSpPr>
                  <p:nvPr/>
                </p:nvSpPr>
                <p:spPr bwMode="auto">
                  <a:xfrm>
                    <a:off x="4128" y="2256"/>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5" name="AutoShape 67"/>
                  <p:cNvSpPr>
                    <a:spLocks noChangeArrowheads="1"/>
                  </p:cNvSpPr>
                  <p:nvPr/>
                </p:nvSpPr>
                <p:spPr bwMode="auto">
                  <a:xfrm>
                    <a:off x="4176" y="235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6" name="AutoShape 68"/>
                  <p:cNvSpPr>
                    <a:spLocks noChangeArrowheads="1"/>
                  </p:cNvSpPr>
                  <p:nvPr/>
                </p:nvSpPr>
                <p:spPr bwMode="auto">
                  <a:xfrm>
                    <a:off x="4176" y="254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7" name="AutoShape 69"/>
                  <p:cNvSpPr>
                    <a:spLocks noChangeArrowheads="1"/>
                  </p:cNvSpPr>
                  <p:nvPr/>
                </p:nvSpPr>
                <p:spPr bwMode="auto">
                  <a:xfrm>
                    <a:off x="4320" y="254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8" name="AutoShape 70"/>
                  <p:cNvSpPr>
                    <a:spLocks noChangeArrowheads="1"/>
                  </p:cNvSpPr>
                  <p:nvPr/>
                </p:nvSpPr>
                <p:spPr bwMode="auto">
                  <a:xfrm>
                    <a:off x="4416" y="264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99" name="AutoShape 71"/>
                  <p:cNvSpPr>
                    <a:spLocks noChangeArrowheads="1"/>
                  </p:cNvSpPr>
                  <p:nvPr/>
                </p:nvSpPr>
                <p:spPr bwMode="auto">
                  <a:xfrm>
                    <a:off x="4512" y="264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00" name="AutoShape 72"/>
                  <p:cNvSpPr>
                    <a:spLocks noChangeArrowheads="1"/>
                  </p:cNvSpPr>
                  <p:nvPr/>
                </p:nvSpPr>
                <p:spPr bwMode="auto">
                  <a:xfrm>
                    <a:off x="4608" y="2592"/>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01" name="AutoShape 73"/>
                  <p:cNvSpPr>
                    <a:spLocks noChangeArrowheads="1"/>
                  </p:cNvSpPr>
                  <p:nvPr/>
                </p:nvSpPr>
                <p:spPr bwMode="auto">
                  <a:xfrm>
                    <a:off x="4704" y="2544"/>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02" name="AutoShape 74"/>
                  <p:cNvSpPr>
                    <a:spLocks noChangeArrowheads="1"/>
                  </p:cNvSpPr>
                  <p:nvPr/>
                </p:nvSpPr>
                <p:spPr bwMode="auto">
                  <a:xfrm>
                    <a:off x="4800" y="2448"/>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sp>
                <p:nvSpPr>
                  <p:cNvPr id="103" name="AutoShape 75"/>
                  <p:cNvSpPr>
                    <a:spLocks noChangeArrowheads="1"/>
                  </p:cNvSpPr>
                  <p:nvPr/>
                </p:nvSpPr>
                <p:spPr bwMode="auto">
                  <a:xfrm>
                    <a:off x="4992" y="2160"/>
                    <a:ext cx="96" cy="96"/>
                  </a:xfrm>
                  <a:prstGeom prst="diamond">
                    <a:avLst/>
                  </a:prstGeom>
                  <a:solidFill>
                    <a:schemeClr val="tx2"/>
                  </a:solidFill>
                  <a:ln w="19050">
                    <a:solidFill>
                      <a:srgbClr val="0000FF"/>
                    </a:solidFill>
                    <a:miter lim="800000"/>
                    <a:headEnd/>
                    <a:tailEnd/>
                  </a:ln>
                </p:spPr>
                <p:txBody>
                  <a:bodyPr wrap="none" lIns="0" tIns="0" rIns="0" bIns="0" anchor="ctr"/>
                  <a:lstStyle/>
                  <a:p>
                    <a:endParaRPr lang="zh-CN" altLang="en-US"/>
                  </a:p>
                </p:txBody>
              </p:sp>
            </p:grpSp>
          </p:grpSp>
        </p:grpSp>
        <p:sp>
          <p:nvSpPr>
            <p:cNvPr id="116" name="Freeform 76"/>
            <p:cNvSpPr>
              <a:spLocks/>
            </p:cNvSpPr>
            <p:nvPr/>
          </p:nvSpPr>
          <p:spPr bwMode="auto">
            <a:xfrm>
              <a:off x="6018196" y="4892696"/>
              <a:ext cx="2873375" cy="1465262"/>
            </a:xfrm>
            <a:custGeom>
              <a:avLst/>
              <a:gdLst>
                <a:gd name="T0" fmla="*/ 0 w 1920"/>
                <a:gd name="T1" fmla="*/ 2147483647 h 1040"/>
                <a:gd name="T2" fmla="*/ 2147483647 w 1920"/>
                <a:gd name="T3" fmla="*/ 2147483647 h 1040"/>
                <a:gd name="T4" fmla="*/ 2147483647 w 1920"/>
                <a:gd name="T5" fmla="*/ 2147483647 h 1040"/>
                <a:gd name="T6" fmla="*/ 2147483647 w 1920"/>
                <a:gd name="T7" fmla="*/ 2147483647 h 1040"/>
                <a:gd name="T8" fmla="*/ 2147483647 w 1920"/>
                <a:gd name="T9" fmla="*/ 2147483647 h 1040"/>
                <a:gd name="T10" fmla="*/ 2147483647 w 1920"/>
                <a:gd name="T11" fmla="*/ 2147483647 h 1040"/>
                <a:gd name="T12" fmla="*/ 2147483647 w 1920"/>
                <a:gd name="T13" fmla="*/ 2147483647 h 1040"/>
                <a:gd name="T14" fmla="*/ 2147483647 w 1920"/>
                <a:gd name="T15" fmla="*/ 2147483647 h 1040"/>
                <a:gd name="T16" fmla="*/ 2147483647 w 1920"/>
                <a:gd name="T17" fmla="*/ 2147483647 h 1040"/>
                <a:gd name="T18" fmla="*/ 2147483647 w 1920"/>
                <a:gd name="T19" fmla="*/ 2147483647 h 1040"/>
                <a:gd name="T20" fmla="*/ 2147483647 w 1920"/>
                <a:gd name="T21" fmla="*/ 2147483647 h 1040"/>
                <a:gd name="T22" fmla="*/ 2147483647 w 1920"/>
                <a:gd name="T23" fmla="*/ 2147483647 h 1040"/>
                <a:gd name="T24" fmla="*/ 2147483647 w 1920"/>
                <a:gd name="T25" fmla="*/ 2147483647 h 1040"/>
                <a:gd name="T26" fmla="*/ 2147483647 w 1920"/>
                <a:gd name="T27" fmla="*/ 2147483647 h 1040"/>
                <a:gd name="T28" fmla="*/ 2147483647 w 1920"/>
                <a:gd name="T29" fmla="*/ 2147483647 h 1040"/>
                <a:gd name="T30" fmla="*/ 2147483647 w 1920"/>
                <a:gd name="T31" fmla="*/ 2147483647 h 1040"/>
                <a:gd name="T32" fmla="*/ 2147483647 w 1920"/>
                <a:gd name="T33" fmla="*/ 2147483647 h 1040"/>
                <a:gd name="T34" fmla="*/ 2147483647 w 1920"/>
                <a:gd name="T35" fmla="*/ 2147483647 h 1040"/>
                <a:gd name="T36" fmla="*/ 2147483647 w 1920"/>
                <a:gd name="T37" fmla="*/ 2147483647 h 1040"/>
                <a:gd name="T38" fmla="*/ 2147483647 w 1920"/>
                <a:gd name="T39" fmla="*/ 2147483647 h 1040"/>
                <a:gd name="T40" fmla="*/ 2147483647 w 1920"/>
                <a:gd name="T41" fmla="*/ 2147483647 h 1040"/>
                <a:gd name="T42" fmla="*/ 2147483647 w 1920"/>
                <a:gd name="T43" fmla="*/ 2147483647 h 1040"/>
                <a:gd name="T44" fmla="*/ 2147483647 w 1920"/>
                <a:gd name="T45" fmla="*/ 2147483647 h 1040"/>
                <a:gd name="T46" fmla="*/ 2147483647 w 1920"/>
                <a:gd name="T47" fmla="*/ 2147483647 h 10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0"/>
                <a:gd name="T73" fmla="*/ 0 h 1040"/>
                <a:gd name="T74" fmla="*/ 1920 w 1920"/>
                <a:gd name="T75" fmla="*/ 1040 h 10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0" h="1040">
                  <a:moveTo>
                    <a:pt x="0" y="440"/>
                  </a:moveTo>
                  <a:cubicBezTo>
                    <a:pt x="16" y="408"/>
                    <a:pt x="32" y="376"/>
                    <a:pt x="48" y="344"/>
                  </a:cubicBezTo>
                  <a:cubicBezTo>
                    <a:pt x="64" y="312"/>
                    <a:pt x="72" y="280"/>
                    <a:pt x="96" y="248"/>
                  </a:cubicBezTo>
                  <a:cubicBezTo>
                    <a:pt x="120" y="216"/>
                    <a:pt x="160" y="184"/>
                    <a:pt x="192" y="152"/>
                  </a:cubicBezTo>
                  <a:cubicBezTo>
                    <a:pt x="224" y="120"/>
                    <a:pt x="256" y="80"/>
                    <a:pt x="288" y="56"/>
                  </a:cubicBezTo>
                  <a:cubicBezTo>
                    <a:pt x="320" y="32"/>
                    <a:pt x="352" y="16"/>
                    <a:pt x="384" y="8"/>
                  </a:cubicBezTo>
                  <a:cubicBezTo>
                    <a:pt x="416" y="0"/>
                    <a:pt x="448" y="0"/>
                    <a:pt x="480" y="8"/>
                  </a:cubicBezTo>
                  <a:cubicBezTo>
                    <a:pt x="512" y="16"/>
                    <a:pt x="544" y="32"/>
                    <a:pt x="576" y="56"/>
                  </a:cubicBezTo>
                  <a:cubicBezTo>
                    <a:pt x="608" y="80"/>
                    <a:pt x="632" y="112"/>
                    <a:pt x="672" y="152"/>
                  </a:cubicBezTo>
                  <a:cubicBezTo>
                    <a:pt x="712" y="192"/>
                    <a:pt x="784" y="256"/>
                    <a:pt x="816" y="296"/>
                  </a:cubicBezTo>
                  <a:cubicBezTo>
                    <a:pt x="848" y="336"/>
                    <a:pt x="840" y="360"/>
                    <a:pt x="864" y="392"/>
                  </a:cubicBezTo>
                  <a:cubicBezTo>
                    <a:pt x="888" y="424"/>
                    <a:pt x="928" y="456"/>
                    <a:pt x="960" y="488"/>
                  </a:cubicBezTo>
                  <a:cubicBezTo>
                    <a:pt x="992" y="520"/>
                    <a:pt x="1040" y="552"/>
                    <a:pt x="1056" y="584"/>
                  </a:cubicBezTo>
                  <a:cubicBezTo>
                    <a:pt x="1072" y="616"/>
                    <a:pt x="1048" y="608"/>
                    <a:pt x="1056" y="680"/>
                  </a:cubicBezTo>
                  <a:cubicBezTo>
                    <a:pt x="1064" y="752"/>
                    <a:pt x="1088" y="992"/>
                    <a:pt x="1104" y="1016"/>
                  </a:cubicBezTo>
                  <a:cubicBezTo>
                    <a:pt x="1120" y="1040"/>
                    <a:pt x="1128" y="848"/>
                    <a:pt x="1152" y="824"/>
                  </a:cubicBezTo>
                  <a:cubicBezTo>
                    <a:pt x="1176" y="800"/>
                    <a:pt x="1216" y="856"/>
                    <a:pt x="1248" y="872"/>
                  </a:cubicBezTo>
                  <a:cubicBezTo>
                    <a:pt x="1280" y="888"/>
                    <a:pt x="1312" y="912"/>
                    <a:pt x="1344" y="920"/>
                  </a:cubicBezTo>
                  <a:cubicBezTo>
                    <a:pt x="1376" y="928"/>
                    <a:pt x="1408" y="928"/>
                    <a:pt x="1440" y="920"/>
                  </a:cubicBezTo>
                  <a:cubicBezTo>
                    <a:pt x="1472" y="912"/>
                    <a:pt x="1504" y="896"/>
                    <a:pt x="1536" y="872"/>
                  </a:cubicBezTo>
                  <a:cubicBezTo>
                    <a:pt x="1568" y="848"/>
                    <a:pt x="1600" y="808"/>
                    <a:pt x="1632" y="776"/>
                  </a:cubicBezTo>
                  <a:cubicBezTo>
                    <a:pt x="1664" y="744"/>
                    <a:pt x="1696" y="720"/>
                    <a:pt x="1728" y="680"/>
                  </a:cubicBezTo>
                  <a:cubicBezTo>
                    <a:pt x="1760" y="640"/>
                    <a:pt x="1792" y="584"/>
                    <a:pt x="1824" y="536"/>
                  </a:cubicBezTo>
                  <a:cubicBezTo>
                    <a:pt x="1856" y="488"/>
                    <a:pt x="1904" y="416"/>
                    <a:pt x="1920" y="392"/>
                  </a:cubicBezTo>
                </a:path>
              </a:pathLst>
            </a:custGeom>
            <a:noFill/>
            <a:ln w="25400">
              <a:solidFill>
                <a:srgbClr val="FF0000"/>
              </a:solidFill>
              <a:round/>
              <a:headEnd/>
              <a:tailEnd/>
            </a:ln>
          </p:spPr>
          <p:txBody>
            <a:bodyPr wrap="none" lIns="0" tIns="0" rIns="0" bIns="0" anchor="ctr"/>
            <a:lstStyle/>
            <a:p>
              <a:endParaRPr lang="zh-CN" altLang="en-US"/>
            </a:p>
          </p:txBody>
        </p:sp>
      </p:grpSp>
      <p:sp>
        <p:nvSpPr>
          <p:cNvPr id="119" name="矩形 118"/>
          <p:cNvSpPr/>
          <p:nvPr/>
        </p:nvSpPr>
        <p:spPr>
          <a:xfrm>
            <a:off x="3937045" y="1428736"/>
            <a:ext cx="2492990"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深存储有什么好处？</a:t>
            </a:r>
            <a:endParaRPr lang="zh-CN" altLang="en-US" sz="2000" dirty="0">
              <a:latin typeface="微软雅黑" pitchFamily="34" charset="-122"/>
              <a:ea typeface="微软雅黑" pitchFamily="34" charset="-122"/>
            </a:endParaRPr>
          </a:p>
        </p:txBody>
      </p:sp>
      <p:sp>
        <p:nvSpPr>
          <p:cNvPr id="122" name="圆角矩形 121"/>
          <p:cNvSpPr/>
          <p:nvPr/>
        </p:nvSpPr>
        <p:spPr>
          <a:xfrm>
            <a:off x="2666976" y="2357430"/>
            <a:ext cx="7334301" cy="271464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solidFill>
                  <a:schemeClr val="bg1"/>
                </a:solidFill>
                <a:latin typeface="微软雅黑" pitchFamily="34" charset="-122"/>
                <a:ea typeface="微软雅黑" pitchFamily="34" charset="-122"/>
              </a:rPr>
              <a:t>深存储</a:t>
            </a:r>
            <a:r>
              <a:rPr lang="en-US" altLang="zh-CN" sz="4800" b="1" dirty="0" smtClean="0">
                <a:solidFill>
                  <a:schemeClr val="bg1"/>
                </a:solidFill>
                <a:latin typeface="微软雅黑" pitchFamily="34" charset="-122"/>
                <a:ea typeface="微软雅黑" pitchFamily="34" charset="-122"/>
              </a:rPr>
              <a:t>=</a:t>
            </a:r>
            <a:r>
              <a:rPr lang="zh-CN" altLang="en-US" sz="4800" b="1" dirty="0" smtClean="0">
                <a:solidFill>
                  <a:schemeClr val="bg1"/>
                </a:solidFill>
                <a:latin typeface="微软雅黑" pitchFamily="34" charset="-122"/>
                <a:ea typeface="微软雅黑" pitchFamily="34" charset="-122"/>
              </a:rPr>
              <a:t>高采样</a:t>
            </a:r>
            <a:endParaRPr lang="zh-CN" altLang="en-US" sz="4800" dirty="0" smtClean="0">
              <a:solidFill>
                <a:schemeClr val="bg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ox(in)">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
        <p:nvSpPr>
          <p:cNvPr id="11" name="矩形 10"/>
          <p:cNvSpPr/>
          <p:nvPr/>
        </p:nvSpPr>
        <p:spPr>
          <a:xfrm>
            <a:off x="6572253" y="2571745"/>
            <a:ext cx="4953035" cy="3477875"/>
          </a:xfrm>
          <a:prstGeom prst="rect">
            <a:avLst/>
          </a:prstGeom>
        </p:spPr>
        <p:txBody>
          <a:bodyPr wrap="square">
            <a:spAutoFit/>
          </a:bodyPr>
          <a:lstStyle/>
          <a:p>
            <a:r>
              <a:rPr lang="zh-CN" altLang="en-US" sz="2000" b="1" dirty="0" smtClean="0">
                <a:latin typeface="微软雅黑" pitchFamily="34" charset="-122"/>
                <a:ea typeface="微软雅黑" pitchFamily="34" charset="-122"/>
              </a:rPr>
              <a:t>需要长存储的测试：</a:t>
            </a:r>
            <a:endParaRPr lang="en-US" altLang="zh-CN" sz="2000" b="1" dirty="0" smtClean="0">
              <a:latin typeface="微软雅黑" pitchFamily="34" charset="-122"/>
              <a:ea typeface="微软雅黑" pitchFamily="34" charset="-122"/>
            </a:endParaRPr>
          </a:p>
          <a:p>
            <a:endParaRPr lang="en-US" altLang="zh-CN" sz="2000" b="1" dirty="0" smtClean="0">
              <a:latin typeface="微软雅黑" pitchFamily="34" charset="-122"/>
              <a:ea typeface="微软雅黑" pitchFamily="34" charset="-122"/>
            </a:endParaRPr>
          </a:p>
          <a:p>
            <a:pPr>
              <a:buFont typeface="Wingdings" pitchFamily="2" charset="2"/>
              <a:buChar char="p"/>
            </a:pPr>
            <a:r>
              <a:rPr lang="zh-CN" altLang="en-US" sz="2000" b="1" dirty="0" smtClean="0">
                <a:latin typeface="微软雅黑" pitchFamily="34" charset="-122"/>
                <a:ea typeface="微软雅黑" pitchFamily="34" charset="-122"/>
              </a:rPr>
              <a:t>  雷达</a:t>
            </a:r>
          </a:p>
          <a:p>
            <a:pPr>
              <a:buFont typeface="Wingdings" pitchFamily="2" charset="2"/>
              <a:buChar char="p"/>
            </a:pPr>
            <a:r>
              <a:rPr lang="zh-CN" altLang="en-US" sz="2000" b="1" dirty="0" smtClean="0">
                <a:latin typeface="微软雅黑" pitchFamily="34" charset="-122"/>
                <a:ea typeface="微软雅黑" pitchFamily="34" charset="-122"/>
              </a:rPr>
              <a:t>  无线通信</a:t>
            </a:r>
          </a:p>
          <a:p>
            <a:pPr>
              <a:buFont typeface="Wingdings" pitchFamily="2" charset="2"/>
              <a:buChar char="p"/>
            </a:pPr>
            <a:r>
              <a:rPr lang="zh-CN" altLang="en-US" sz="2000" b="1" dirty="0" smtClean="0">
                <a:latin typeface="微软雅黑" pitchFamily="34" charset="-122"/>
                <a:ea typeface="微软雅黑" pitchFamily="34" charset="-122"/>
              </a:rPr>
              <a:t>  发现随机或罕见的错误</a:t>
            </a:r>
          </a:p>
          <a:p>
            <a:pPr>
              <a:buFont typeface="Wingdings" pitchFamily="2" charset="2"/>
              <a:buChar char="p"/>
            </a:pPr>
            <a:r>
              <a:rPr lang="zh-CN" altLang="en-US" sz="2000" b="1" dirty="0" smtClean="0">
                <a:latin typeface="微软雅黑" pitchFamily="34" charset="-122"/>
                <a:ea typeface="微软雅黑" pitchFamily="34" charset="-122"/>
              </a:rPr>
              <a:t>  数据采集</a:t>
            </a:r>
          </a:p>
          <a:p>
            <a:pPr>
              <a:buFont typeface="Wingdings" pitchFamily="2" charset="2"/>
              <a:buChar char="p"/>
            </a:pPr>
            <a:r>
              <a:rPr lang="zh-CN" altLang="en-US" sz="2000" b="1" dirty="0" smtClean="0">
                <a:latin typeface="微软雅黑" pitchFamily="34" charset="-122"/>
                <a:ea typeface="微软雅黑" pitchFamily="34" charset="-122"/>
              </a:rPr>
              <a:t>  高频与低频混合系统</a:t>
            </a:r>
          </a:p>
          <a:p>
            <a:pPr>
              <a:buFont typeface="Wingdings" pitchFamily="2" charset="2"/>
              <a:buChar char="p"/>
            </a:pPr>
            <a:r>
              <a:rPr lang="zh-CN" altLang="en-US" sz="2000" b="1" dirty="0" smtClean="0">
                <a:latin typeface="微软雅黑" pitchFamily="34" charset="-122"/>
                <a:ea typeface="微软雅黑" pitchFamily="34" charset="-122"/>
              </a:rPr>
              <a:t>  视频信号</a:t>
            </a:r>
            <a:endParaRPr lang="en-US" altLang="zh-CN" sz="2000" b="1" dirty="0" smtClean="0">
              <a:latin typeface="微软雅黑" pitchFamily="34" charset="-122"/>
              <a:ea typeface="微软雅黑" pitchFamily="34" charset="-122"/>
            </a:endParaRPr>
          </a:p>
          <a:p>
            <a:pPr>
              <a:buFont typeface="Wingdings" pitchFamily="2" charset="2"/>
              <a:buChar char="p"/>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电源测试（软启动测试、电源纹波、电源噪声测试）</a:t>
            </a:r>
            <a:endParaRPr lang="en-US" altLang="zh-CN" sz="2000" b="1" dirty="0" smtClean="0">
              <a:latin typeface="微软雅黑" pitchFamily="34" charset="-122"/>
              <a:ea typeface="微软雅黑" pitchFamily="34" charset="-122"/>
            </a:endParaRPr>
          </a:p>
          <a:p>
            <a:pPr>
              <a:buFont typeface="Wingdings" pitchFamily="2" charset="2"/>
              <a:buChar char="p"/>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等等</a:t>
            </a:r>
            <a:endParaRPr lang="zh-CN" altLang="en-US" sz="2000" b="1" dirty="0">
              <a:latin typeface="微软雅黑" pitchFamily="34" charset="-122"/>
              <a:ea typeface="微软雅黑" pitchFamily="34" charset="-122"/>
            </a:endParaRPr>
          </a:p>
        </p:txBody>
      </p:sp>
      <p:sp>
        <p:nvSpPr>
          <p:cNvPr id="13" name="矩形 12"/>
          <p:cNvSpPr/>
          <p:nvPr/>
        </p:nvSpPr>
        <p:spPr>
          <a:xfrm>
            <a:off x="666712" y="2571744"/>
            <a:ext cx="4857784" cy="1815882"/>
          </a:xfrm>
          <a:prstGeom prst="rect">
            <a:avLst/>
          </a:prstGeom>
        </p:spPr>
        <p:txBody>
          <a:bodyPr wrap="square">
            <a:spAutoFit/>
          </a:bodyPr>
          <a:lstStyle/>
          <a:p>
            <a:pPr marL="180000" indent="-180000">
              <a:lnSpc>
                <a:spcPct val="112000"/>
              </a:lnSpc>
              <a:buSzPct val="110000"/>
            </a:pPr>
            <a:r>
              <a:rPr lang="zh-CN" altLang="en-US" sz="2000" b="1" dirty="0" smtClean="0">
                <a:latin typeface="微软雅黑" pitchFamily="34" charset="-122"/>
                <a:ea typeface="微软雅黑" pitchFamily="34" charset="-122"/>
              </a:rPr>
              <a:t>需要长存储的波形类型：</a:t>
            </a:r>
            <a:endParaRPr lang="en-US" altLang="zh-CN" sz="2000" b="1" dirty="0" smtClean="0">
              <a:latin typeface="微软雅黑" pitchFamily="34" charset="-122"/>
              <a:ea typeface="微软雅黑" pitchFamily="34" charset="-122"/>
            </a:endParaRPr>
          </a:p>
          <a:p>
            <a:pPr marL="180000" indent="-180000">
              <a:lnSpc>
                <a:spcPct val="112000"/>
              </a:lnSpc>
              <a:buSzPct val="110000"/>
              <a:buFont typeface="Wingdings" pitchFamily="2" charset="2"/>
              <a:buChar char="p"/>
            </a:pPr>
            <a:endParaRPr lang="en-US" altLang="zh-CN" sz="2000" b="1" dirty="0" smtClean="0">
              <a:latin typeface="微软雅黑" pitchFamily="34" charset="-122"/>
              <a:ea typeface="微软雅黑" pitchFamily="34" charset="-122"/>
            </a:endParaRPr>
          </a:p>
          <a:p>
            <a:pPr marL="180000" indent="-180000">
              <a:lnSpc>
                <a:spcPct val="112000"/>
              </a:lnSpc>
              <a:buSzPct val="110000"/>
              <a:buFont typeface="Wingdings" pitchFamily="2" charset="2"/>
              <a:buChar char="p"/>
            </a:pPr>
            <a:r>
              <a:rPr lang="zh-CN" altLang="en-US" sz="2000" b="1" dirty="0" smtClean="0">
                <a:latin typeface="微软雅黑" pitchFamily="34" charset="-122"/>
                <a:ea typeface="微软雅黑" pitchFamily="34" charset="-122"/>
              </a:rPr>
              <a:t>低频信号中有高频噪音</a:t>
            </a:r>
            <a:endParaRPr lang="en-US" altLang="zh-CN" sz="2000" b="1" dirty="0" smtClean="0">
              <a:latin typeface="微软雅黑" pitchFamily="34" charset="-122"/>
              <a:ea typeface="微软雅黑" pitchFamily="34" charset="-122"/>
            </a:endParaRPr>
          </a:p>
          <a:p>
            <a:pPr marL="180000" indent="-180000">
              <a:lnSpc>
                <a:spcPct val="112000"/>
              </a:lnSpc>
              <a:buSzPct val="110000"/>
              <a:buFont typeface="Wingdings" pitchFamily="2" charset="2"/>
              <a:buChar char="p"/>
            </a:pPr>
            <a:r>
              <a:rPr lang="zh-CN" altLang="en-US" sz="2000" b="1" dirty="0" smtClean="0">
                <a:latin typeface="微软雅黑" pitchFamily="34" charset="-122"/>
                <a:ea typeface="微软雅黑" pitchFamily="34" charset="-122"/>
              </a:rPr>
              <a:t>高速信号中有低频调制</a:t>
            </a:r>
            <a:endParaRPr lang="en-US" altLang="zh-CN" sz="2000" b="1" dirty="0" smtClean="0">
              <a:latin typeface="微软雅黑" pitchFamily="34" charset="-122"/>
              <a:ea typeface="微软雅黑" pitchFamily="34" charset="-122"/>
            </a:endParaRPr>
          </a:p>
          <a:p>
            <a:pPr marL="180000" indent="-180000">
              <a:lnSpc>
                <a:spcPct val="112000"/>
              </a:lnSpc>
              <a:buSzPct val="110000"/>
              <a:buFont typeface="Wingdings" pitchFamily="2" charset="2"/>
              <a:buChar char="p"/>
            </a:pPr>
            <a:r>
              <a:rPr lang="zh-CN" altLang="en-US" sz="2000" b="1" dirty="0" smtClean="0">
                <a:latin typeface="微软雅黑" pitchFamily="34" charset="-122"/>
                <a:ea typeface="微软雅黑" pitchFamily="34" charset="-122"/>
              </a:rPr>
              <a:t>信号的变化过程非常缓慢</a:t>
            </a:r>
          </a:p>
        </p:txBody>
      </p:sp>
      <p:sp>
        <p:nvSpPr>
          <p:cNvPr id="14" name="矩形 13"/>
          <p:cNvSpPr/>
          <p:nvPr/>
        </p:nvSpPr>
        <p:spPr>
          <a:xfrm>
            <a:off x="3333731" y="1142984"/>
            <a:ext cx="8763061" cy="988604"/>
          </a:xfrm>
          <a:prstGeom prst="rect">
            <a:avLst/>
          </a:prstGeom>
        </p:spPr>
        <p:txBody>
          <a:bodyPr wrap="square">
            <a:spAutoFit/>
          </a:bodyPr>
          <a:lstStyle/>
          <a:p>
            <a:pPr lvl="0">
              <a:lnSpc>
                <a:spcPct val="112000"/>
              </a:lnSpc>
              <a:buSzPct val="110000"/>
            </a:pPr>
            <a:r>
              <a:rPr lang="zh-CN" altLang="en-US" sz="2600" dirty="0" smtClean="0">
                <a:solidFill>
                  <a:srgbClr val="0070C0"/>
                </a:solidFill>
                <a:latin typeface="黑体" panose="02010609060101010101" pitchFamily="49" charset="-122"/>
                <a:ea typeface="黑体" panose="02010609060101010101" pitchFamily="49" charset="-122"/>
              </a:rPr>
              <a:t>捕获待测信号的全貌</a:t>
            </a:r>
            <a:endParaRPr lang="en-US" altLang="zh-CN" sz="2600" dirty="0" smtClean="0">
              <a:solidFill>
                <a:srgbClr val="0070C0"/>
              </a:solidFill>
              <a:latin typeface="黑体" panose="02010609060101010101" pitchFamily="49" charset="-122"/>
              <a:ea typeface="黑体" panose="02010609060101010101" pitchFamily="49" charset="-122"/>
            </a:endParaRPr>
          </a:p>
          <a:p>
            <a:pPr lvl="0">
              <a:lnSpc>
                <a:spcPct val="112000"/>
              </a:lnSpc>
              <a:buSzPct val="110000"/>
            </a:pPr>
            <a:r>
              <a:rPr lang="zh-CN" altLang="en-US" sz="2600" dirty="0" smtClean="0">
                <a:solidFill>
                  <a:srgbClr val="0070C0"/>
                </a:solidFill>
                <a:latin typeface="黑体" panose="02010609060101010101" pitchFamily="49" charset="-122"/>
                <a:ea typeface="黑体" panose="02010609060101010101" pitchFamily="49" charset="-122"/>
              </a:rPr>
              <a:t>保证捕获信号的时间长度包含完整频率成分</a:t>
            </a:r>
            <a:endParaRPr lang="en-US" altLang="zh-CN" sz="2600" dirty="0" smtClean="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示波器功能概述</a:t>
            </a:r>
            <a:endParaRPr lang="zh-CN" altLang="en-US" sz="2800" dirty="0">
              <a:solidFill>
                <a:schemeClr val="tx2"/>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3"/>
          <a:srcRect/>
          <a:stretch>
            <a:fillRect/>
          </a:stretch>
        </p:blipFill>
        <p:spPr bwMode="auto">
          <a:xfrm>
            <a:off x="761962" y="2928934"/>
            <a:ext cx="4704215" cy="1785950"/>
          </a:xfrm>
          <a:prstGeom prst="rect">
            <a:avLst/>
          </a:prstGeom>
          <a:noFill/>
          <a:ln w="9525">
            <a:noFill/>
            <a:miter lim="800000"/>
            <a:headEnd/>
            <a:tailEnd/>
          </a:ln>
          <a:effectLst/>
        </p:spPr>
      </p:pic>
      <p:sp>
        <p:nvSpPr>
          <p:cNvPr id="9" name="矩形 8"/>
          <p:cNvSpPr/>
          <p:nvPr/>
        </p:nvSpPr>
        <p:spPr>
          <a:xfrm>
            <a:off x="476211" y="1558341"/>
            <a:ext cx="10001320" cy="707886"/>
          </a:xfrm>
          <a:prstGeom prst="rect">
            <a:avLst/>
          </a:prstGeom>
        </p:spPr>
        <p:txBody>
          <a:bodyPr wrap="square">
            <a:spAutoFit/>
          </a:bodyPr>
          <a:lstStyle/>
          <a:p>
            <a:pPr algn="ctr"/>
            <a:r>
              <a:rPr lang="zh-CN" altLang="en-US" sz="3200" dirty="0" smtClean="0">
                <a:latin typeface="微软雅黑" pitchFamily="34" charset="-122"/>
                <a:ea typeface="微软雅黑" pitchFamily="34" charset="-122"/>
              </a:rPr>
              <a:t>捕获、观察、测量、分析</a:t>
            </a:r>
            <a:r>
              <a:rPr lang="zh-CN" altLang="en-US" sz="4000" b="1" dirty="0" smtClean="0">
                <a:solidFill>
                  <a:srgbClr val="FF0000"/>
                </a:solidFill>
                <a:latin typeface="微软雅黑" pitchFamily="34" charset="-122"/>
                <a:ea typeface="微软雅黑" pitchFamily="34" charset="-122"/>
              </a:rPr>
              <a:t>波形</a:t>
            </a:r>
            <a:r>
              <a:rPr lang="zh-CN" altLang="en-US" sz="3200" dirty="0" smtClean="0">
                <a:latin typeface="微软雅黑" pitchFamily="34" charset="-122"/>
                <a:ea typeface="微软雅黑" pitchFamily="34" charset="-122"/>
              </a:rPr>
              <a:t>的</a:t>
            </a:r>
            <a:r>
              <a:rPr lang="zh-CN" altLang="en-US" sz="4000" b="1" dirty="0" smtClean="0">
                <a:solidFill>
                  <a:srgbClr val="FF0000"/>
                </a:solidFill>
                <a:latin typeface="微软雅黑" pitchFamily="34" charset="-122"/>
                <a:ea typeface="微软雅黑" pitchFamily="34" charset="-122"/>
              </a:rPr>
              <a:t>工具</a:t>
            </a:r>
            <a:r>
              <a:rPr lang="zh-CN" altLang="en-US" sz="3200" dirty="0" smtClean="0">
                <a:latin typeface="微软雅黑" pitchFamily="34" charset="-122"/>
                <a:ea typeface="微软雅黑" pitchFamily="34" charset="-122"/>
              </a:rPr>
              <a:t> ！</a:t>
            </a:r>
            <a:endParaRPr lang="zh-CN" altLang="en-US" sz="3200" dirty="0">
              <a:latin typeface="微软雅黑" pitchFamily="34" charset="-122"/>
              <a:ea typeface="微软雅黑" pitchFamily="34" charset="-122"/>
            </a:endParaRPr>
          </a:p>
        </p:txBody>
      </p:sp>
      <p:pic>
        <p:nvPicPr>
          <p:cNvPr id="51202" name="Picture 2"/>
          <p:cNvPicPr>
            <a:picLocks noChangeAspect="1" noChangeArrowheads="1"/>
          </p:cNvPicPr>
          <p:nvPr/>
        </p:nvPicPr>
        <p:blipFill>
          <a:blip r:embed="rId4"/>
          <a:srcRect/>
          <a:stretch>
            <a:fillRect/>
          </a:stretch>
        </p:blipFill>
        <p:spPr bwMode="auto">
          <a:xfrm>
            <a:off x="7239009" y="2890761"/>
            <a:ext cx="2952771" cy="1928092"/>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
        <p:nvSpPr>
          <p:cNvPr id="7" name="矩形 6"/>
          <p:cNvSpPr/>
          <p:nvPr/>
        </p:nvSpPr>
        <p:spPr>
          <a:xfrm>
            <a:off x="3937046" y="1428736"/>
            <a:ext cx="3775393"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深存储可能会带来的负面影响？</a:t>
            </a:r>
            <a:endParaRPr lang="zh-CN" altLang="en-US" sz="2000" dirty="0">
              <a:latin typeface="微软雅黑" pitchFamily="34" charset="-122"/>
              <a:ea typeface="微软雅黑" pitchFamily="34" charset="-122"/>
            </a:endParaRPr>
          </a:p>
        </p:txBody>
      </p:sp>
      <p:sp>
        <p:nvSpPr>
          <p:cNvPr id="10" name="矩形 9"/>
          <p:cNvSpPr/>
          <p:nvPr/>
        </p:nvSpPr>
        <p:spPr>
          <a:xfrm>
            <a:off x="380960" y="2643182"/>
            <a:ext cx="6096000" cy="1938992"/>
          </a:xfrm>
          <a:prstGeom prst="rect">
            <a:avLst/>
          </a:prstGeom>
        </p:spPr>
        <p:txBody>
          <a:bodyPr>
            <a:spAutoFit/>
          </a:bodyPr>
          <a:lstStyle/>
          <a:p>
            <a:pPr>
              <a:lnSpc>
                <a:spcPct val="150000"/>
              </a:lnSpc>
              <a:buFont typeface="Wingdings" pitchFamily="2" charset="2"/>
              <a:buChar char="p"/>
            </a:pPr>
            <a:r>
              <a:rPr lang="zh-CN" altLang="en-US" sz="2000" dirty="0" smtClean="0">
                <a:latin typeface="微软雅黑" pitchFamily="34" charset="-122"/>
                <a:ea typeface="微软雅黑" pitchFamily="34" charset="-122"/>
              </a:rPr>
              <a:t>  降低波形捕获率</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用户操作控制仪器时反应速度降低</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捕获间的死区时间加长</a:t>
            </a:r>
          </a:p>
          <a:p>
            <a:pPr>
              <a:lnSpc>
                <a:spcPct val="150000"/>
              </a:lnSpc>
              <a:buFont typeface="Wingdings" pitchFamily="2" charset="2"/>
              <a:buChar char="p"/>
            </a:pPr>
            <a:r>
              <a:rPr lang="zh-CN" altLang="en-US" sz="2000" dirty="0" smtClean="0">
                <a:latin typeface="微软雅黑" pitchFamily="34" charset="-122"/>
                <a:ea typeface="微软雅黑" pitchFamily="34" charset="-122"/>
              </a:rPr>
              <a:t>  降低捕获毛刺与异常期信号的能力</a:t>
            </a:r>
            <a:endParaRPr lang="zh-CN" altLang="en-US" sz="2000" dirty="0">
              <a:latin typeface="微软雅黑" pitchFamily="34" charset="-122"/>
              <a:ea typeface="微软雅黑" pitchFamily="34" charset="-122"/>
            </a:endParaRPr>
          </a:p>
        </p:txBody>
      </p:sp>
      <p:sp>
        <p:nvSpPr>
          <p:cNvPr id="13" name="矩形 12"/>
          <p:cNvSpPr/>
          <p:nvPr/>
        </p:nvSpPr>
        <p:spPr>
          <a:xfrm>
            <a:off x="380960" y="5072074"/>
            <a:ext cx="8382059" cy="400110"/>
          </a:xfrm>
          <a:prstGeom prst="rect">
            <a:avLst/>
          </a:prstGeom>
        </p:spPr>
        <p:txBody>
          <a:bodyPr wrap="square">
            <a:spAutoFit/>
          </a:bodyPr>
          <a:lstStyle/>
          <a:p>
            <a:r>
              <a:rPr lang="zh-CN" altLang="en-US" sz="2000" b="1" dirty="0" smtClean="0">
                <a:latin typeface="微软雅黑" pitchFamily="34" charset="-122"/>
                <a:ea typeface="微软雅黑" pitchFamily="34" charset="-122"/>
              </a:rPr>
              <a:t>通常而言：存储深度与波形捕获率是相互矛盾的。</a:t>
            </a:r>
            <a:endParaRPr lang="zh-CN" altLang="en-US" sz="2000" b="1" dirty="0">
              <a:latin typeface="微软雅黑" pitchFamily="34" charset="-122"/>
              <a:ea typeface="微软雅黑" pitchFamily="34" charset="-122"/>
            </a:endParaRPr>
          </a:p>
        </p:txBody>
      </p:sp>
      <p:pic>
        <p:nvPicPr>
          <p:cNvPr id="14" name="Picture 3" descr="C:\Program Files\Microsoft Office\MEDIA\CAGCAT10\j0286034.wmf"/>
          <p:cNvPicPr>
            <a:picLocks noChangeAspect="1" noChangeArrowheads="1"/>
          </p:cNvPicPr>
          <p:nvPr/>
        </p:nvPicPr>
        <p:blipFill>
          <a:blip r:embed="rId3"/>
          <a:srcRect/>
          <a:stretch>
            <a:fillRect/>
          </a:stretch>
        </p:blipFill>
        <p:spPr bwMode="auto">
          <a:xfrm>
            <a:off x="7524760" y="2357430"/>
            <a:ext cx="3461016" cy="250033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
        <p:nvSpPr>
          <p:cNvPr id="7" name="矩形 6"/>
          <p:cNvSpPr/>
          <p:nvPr/>
        </p:nvSpPr>
        <p:spPr>
          <a:xfrm>
            <a:off x="3524233" y="1428736"/>
            <a:ext cx="6330579" cy="369332"/>
          </a:xfrm>
          <a:prstGeom prst="rect">
            <a:avLst/>
          </a:prstGeom>
        </p:spPr>
        <p:txBody>
          <a:bodyPr wrap="none">
            <a:spAutoFit/>
          </a:bodyPr>
          <a:lstStyle/>
          <a:p>
            <a:r>
              <a:rPr lang="en-US" altLang="zh-CN" b="1" dirty="0" smtClean="0">
                <a:latin typeface="微软雅黑" pitchFamily="34" charset="-122"/>
                <a:ea typeface="微软雅黑" pitchFamily="34" charset="-122"/>
              </a:rPr>
              <a:t>RIGOL</a:t>
            </a:r>
            <a:r>
              <a:rPr lang="zh-CN" altLang="en-US" b="1" dirty="0" smtClean="0">
                <a:latin typeface="微软雅黑" pitchFamily="34" charset="-122"/>
                <a:ea typeface="微软雅黑" pitchFamily="34" charset="-122"/>
              </a:rPr>
              <a:t>示波器存储深度高达</a:t>
            </a:r>
            <a:r>
              <a:rPr lang="en-US" altLang="zh-CN" b="1" dirty="0" smtClean="0">
                <a:latin typeface="微软雅黑" pitchFamily="34" charset="-122"/>
                <a:ea typeface="微软雅黑" pitchFamily="34" charset="-122"/>
              </a:rPr>
              <a:t>140Mpts</a:t>
            </a:r>
            <a:r>
              <a:rPr lang="zh-CN" altLang="en-US" b="1" dirty="0" smtClean="0">
                <a:latin typeface="微软雅黑" pitchFamily="34" charset="-122"/>
                <a:ea typeface="微软雅黑" pitchFamily="34" charset="-122"/>
              </a:rPr>
              <a:t>，同档示波器中最深！</a:t>
            </a:r>
            <a:endParaRPr lang="zh-CN" altLang="en-US" dirty="0">
              <a:latin typeface="微软雅黑" pitchFamily="34" charset="-122"/>
              <a:ea typeface="微软雅黑" pitchFamily="34" charset="-122"/>
            </a:endParaRPr>
          </a:p>
        </p:txBody>
      </p:sp>
      <p:pic>
        <p:nvPicPr>
          <p:cNvPr id="77826" name="Picture 2"/>
          <p:cNvPicPr>
            <a:picLocks noChangeAspect="1" noChangeArrowheads="1"/>
          </p:cNvPicPr>
          <p:nvPr/>
        </p:nvPicPr>
        <p:blipFill>
          <a:blip r:embed="rId3"/>
          <a:srcRect/>
          <a:stretch>
            <a:fillRect/>
          </a:stretch>
        </p:blipFill>
        <p:spPr bwMode="auto">
          <a:xfrm>
            <a:off x="3524233" y="2214554"/>
            <a:ext cx="8243017" cy="3714776"/>
          </a:xfrm>
          <a:prstGeom prst="rect">
            <a:avLst/>
          </a:prstGeom>
          <a:noFill/>
          <a:ln w="9525">
            <a:noFill/>
            <a:miter lim="800000"/>
            <a:headEnd/>
            <a:tailEnd/>
          </a:ln>
          <a:effectLst/>
        </p:spPr>
      </p:pic>
      <p:sp>
        <p:nvSpPr>
          <p:cNvPr id="12" name="线形标注 1 11"/>
          <p:cNvSpPr/>
          <p:nvPr/>
        </p:nvSpPr>
        <p:spPr>
          <a:xfrm>
            <a:off x="4952992" y="2143116"/>
            <a:ext cx="1524011" cy="357190"/>
          </a:xfrm>
          <a:prstGeom prst="borderCallout1">
            <a:avLst>
              <a:gd name="adj1" fmla="val 18750"/>
              <a:gd name="adj2" fmla="val -8333"/>
              <a:gd name="adj3" fmla="val 352245"/>
              <a:gd name="adj4" fmla="val -12214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829" name="Picture 5"/>
          <p:cNvPicPr>
            <a:picLocks noChangeAspect="1" noChangeArrowheads="1"/>
          </p:cNvPicPr>
          <p:nvPr/>
        </p:nvPicPr>
        <p:blipFill>
          <a:blip r:embed="rId4"/>
          <a:srcRect/>
          <a:stretch>
            <a:fillRect/>
          </a:stretch>
        </p:blipFill>
        <p:spPr bwMode="auto">
          <a:xfrm>
            <a:off x="285710" y="3429000"/>
            <a:ext cx="2857521" cy="452776"/>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9"/>
                                        </p:tgtEl>
                                        <p:attrNameLst>
                                          <p:attrName>style.visibility</p:attrName>
                                        </p:attrNameLst>
                                      </p:cBhvr>
                                      <p:to>
                                        <p:strVal val="visible"/>
                                      </p:to>
                                    </p:set>
                                    <p:anim calcmode="lin" valueType="num">
                                      <p:cBhvr additive="base">
                                        <p:cTn id="11" dur="500" fill="hold"/>
                                        <p:tgtEl>
                                          <p:spTgt spid="77829"/>
                                        </p:tgtEl>
                                        <p:attrNameLst>
                                          <p:attrName>ppt_x</p:attrName>
                                        </p:attrNameLst>
                                      </p:cBhvr>
                                      <p:tavLst>
                                        <p:tav tm="0">
                                          <p:val>
                                            <p:strVal val="#ppt_x"/>
                                          </p:val>
                                        </p:tav>
                                        <p:tav tm="100000">
                                          <p:val>
                                            <p:strVal val="#ppt_x"/>
                                          </p:val>
                                        </p:tav>
                                      </p:tavLst>
                                    </p:anim>
                                    <p:anim calcmode="lin" valueType="num">
                                      <p:cBhvr additive="base">
                                        <p:cTn id="12"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小结</a:t>
            </a:r>
            <a:endParaRPr lang="zh-CN" altLang="en-US" sz="2800" b="1" kern="0" dirty="0">
              <a:solidFill>
                <a:schemeClr val="tx2"/>
              </a:solidFill>
              <a:latin typeface="微软雅黑" pitchFamily="34" charset="-122"/>
              <a:ea typeface="微软雅黑" pitchFamily="34" charset="-122"/>
              <a:cs typeface="+mj-cs"/>
            </a:endParaRPr>
          </a:p>
        </p:txBody>
      </p:sp>
      <p:sp>
        <p:nvSpPr>
          <p:cNvPr id="10" name="矩形 9"/>
          <p:cNvSpPr/>
          <p:nvPr/>
        </p:nvSpPr>
        <p:spPr>
          <a:xfrm>
            <a:off x="380960" y="2214555"/>
            <a:ext cx="11525331" cy="2400657"/>
          </a:xfrm>
          <a:prstGeom prst="rect">
            <a:avLst/>
          </a:prstGeom>
        </p:spPr>
        <p:txBody>
          <a:bodyPr wrap="square">
            <a:spAutoFit/>
          </a:bodyPr>
          <a:lstStyle/>
          <a:p>
            <a:pPr>
              <a:lnSpc>
                <a:spcPct val="150000"/>
              </a:lnSpc>
              <a:buFont typeface="Wingdings" pitchFamily="2" charset="2"/>
              <a:buChar char="p"/>
            </a:pPr>
            <a:r>
              <a:rPr lang="zh-CN" altLang="en-US" sz="2000" dirty="0" smtClean="0">
                <a:latin typeface="微软雅黑" pitchFamily="34" charset="-122"/>
                <a:ea typeface="微软雅黑" pitchFamily="34" charset="-122"/>
              </a:rPr>
              <a:t> 存储深度是波形存储器中存储波形样本的数量，单位</a:t>
            </a:r>
            <a:r>
              <a:rPr lang="en-US" altLang="zh-CN" sz="2000" dirty="0" smtClean="0">
                <a:latin typeface="微软雅黑" pitchFamily="34" charset="-122"/>
                <a:ea typeface="微软雅黑" pitchFamily="34" charset="-122"/>
              </a:rPr>
              <a:t>pts</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points</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zh-CN" altLang="en-US" sz="2000" dirty="0" smtClean="0">
                <a:latin typeface="微软雅黑" pitchFamily="34" charset="-122"/>
                <a:ea typeface="微软雅黑" pitchFamily="34" charset="-122"/>
              </a:rPr>
              <a:t> 波形存储时间（</a:t>
            </a:r>
            <a:r>
              <a:rPr lang="en-US" altLang="zh-CN" sz="2000" dirty="0" smtClean="0">
                <a:latin typeface="微软雅黑" pitchFamily="34" charset="-122"/>
                <a:ea typeface="微软雅黑" pitchFamily="34" charset="-122"/>
              </a:rPr>
              <a:t>s</a:t>
            </a:r>
            <a:r>
              <a:rPr lang="zh-CN" altLang="en-US" sz="2000" dirty="0" smtClean="0">
                <a:latin typeface="微软雅黑" pitchFamily="34" charset="-122"/>
                <a:ea typeface="微软雅黑" pitchFamily="34" charset="-122"/>
              </a:rPr>
              <a:t>）＝存储深度（</a:t>
            </a:r>
            <a:r>
              <a:rPr lang="en-US" altLang="zh-CN" sz="2000" dirty="0" smtClean="0">
                <a:latin typeface="微软雅黑" pitchFamily="34" charset="-122"/>
                <a:ea typeface="微软雅黑" pitchFamily="34" charset="-122"/>
              </a:rPr>
              <a:t>pts</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采样率（</a:t>
            </a:r>
            <a:r>
              <a:rPr lang="en-US" altLang="zh-CN" sz="2000" dirty="0" smtClean="0">
                <a:latin typeface="微软雅黑" pitchFamily="34" charset="-122"/>
                <a:ea typeface="微软雅黑" pitchFamily="34" charset="-122"/>
              </a:rPr>
              <a:t>Sa/s</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zh-CN" altLang="en-US" sz="2000" dirty="0" smtClean="0">
                <a:latin typeface="微软雅黑" pitchFamily="34" charset="-122"/>
                <a:ea typeface="微软雅黑" pitchFamily="34" charset="-122"/>
              </a:rPr>
              <a:t> 深存储可保证在同等时间下，以更高采样率采集波形</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zh-CN" altLang="en-US" sz="2000" dirty="0" smtClean="0">
                <a:latin typeface="微软雅黑" pitchFamily="34" charset="-122"/>
                <a:ea typeface="微软雅黑" pitchFamily="34" charset="-122"/>
              </a:rPr>
              <a:t> 深存储可保证在同等采样率下，采集更长时间的波形</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p"/>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深存储可能会带来一些负面影响：处理速度、反应速度</a:t>
            </a:r>
            <a:endParaRPr lang="zh-CN" altLang="en-US" sz="2000" dirty="0">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4"/>
          </a:solidFill>
          <a:scene3d>
            <a:camera prst="orthographicFront"/>
            <a:lightRig rig="threePt" dir="t">
              <a:rot lat="0" lon="0" rev="7500000"/>
            </a:lightRig>
          </a:scene3d>
        </p:grpSpPr>
        <p:sp>
          <p:nvSpPr>
            <p:cNvPr id="11" name="圆角矩形 10"/>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存储深度</a:t>
              </a:r>
              <a:endParaRPr lang="zh-CN" altLang="en-US" sz="2000" b="1" kern="1200" dirty="0">
                <a:latin typeface="微软雅黑" pitchFamily="34" charset="-122"/>
                <a:ea typeface="微软雅黑" pitchFamily="34" charset="-122"/>
              </a:endParaRPr>
            </a:p>
          </p:txBody>
        </p:sp>
      </p:gr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5"/>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波形捕获率</a:t>
              </a:r>
              <a:endParaRPr lang="zh-CN" altLang="en-US" sz="2000" b="1" kern="1200" dirty="0">
                <a:latin typeface="微软雅黑" pitchFamily="34" charset="-122"/>
                <a:ea typeface="微软雅黑" pitchFamily="34" charset="-122"/>
              </a:endParaRPr>
            </a:p>
          </p:txBody>
        </p:sp>
      </p:grpSp>
      <p:sp>
        <p:nvSpPr>
          <p:cNvPr id="11" name="矩形 10"/>
          <p:cNvSpPr/>
          <p:nvPr/>
        </p:nvSpPr>
        <p:spPr>
          <a:xfrm>
            <a:off x="3524233" y="1214422"/>
            <a:ext cx="6340197" cy="707886"/>
          </a:xfrm>
          <a:prstGeom prst="rect">
            <a:avLst/>
          </a:prstGeom>
        </p:spPr>
        <p:txBody>
          <a:bodyPr wrap="none">
            <a:spAutoFit/>
          </a:bodyPr>
          <a:lstStyle/>
          <a:p>
            <a:r>
              <a:rPr lang="zh-CN" altLang="en-US" sz="2000" b="1" dirty="0" smtClean="0">
                <a:latin typeface="微软雅黑" pitchFamily="34" charset="-122"/>
                <a:ea typeface="微软雅黑" pitchFamily="34" charset="-122"/>
              </a:rPr>
              <a:t>又叫波形刷新率，是指示波器每秒钟捕获波形的次数。</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单位：</a:t>
            </a:r>
            <a:r>
              <a:rPr lang="en-US" altLang="zh-CN" sz="2000" b="1" dirty="0" err="1" smtClean="0">
                <a:latin typeface="微软雅黑" pitchFamily="34" charset="-122"/>
                <a:ea typeface="微软雅黑" pitchFamily="34" charset="-122"/>
              </a:rPr>
              <a:t>wfms</a:t>
            </a:r>
            <a:r>
              <a:rPr lang="en-US" altLang="zh-CN" sz="2000" b="1" dirty="0" smtClean="0">
                <a:latin typeface="微软雅黑" pitchFamily="34" charset="-122"/>
                <a:ea typeface="微软雅黑" pitchFamily="34" charset="-122"/>
              </a:rPr>
              <a:t>/s</a:t>
            </a:r>
            <a:r>
              <a:rPr lang="zh-CN" altLang="en-US" sz="2000" b="1" dirty="0" smtClean="0">
                <a:latin typeface="微软雅黑" pitchFamily="34" charset="-122"/>
                <a:ea typeface="微软雅黑" pitchFamily="34" charset="-122"/>
              </a:rPr>
              <a:t>（波形数</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秒 ）</a:t>
            </a:r>
            <a:endParaRPr lang="zh-CN" altLang="en-US" sz="2000" dirty="0">
              <a:latin typeface="微软雅黑" pitchFamily="34" charset="-122"/>
              <a:ea typeface="微软雅黑" pitchFamily="34" charset="-122"/>
            </a:endParaRPr>
          </a:p>
        </p:txBody>
      </p:sp>
      <p:pic>
        <p:nvPicPr>
          <p:cNvPr id="12" name="内容占位符 5" descr="PPt里的图副本.jpg"/>
          <p:cNvPicPr>
            <a:picLocks noGrp="1" noChangeAspect="1"/>
          </p:cNvPicPr>
          <p:nvPr>
            <p:ph idx="1"/>
          </p:nvPr>
        </p:nvPicPr>
        <p:blipFill>
          <a:blip r:embed="rId3"/>
          <a:stretch>
            <a:fillRect/>
          </a:stretch>
        </p:blipFill>
        <p:spPr>
          <a:xfrm>
            <a:off x="1238216" y="2928935"/>
            <a:ext cx="10001320" cy="3279873"/>
          </a:xfrm>
        </p:spPr>
      </p:pic>
      <p:sp>
        <p:nvSpPr>
          <p:cNvPr id="15" name="矩形 14"/>
          <p:cNvSpPr/>
          <p:nvPr/>
        </p:nvSpPr>
        <p:spPr>
          <a:xfrm>
            <a:off x="3619483" y="2100196"/>
            <a:ext cx="7048549" cy="400110"/>
          </a:xfrm>
          <a:prstGeom prst="rect">
            <a:avLst/>
          </a:prstGeom>
        </p:spPr>
        <p:txBody>
          <a:bodyPr wrap="square">
            <a:spAutoFit/>
          </a:bodyPr>
          <a:lstStyle/>
          <a:p>
            <a:r>
              <a:rPr lang="zh-CN" altLang="en-US" sz="2000" b="1" dirty="0" smtClean="0">
                <a:latin typeface="微软雅黑" pitchFamily="34" charset="-122"/>
                <a:ea typeface="微软雅黑" pitchFamily="34" charset="-122"/>
              </a:rPr>
              <a:t>一个波形捕获周期包括采集时间和死区时间：</a:t>
            </a:r>
            <a:endParaRPr lang="en-US" altLang="zh-CN" sz="2000" b="1" dirty="0" smtClean="0">
              <a:latin typeface="微软雅黑" pitchFamily="34" charset="-122"/>
              <a:ea typeface="微软雅黑" pitchFamily="34" charset="-122"/>
            </a:endParaRPr>
          </a:p>
        </p:txBody>
      </p:sp>
      <p:pic>
        <p:nvPicPr>
          <p:cNvPr id="13" name="Picture 1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968" y="3071811"/>
            <a:ext cx="7442200" cy="88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14" name="Line 16"/>
          <p:cNvSpPr>
            <a:spLocks noChangeShapeType="1"/>
          </p:cNvSpPr>
          <p:nvPr/>
        </p:nvSpPr>
        <p:spPr bwMode="auto">
          <a:xfrm>
            <a:off x="1621335" y="4224333"/>
            <a:ext cx="7247467" cy="0"/>
          </a:xfrm>
          <a:prstGeom prst="line">
            <a:avLst/>
          </a:prstGeom>
          <a:noFill/>
          <a:ln w="19050">
            <a:solidFill>
              <a:schemeClr val="tx2"/>
            </a:solidFill>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fontAlgn="base">
              <a:lnSpc>
                <a:spcPct val="90000"/>
              </a:lnSpc>
              <a:spcBef>
                <a:spcPct val="0"/>
              </a:spcBef>
              <a:spcAft>
                <a:spcPct val="0"/>
              </a:spcAft>
            </a:pPr>
            <a:endParaRPr lang="en-US" sz="3600" smtClean="0">
              <a:solidFill>
                <a:srgbClr val="000000"/>
              </a:solidFill>
              <a:ea typeface="黑体" pitchFamily="49" charset="-122"/>
            </a:endParaRPr>
          </a:p>
        </p:txBody>
      </p:sp>
      <p:sp>
        <p:nvSpPr>
          <p:cNvPr id="16" name="Text Box 18"/>
          <p:cNvSpPr txBox="1">
            <a:spLocks noChangeArrowheads="1"/>
          </p:cNvSpPr>
          <p:nvPr/>
        </p:nvSpPr>
        <p:spPr bwMode="auto">
          <a:xfrm>
            <a:off x="4356071" y="3863972"/>
            <a:ext cx="2832100" cy="3323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sz="3600">
                <a:solidFill>
                  <a:schemeClr val="tx1"/>
                </a:solidFill>
                <a:latin typeface="Arial" charset="0"/>
                <a:ea typeface="黑体" pitchFamily="49" charset="-122"/>
              </a:defRPr>
            </a:lvl1pPr>
            <a:lvl2pPr marL="742950" indent="-285750" eaLnBrk="0" hangingPunct="0">
              <a:defRPr sz="3600">
                <a:solidFill>
                  <a:schemeClr val="tx1"/>
                </a:solidFill>
                <a:latin typeface="Arial" charset="0"/>
                <a:ea typeface="黑体" pitchFamily="49" charset="-122"/>
              </a:defRPr>
            </a:lvl2pPr>
            <a:lvl3pPr marL="1143000" indent="-228600" eaLnBrk="0" hangingPunct="0">
              <a:defRPr sz="3600">
                <a:solidFill>
                  <a:schemeClr val="tx1"/>
                </a:solidFill>
                <a:latin typeface="Arial" charset="0"/>
                <a:ea typeface="黑体" pitchFamily="49" charset="-122"/>
              </a:defRPr>
            </a:lvl3pPr>
            <a:lvl4pPr marL="1600200" indent="-228600" eaLnBrk="0" hangingPunct="0">
              <a:defRPr sz="3600">
                <a:solidFill>
                  <a:schemeClr val="tx1"/>
                </a:solidFill>
                <a:latin typeface="Arial" charset="0"/>
                <a:ea typeface="黑体" pitchFamily="49" charset="-122"/>
              </a:defRPr>
            </a:lvl4pPr>
            <a:lvl5pPr marL="2057400" indent="-228600" eaLnBrk="0" hangingPunct="0">
              <a:defRPr sz="3600">
                <a:solidFill>
                  <a:schemeClr val="tx1"/>
                </a:solidFill>
                <a:latin typeface="Arial" charset="0"/>
                <a:ea typeface="黑体" pitchFamily="49" charset="-122"/>
              </a:defRPr>
            </a:lvl5pPr>
            <a:lvl6pPr marL="2514600" indent="-228600" eaLnBrk="0" fontAlgn="base" hangingPunct="0">
              <a:lnSpc>
                <a:spcPct val="90000"/>
              </a:lnSpc>
              <a:spcBef>
                <a:spcPct val="0"/>
              </a:spcBef>
              <a:spcAft>
                <a:spcPct val="0"/>
              </a:spcAft>
              <a:defRPr sz="3600">
                <a:solidFill>
                  <a:schemeClr val="tx1"/>
                </a:solidFill>
                <a:latin typeface="Arial" charset="0"/>
                <a:ea typeface="黑体" pitchFamily="49" charset="-122"/>
              </a:defRPr>
            </a:lvl6pPr>
            <a:lvl7pPr marL="2971800" indent="-228600" eaLnBrk="0" fontAlgn="base" hangingPunct="0">
              <a:lnSpc>
                <a:spcPct val="90000"/>
              </a:lnSpc>
              <a:spcBef>
                <a:spcPct val="0"/>
              </a:spcBef>
              <a:spcAft>
                <a:spcPct val="0"/>
              </a:spcAft>
              <a:defRPr sz="3600">
                <a:solidFill>
                  <a:schemeClr val="tx1"/>
                </a:solidFill>
                <a:latin typeface="Arial" charset="0"/>
                <a:ea typeface="黑体" pitchFamily="49" charset="-122"/>
              </a:defRPr>
            </a:lvl7pPr>
            <a:lvl8pPr marL="3429000" indent="-228600" eaLnBrk="0" fontAlgn="base" hangingPunct="0">
              <a:lnSpc>
                <a:spcPct val="90000"/>
              </a:lnSpc>
              <a:spcBef>
                <a:spcPct val="0"/>
              </a:spcBef>
              <a:spcAft>
                <a:spcPct val="0"/>
              </a:spcAft>
              <a:defRPr sz="3600">
                <a:solidFill>
                  <a:schemeClr val="tx1"/>
                </a:solidFill>
                <a:latin typeface="Arial" charset="0"/>
                <a:ea typeface="黑体" pitchFamily="49" charset="-122"/>
              </a:defRPr>
            </a:lvl8pPr>
            <a:lvl9pPr marL="3886200" indent="-228600" eaLnBrk="0" fontAlgn="base" hangingPunct="0">
              <a:lnSpc>
                <a:spcPct val="90000"/>
              </a:lnSpc>
              <a:spcBef>
                <a:spcPct val="0"/>
              </a:spcBef>
              <a:spcAft>
                <a:spcPct val="0"/>
              </a:spcAft>
              <a:defRPr sz="3600">
                <a:solidFill>
                  <a:schemeClr val="tx1"/>
                </a:solidFill>
                <a:latin typeface="Arial" charset="0"/>
                <a:ea typeface="黑体" pitchFamily="49" charset="-122"/>
              </a:defRPr>
            </a:lvl9pPr>
          </a:lstStyle>
          <a:p>
            <a:pPr eaLnBrk="1" fontAlgn="base" hangingPunct="1">
              <a:lnSpc>
                <a:spcPct val="90000"/>
              </a:lnSpc>
              <a:spcBef>
                <a:spcPct val="50000"/>
              </a:spcBef>
              <a:spcAft>
                <a:spcPct val="0"/>
              </a:spcAft>
            </a:pPr>
            <a:r>
              <a:rPr lang="zh-CN" altLang="en-US" sz="2400" smtClean="0">
                <a:solidFill>
                  <a:srgbClr val="0060A2"/>
                </a:solidFill>
              </a:rPr>
              <a:t>捕获周期</a:t>
            </a:r>
          </a:p>
        </p:txBody>
      </p:sp>
      <p:sp>
        <p:nvSpPr>
          <p:cNvPr id="17" name="Rounded Rectangle 2"/>
          <p:cNvSpPr/>
          <p:nvPr/>
        </p:nvSpPr>
        <p:spPr>
          <a:xfrm>
            <a:off x="4916984" y="3106735"/>
            <a:ext cx="3759200" cy="57943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ounded Rectangular Callout 8"/>
          <p:cNvSpPr/>
          <p:nvPr/>
        </p:nvSpPr>
        <p:spPr>
          <a:xfrm>
            <a:off x="9254035" y="4348000"/>
            <a:ext cx="2302933" cy="633571"/>
          </a:xfrm>
          <a:prstGeom prst="wedgeRoundRectCallout">
            <a:avLst>
              <a:gd name="adj1" fmla="val -71952"/>
              <a:gd name="adj2" fmla="val -150061"/>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FFFF"/>
                </a:solidFill>
                <a:latin typeface="黑体" panose="02010609060101010101" pitchFamily="49" charset="-122"/>
                <a:ea typeface="黑体" panose="02010609060101010101" pitchFamily="49" charset="-122"/>
              </a:rPr>
              <a:t>示波器盲区！</a:t>
            </a:r>
            <a:endParaRPr lang="en-US" altLang="en-US" sz="2000" dirty="0">
              <a:solidFill>
                <a:srgbClr val="FFFFFF"/>
              </a:solidFill>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xit" presetSubtype="16" fill="hold" nodeType="clickEffect">
                                  <p:stCondLst>
                                    <p:cond delay="0"/>
                                  </p:stCondLst>
                                  <p:childTnLst>
                                    <p:animEffect transition="out" filter="box(in)">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 presetClass="exit" presetSubtype="16" fill="hold" grpId="0" nodeType="withEffect">
                                  <p:stCondLst>
                                    <p:cond delay="0"/>
                                  </p:stCondLst>
                                  <p:childTnLst>
                                    <p:animEffect transition="out" filter="box(in)">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4" presetClass="exit" presetSubtype="16" fill="hold" grpId="0" nodeType="withEffect">
                                  <p:stCondLst>
                                    <p:cond delay="0"/>
                                  </p:stCondLst>
                                  <p:childTnLst>
                                    <p:animEffect transition="out" filter="box(in)">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4" presetClass="exit" presetSubtype="16" fill="hold" grpId="1" nodeType="withEffect">
                                  <p:stCondLst>
                                    <p:cond delay="0"/>
                                  </p:stCondLst>
                                  <p:childTnLst>
                                    <p:animEffect transition="out" filter="box(in)">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 presetClass="exit" presetSubtype="16" fill="hold" grpId="1" nodeType="withEffect">
                                  <p:stCondLst>
                                    <p:cond delay="0"/>
                                  </p:stCondLst>
                                  <p:childTnLst>
                                    <p:animEffect transition="out" filter="box(in)">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4"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ox(in)">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animBg="1"/>
      <p:bldP spid="17" grpId="1" animBg="1"/>
      <p:bldP spid="18" grpId="0" animBg="1"/>
      <p:bldP spid="1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eaLnBrk="0" hangingPunct="0"/>
            <a:r>
              <a:rPr lang="zh-CN" altLang="en-US" sz="2800" dirty="0" smtClean="0">
                <a:solidFill>
                  <a:srgbClr val="1F497D"/>
                </a:solidFill>
                <a:latin typeface="微软雅黑" pitchFamily="34" charset="-122"/>
                <a:ea typeface="微软雅黑" pitchFamily="34" charset="-122"/>
                <a:cs typeface="+mn-cs"/>
              </a:rPr>
              <a:t>数字示波器原理及主要指标</a:t>
            </a:r>
            <a:endParaRPr lang="zh-CN" altLang="en-US" sz="2800" dirty="0">
              <a:solidFill>
                <a:srgbClr val="1F497D"/>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6216691" y="1066800"/>
            <a:ext cx="5784851" cy="5181600"/>
          </a:xfrm>
        </p:spPr>
        <p:txBody>
          <a:bodyPr/>
          <a:lstStyle/>
          <a:p>
            <a:pPr marL="176213" indent="-176213">
              <a:spcBef>
                <a:spcPct val="0"/>
              </a:spcBef>
              <a:buNone/>
            </a:pPr>
            <a:r>
              <a:rPr lang="zh-CN" altLang="en-US" sz="2000" dirty="0" smtClean="0">
                <a:latin typeface="黑体" panose="02010609060101010101" pitchFamily="49" charset="-122"/>
                <a:ea typeface="黑体" panose="02010609060101010101" pitchFamily="49" charset="-122"/>
              </a:rPr>
              <a:t>电路中信号完整性测试</a:t>
            </a:r>
            <a:endParaRPr lang="en-GB" sz="2000" dirty="0" smtClean="0">
              <a:latin typeface="黑体" panose="02010609060101010101" pitchFamily="49" charset="-122"/>
              <a:ea typeface="黑体" panose="02010609060101010101" pitchFamily="49" charset="-122"/>
            </a:endParaRPr>
          </a:p>
          <a:p>
            <a:pPr marL="176213" indent="-176213">
              <a:spcBef>
                <a:spcPct val="0"/>
              </a:spcBef>
            </a:pPr>
            <a:r>
              <a:rPr lang="zh-CN" altLang="en-US" sz="2000" dirty="0" smtClean="0">
                <a:latin typeface="黑体" panose="02010609060101010101" pitchFamily="49" charset="-122"/>
                <a:ea typeface="黑体" panose="02010609060101010101" pitchFamily="49" charset="-122"/>
              </a:rPr>
              <a:t>检查数字信号可能存在的常见问题</a:t>
            </a:r>
            <a:r>
              <a:rPr lang="en-GB" sz="2000" dirty="0" smtClean="0">
                <a:latin typeface="黑体" panose="02010609060101010101" pitchFamily="49" charset="-122"/>
                <a:ea typeface="黑体" panose="02010609060101010101" pitchFamily="49" charset="-122"/>
              </a:rPr>
              <a:t>:</a:t>
            </a:r>
          </a:p>
          <a:p>
            <a:pPr marL="469900" lvl="1"/>
            <a:r>
              <a:rPr lang="zh-CN" altLang="en-US" sz="2000" dirty="0" smtClean="0">
                <a:latin typeface="黑体" panose="02010609060101010101" pitchFamily="49" charset="-122"/>
                <a:ea typeface="黑体" panose="02010609060101010101" pitchFamily="49" charset="-122"/>
              </a:rPr>
              <a:t>矮脉冲</a:t>
            </a:r>
            <a:endParaRPr lang="en-US" altLang="zh-CN"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毛刺</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慢上升沿</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建立保持时间违规</a:t>
            </a:r>
            <a:endParaRPr lang="en-GB" sz="2000" dirty="0" smtClean="0">
              <a:latin typeface="黑体" panose="02010609060101010101" pitchFamily="49" charset="-122"/>
              <a:ea typeface="黑体" panose="02010609060101010101" pitchFamily="49" charset="-122"/>
            </a:endParaRPr>
          </a:p>
          <a:p>
            <a:pPr marL="469900" lvl="1"/>
            <a:endParaRPr lang="en-GB" sz="2000" dirty="0" smtClean="0">
              <a:latin typeface="黑体" panose="02010609060101010101" pitchFamily="49" charset="-122"/>
              <a:ea typeface="黑体" panose="02010609060101010101" pitchFamily="49" charset="-122"/>
            </a:endParaRPr>
          </a:p>
          <a:p>
            <a:pPr marL="176213" indent="-176213">
              <a:spcBef>
                <a:spcPct val="0"/>
              </a:spcBef>
            </a:pPr>
            <a:r>
              <a:rPr lang="en-GB" sz="2000"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分析信号质量</a:t>
            </a:r>
            <a:r>
              <a:rPr lang="en-GB" sz="2000" dirty="0" smtClean="0">
                <a:latin typeface="黑体" panose="02010609060101010101" pitchFamily="49" charset="-122"/>
                <a:ea typeface="黑体" panose="02010609060101010101" pitchFamily="49" charset="-122"/>
              </a:rPr>
              <a:t>:</a:t>
            </a:r>
          </a:p>
          <a:p>
            <a:pPr marL="469900" lvl="1"/>
            <a:r>
              <a:rPr lang="zh-CN" altLang="en-US" sz="2000" dirty="0" smtClean="0">
                <a:latin typeface="黑体" panose="02010609060101010101" pitchFamily="49" charset="-122"/>
                <a:ea typeface="黑体" panose="02010609060101010101" pitchFamily="49" charset="-122"/>
              </a:rPr>
              <a:t>过冲和下冲</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下陷</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非单调边沿</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幅度问题</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脉冲宽度</a:t>
            </a:r>
            <a:endParaRPr lang="en-GB" sz="2000" dirty="0" smtClean="0">
              <a:latin typeface="黑体" panose="02010609060101010101" pitchFamily="49" charset="-122"/>
              <a:ea typeface="黑体" panose="02010609060101010101" pitchFamily="49" charset="-122"/>
            </a:endParaRPr>
          </a:p>
          <a:p>
            <a:pPr marL="469900" lvl="1"/>
            <a:r>
              <a:rPr lang="zh-CN" altLang="en-US" sz="2000" dirty="0" smtClean="0">
                <a:latin typeface="黑体" panose="02010609060101010101" pitchFamily="49" charset="-122"/>
                <a:ea typeface="黑体" panose="02010609060101010101" pitchFamily="49" charset="-122"/>
              </a:rPr>
              <a:t>噪声</a:t>
            </a:r>
            <a:endParaRPr lang="en-GB" sz="2000" dirty="0" smtClean="0">
              <a:latin typeface="黑体" panose="02010609060101010101" pitchFamily="49" charset="-122"/>
              <a:ea typeface="黑体" panose="02010609060101010101" pitchFamily="49" charset="-122"/>
            </a:endParaRPr>
          </a:p>
          <a:p>
            <a:endParaRPr lang="zh-CN" altLang="en-US" dirty="0"/>
          </a:p>
        </p:txBody>
      </p:sp>
      <p:pic>
        <p:nvPicPr>
          <p:cNvPr id="267265" name="Picture 1"/>
          <p:cNvPicPr>
            <a:picLocks noChangeAspect="1" noChangeArrowheads="1"/>
          </p:cNvPicPr>
          <p:nvPr/>
        </p:nvPicPr>
        <p:blipFill>
          <a:blip r:embed="rId2"/>
          <a:srcRect t="29" b="5086"/>
          <a:stretch>
            <a:fillRect/>
          </a:stretch>
        </p:blipFill>
        <p:spPr bwMode="auto">
          <a:xfrm>
            <a:off x="95209" y="2643182"/>
            <a:ext cx="6134100" cy="3642204"/>
          </a:xfrm>
          <a:prstGeom prst="rect">
            <a:avLst/>
          </a:prstGeom>
          <a:noFill/>
          <a:ln w="9525">
            <a:noFill/>
            <a:miter lim="800000"/>
            <a:headEnd/>
            <a:tailEnd/>
          </a:ln>
          <a:effectLst/>
        </p:spPr>
      </p:pic>
      <p:grpSp>
        <p:nvGrpSpPr>
          <p:cNvPr id="4" name="组合 8"/>
          <p:cNvGrpSpPr/>
          <p:nvPr/>
        </p:nvGrpSpPr>
        <p:grpSpPr>
          <a:xfrm>
            <a:off x="285709" y="1214423"/>
            <a:ext cx="2857520" cy="857256"/>
            <a:chOff x="1574726" y="423784"/>
            <a:chExt cx="1739747" cy="1739747"/>
          </a:xfrm>
          <a:solidFill>
            <a:schemeClr val="accent5"/>
          </a:solidFill>
          <a:scene3d>
            <a:camera prst="orthographicFront"/>
            <a:lightRig rig="threePt" dir="t">
              <a:rot lat="0" lon="0" rev="7500000"/>
            </a:lightRig>
          </a:scene3d>
        </p:grpSpPr>
        <p:sp>
          <p:nvSpPr>
            <p:cNvPr id="6" name="圆角矩形 5"/>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波形捕获率</a:t>
              </a:r>
              <a:endParaRPr lang="zh-CN" altLang="en-US" sz="2000" b="1" kern="1200" dirty="0">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800" dirty="0" smtClean="0">
                <a:solidFill>
                  <a:srgbClr val="1F497D"/>
                </a:solidFill>
                <a:latin typeface="微软雅黑" pitchFamily="34" charset="-122"/>
                <a:ea typeface="微软雅黑" pitchFamily="34" charset="-122"/>
              </a:rPr>
              <a:t>数字示波器原理及主要指标</a:t>
            </a:r>
            <a:endParaRPr lang="zh-CN" altLang="en-US" sz="2800" dirty="0" smtClean="0">
              <a:solidFill>
                <a:srgbClr val="1F497D"/>
              </a:solidFill>
              <a:latin typeface="微软雅黑" pitchFamily="34" charset="-122"/>
              <a:ea typeface="微软雅黑" pitchFamily="34" charset="-122"/>
              <a:cs typeface="+mn-cs"/>
            </a:endParaRPr>
          </a:p>
        </p:txBody>
      </p:sp>
      <p:sp>
        <p:nvSpPr>
          <p:cNvPr id="3" name="内容占位符 2"/>
          <p:cNvSpPr>
            <a:spLocks noGrp="1"/>
          </p:cNvSpPr>
          <p:nvPr>
            <p:ph idx="1"/>
          </p:nvPr>
        </p:nvSpPr>
        <p:spPr/>
        <p:txBody>
          <a:bodyPr/>
          <a:lstStyle/>
          <a:p>
            <a:pPr marL="180000" indent="-180000">
              <a:lnSpc>
                <a:spcPct val="112000"/>
              </a:lnSpc>
              <a:buSzPct val="110000"/>
              <a:buFont typeface="Arial Black" pitchFamily="34" charset="0"/>
              <a:buChar char="ı"/>
            </a:pPr>
            <a:r>
              <a:rPr lang="zh-CN" altLang="en-US" sz="2400" kern="1200" dirty="0" smtClean="0">
                <a:latin typeface="黑体" panose="02010609060101010101" pitchFamily="49" charset="-122"/>
                <a:ea typeface="黑体" panose="02010609060101010101" pitchFamily="49" charset="-122"/>
              </a:rPr>
              <a:t>最容易，最简单的获得证据的方式是</a:t>
            </a:r>
            <a:r>
              <a:rPr lang="zh-CN" altLang="en-US" sz="2400" kern="1200" dirty="0" smtClean="0">
                <a:solidFill>
                  <a:srgbClr val="0070C0"/>
                </a:solidFill>
                <a:latin typeface="黑体" panose="02010609060101010101" pitchFamily="49" charset="-122"/>
                <a:ea typeface="黑体" panose="02010609060101010101" pitchFamily="49" charset="-122"/>
              </a:rPr>
              <a:t>触发信号的边沿，结合余辉方式</a:t>
            </a:r>
            <a:r>
              <a:rPr lang="zh-CN" altLang="en-US" sz="2400" kern="1200" dirty="0" smtClean="0">
                <a:latin typeface="黑体" panose="02010609060101010101" pitchFamily="49" charset="-122"/>
                <a:ea typeface="黑体" panose="02010609060101010101" pitchFamily="49" charset="-122"/>
              </a:rPr>
              <a:t>来观察有没有异常信号。</a:t>
            </a:r>
            <a:endParaRPr lang="en-US" altLang="zh-CN" sz="2400" kern="1200" dirty="0" smtClean="0">
              <a:latin typeface="黑体" panose="02010609060101010101" pitchFamily="49" charset="-122"/>
              <a:ea typeface="黑体" panose="02010609060101010101" pitchFamily="49" charset="-122"/>
            </a:endParaRPr>
          </a:p>
          <a:p>
            <a:pPr marL="180000" indent="-180000">
              <a:lnSpc>
                <a:spcPct val="112000"/>
              </a:lnSpc>
              <a:buSzPct val="110000"/>
              <a:buFont typeface="Arial Black" pitchFamily="34" charset="0"/>
              <a:buChar char="ı"/>
            </a:pPr>
            <a:endParaRPr lang="en-US" altLang="zh-CN" sz="2400" kern="1200" dirty="0" smtClean="0">
              <a:latin typeface="黑体" panose="02010609060101010101" pitchFamily="49" charset="-122"/>
              <a:ea typeface="黑体" panose="02010609060101010101" pitchFamily="49" charset="-122"/>
            </a:endParaRPr>
          </a:p>
        </p:txBody>
      </p:sp>
      <p:sp>
        <p:nvSpPr>
          <p:cNvPr id="5" name="矩形 4"/>
          <p:cNvSpPr/>
          <p:nvPr/>
        </p:nvSpPr>
        <p:spPr>
          <a:xfrm>
            <a:off x="476211" y="2214554"/>
            <a:ext cx="3333773" cy="2160528"/>
          </a:xfrm>
          <a:prstGeom prst="rect">
            <a:avLst/>
          </a:prstGeom>
        </p:spPr>
        <p:txBody>
          <a:bodyPr wrap="square">
            <a:spAutoFit/>
          </a:bodyPr>
          <a:lstStyle/>
          <a:p>
            <a:pPr marL="180000" indent="-180000">
              <a:lnSpc>
                <a:spcPct val="112000"/>
              </a:lnSpc>
              <a:buSzPct val="110000"/>
              <a:buFont typeface="Arial Black" pitchFamily="34" charset="0"/>
              <a:buChar char="ı"/>
            </a:pPr>
            <a:r>
              <a:rPr lang="zh-CN" altLang="en-US" sz="2400" dirty="0" smtClean="0">
                <a:latin typeface="黑体" panose="02010609060101010101" pitchFamily="49" charset="-122"/>
                <a:ea typeface="黑体" panose="02010609060101010101" pitchFamily="49" charset="-122"/>
              </a:rPr>
              <a:t>这种传统方式下查看异常信号的能力和</a:t>
            </a:r>
            <a:r>
              <a:rPr lang="zh-CN" altLang="en-US" sz="2400" dirty="0" smtClean="0">
                <a:solidFill>
                  <a:srgbClr val="0070C0"/>
                </a:solidFill>
                <a:latin typeface="黑体" panose="02010609060101010101" pitchFamily="49" charset="-122"/>
                <a:ea typeface="黑体" panose="02010609060101010101" pitchFamily="49" charset="-122"/>
              </a:rPr>
              <a:t>示波器的捕获率</a:t>
            </a:r>
            <a:r>
              <a:rPr lang="zh-CN" altLang="en-US" sz="2400" dirty="0" smtClean="0">
                <a:latin typeface="黑体" panose="02010609060101010101" pitchFamily="49" charset="-122"/>
                <a:ea typeface="黑体" panose="02010609060101010101" pitchFamily="49" charset="-122"/>
              </a:rPr>
              <a:t>成正比：捕获率越快，就越容易找到异常信号</a:t>
            </a:r>
            <a:endParaRPr lang="en-US" altLang="zh-CN" sz="2400" dirty="0" smtClean="0">
              <a:latin typeface="黑体" panose="02010609060101010101" pitchFamily="49" charset="-122"/>
              <a:ea typeface="黑体" panose="02010609060101010101" pitchFamily="49" charset="-122"/>
            </a:endParaRPr>
          </a:p>
        </p:txBody>
      </p:sp>
      <p:pic>
        <p:nvPicPr>
          <p:cNvPr id="6" name="Picture 8"/>
          <p:cNvPicPr>
            <a:picLocks noChangeAspect="1" noChangeArrowheads="1"/>
          </p:cNvPicPr>
          <p:nvPr/>
        </p:nvPicPr>
        <p:blipFill>
          <a:blip r:embed="rId2">
            <a:extLst>
              <a:ext uri="{28A0092B-C50C-407E-A947-70E740481C1C}">
                <a14:useLocalDpi xmlns="" xmlns:a14="http://schemas.microsoft.com/office/drawing/2010/main" val="0"/>
              </a:ext>
            </a:extLst>
          </a:blip>
          <a:srcRect t="6494" b="5843"/>
          <a:stretch>
            <a:fillRect/>
          </a:stretch>
        </p:blipFill>
        <p:spPr bwMode="auto">
          <a:xfrm>
            <a:off x="4095736" y="2000240"/>
            <a:ext cx="7823200" cy="3857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5"/>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波形捕获率</a:t>
              </a:r>
              <a:endParaRPr lang="zh-CN" altLang="en-US" sz="2000" b="1" kern="1200" dirty="0">
                <a:latin typeface="微软雅黑" pitchFamily="34" charset="-122"/>
                <a:ea typeface="微软雅黑" pitchFamily="34" charset="-122"/>
              </a:endParaRPr>
            </a:p>
          </p:txBody>
        </p:sp>
      </p:grpSp>
      <p:sp>
        <p:nvSpPr>
          <p:cNvPr id="10" name="矩形 9"/>
          <p:cNvSpPr/>
          <p:nvPr/>
        </p:nvSpPr>
        <p:spPr>
          <a:xfrm>
            <a:off x="380960" y="2357430"/>
            <a:ext cx="11239579" cy="2862322"/>
          </a:xfrm>
          <a:prstGeom prst="rect">
            <a:avLst/>
          </a:prstGeom>
        </p:spPr>
        <p:txBody>
          <a:bodyPr wrap="square">
            <a:spAutoFit/>
          </a:bodyPr>
          <a:lstStyle/>
          <a:p>
            <a:pPr fontAlgn="auto">
              <a:lnSpc>
                <a:spcPct val="150000"/>
              </a:lnSpc>
              <a:spcBef>
                <a:spcPts val="0"/>
              </a:spcBef>
              <a:spcAft>
                <a:spcPts val="0"/>
              </a:spcAft>
              <a:defRPr/>
            </a:pPr>
            <a:r>
              <a:rPr lang="zh-CN" altLang="en-US" sz="2000" b="1" dirty="0" smtClean="0">
                <a:latin typeface="微软雅黑" pitchFamily="34" charset="-122"/>
                <a:ea typeface="微软雅黑" pitchFamily="34" charset="-122"/>
              </a:rPr>
              <a:t>例如：某示波器的屏幕为</a:t>
            </a:r>
            <a:r>
              <a:rPr lang="en-US" altLang="zh-CN" sz="2000" b="1" dirty="0" smtClean="0">
                <a:latin typeface="微软雅黑" pitchFamily="34" charset="-122"/>
                <a:ea typeface="微软雅黑" pitchFamily="34" charset="-122"/>
              </a:rPr>
              <a:t>10div</a:t>
            </a:r>
            <a:r>
              <a:rPr lang="zh-CN" altLang="en-US" sz="2000" b="1" dirty="0" smtClean="0">
                <a:latin typeface="微软雅黑" pitchFamily="34" charset="-122"/>
                <a:ea typeface="微软雅黑" pitchFamily="34" charset="-122"/>
              </a:rPr>
              <a:t>，当前水平档位</a:t>
            </a:r>
            <a:r>
              <a:rPr lang="en-US" altLang="zh-CN" sz="2000" b="1" dirty="0" smtClean="0">
                <a:latin typeface="微软雅黑" pitchFamily="34" charset="-122"/>
                <a:ea typeface="微软雅黑" pitchFamily="34" charset="-122"/>
              </a:rPr>
              <a:t>2us/div</a:t>
            </a:r>
            <a:r>
              <a:rPr lang="zh-CN" altLang="en-US" sz="2000" b="1" dirty="0" smtClean="0">
                <a:latin typeface="微软雅黑" pitchFamily="34" charset="-122"/>
                <a:ea typeface="微软雅黑" pitchFamily="34" charset="-122"/>
              </a:rPr>
              <a:t>，波形捕获率为</a:t>
            </a:r>
            <a:r>
              <a:rPr lang="en-US" altLang="zh-CN" sz="2000" b="1" dirty="0" smtClean="0">
                <a:latin typeface="微软雅黑" pitchFamily="34" charset="-122"/>
                <a:ea typeface="微软雅黑" pitchFamily="34" charset="-122"/>
              </a:rPr>
              <a:t>1000wfms/s</a:t>
            </a:r>
            <a:r>
              <a:rPr lang="zh-CN" altLang="en-US" sz="2000" b="1" dirty="0" smtClean="0">
                <a:latin typeface="微软雅黑" pitchFamily="34" charset="-122"/>
                <a:ea typeface="微软雅黑" pitchFamily="34" charset="-122"/>
              </a:rPr>
              <a:t>，请问该示波器漏失了多少波形</a:t>
            </a:r>
            <a:r>
              <a:rPr lang="en-US" altLang="zh-CN" sz="2000" b="1" dirty="0" smtClean="0">
                <a:latin typeface="微软雅黑" pitchFamily="34" charset="-122"/>
                <a:ea typeface="微软雅黑" pitchFamily="34" charset="-122"/>
              </a:rPr>
              <a:t>?</a:t>
            </a:r>
          </a:p>
          <a:p>
            <a:pPr marL="457200" indent="-457200" fontAlgn="auto">
              <a:lnSpc>
                <a:spcPct val="150000"/>
              </a:lnSpc>
              <a:spcBef>
                <a:spcPts val="0"/>
              </a:spcBef>
              <a:spcAft>
                <a:spcPts val="0"/>
              </a:spcAft>
              <a:buAutoNum type="alphaUcPeriod"/>
              <a:defRPr/>
            </a:pPr>
            <a:r>
              <a:rPr lang="en-US" altLang="zh-CN" sz="2000" b="1" dirty="0" smtClean="0">
                <a:latin typeface="微软雅黑" pitchFamily="34" charset="-122"/>
                <a:ea typeface="微软雅黑" pitchFamily="34" charset="-122"/>
              </a:rPr>
              <a:t>99%</a:t>
            </a:r>
          </a:p>
          <a:p>
            <a:pPr marL="457200" indent="-457200" fontAlgn="auto">
              <a:lnSpc>
                <a:spcPct val="150000"/>
              </a:lnSpc>
              <a:spcBef>
                <a:spcPts val="0"/>
              </a:spcBef>
              <a:spcAft>
                <a:spcPts val="0"/>
              </a:spcAft>
              <a:buAutoNum type="alphaUcPeriod"/>
              <a:defRPr/>
            </a:pPr>
            <a:r>
              <a:rPr lang="en-US" altLang="zh-CN" sz="2000" b="1" dirty="0" smtClean="0">
                <a:latin typeface="微软雅黑" pitchFamily="34" charset="-122"/>
                <a:ea typeface="微软雅黑" pitchFamily="34" charset="-122"/>
              </a:rPr>
              <a:t>98%</a:t>
            </a:r>
          </a:p>
          <a:p>
            <a:pPr marL="457200" indent="-457200" fontAlgn="auto">
              <a:lnSpc>
                <a:spcPct val="150000"/>
              </a:lnSpc>
              <a:spcBef>
                <a:spcPts val="0"/>
              </a:spcBef>
              <a:spcAft>
                <a:spcPts val="0"/>
              </a:spcAft>
              <a:buAutoNum type="alphaUcPeriod"/>
              <a:defRPr/>
            </a:pPr>
            <a:r>
              <a:rPr lang="en-US" altLang="zh-CN" sz="2000" b="1" dirty="0" smtClean="0">
                <a:latin typeface="微软雅黑" pitchFamily="34" charset="-122"/>
                <a:ea typeface="微软雅黑" pitchFamily="34" charset="-122"/>
              </a:rPr>
              <a:t>97%</a:t>
            </a:r>
          </a:p>
          <a:p>
            <a:pPr marL="457200" indent="-457200" fontAlgn="auto">
              <a:lnSpc>
                <a:spcPct val="150000"/>
              </a:lnSpc>
              <a:spcBef>
                <a:spcPts val="0"/>
              </a:spcBef>
              <a:spcAft>
                <a:spcPts val="0"/>
              </a:spcAft>
              <a:buAutoNum type="alphaUcPeriod"/>
              <a:defRPr/>
            </a:pPr>
            <a:r>
              <a:rPr lang="zh-CN" altLang="en-US" sz="2000" b="1" dirty="0" smtClean="0">
                <a:latin typeface="微软雅黑" pitchFamily="34" charset="-122"/>
                <a:ea typeface="微软雅黑" pitchFamily="34" charset="-122"/>
              </a:rPr>
              <a:t>无漏失</a:t>
            </a:r>
          </a:p>
        </p:txBody>
      </p:sp>
      <p:sp>
        <p:nvSpPr>
          <p:cNvPr id="11" name="矩形 10"/>
          <p:cNvSpPr/>
          <p:nvPr/>
        </p:nvSpPr>
        <p:spPr>
          <a:xfrm>
            <a:off x="380961" y="5429264"/>
            <a:ext cx="1128835"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答案：</a:t>
            </a:r>
            <a:r>
              <a:rPr lang="en-US" altLang="zh-CN" sz="2000" b="1" dirty="0" smtClean="0">
                <a:solidFill>
                  <a:srgbClr val="FF0000"/>
                </a:solidFill>
                <a:latin typeface="微软雅黑" pitchFamily="34" charset="-122"/>
                <a:ea typeface="微软雅黑" pitchFamily="34" charset="-122"/>
              </a:rPr>
              <a:t>B</a:t>
            </a:r>
            <a:endParaRPr lang="zh-CN" altLang="en-US" sz="2000" dirty="0">
              <a:solidFill>
                <a:srgbClr val="FF0000"/>
              </a:solidFill>
            </a:endParaRPr>
          </a:p>
        </p:txBody>
      </p:sp>
      <p:sp>
        <p:nvSpPr>
          <p:cNvPr id="12" name="矩形 11"/>
          <p:cNvSpPr/>
          <p:nvPr/>
        </p:nvSpPr>
        <p:spPr>
          <a:xfrm>
            <a:off x="3714734" y="1428736"/>
            <a:ext cx="4031873"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示波器大部分时间都在漏失波形！</a:t>
            </a:r>
            <a:endParaRPr lang="zh-CN" altLang="en-US" sz="2000" dirty="0"/>
          </a:p>
        </p:txBody>
      </p:sp>
      <p:sp>
        <p:nvSpPr>
          <p:cNvPr id="13" name="矩形 12"/>
          <p:cNvSpPr/>
          <p:nvPr/>
        </p:nvSpPr>
        <p:spPr>
          <a:xfrm>
            <a:off x="3619483" y="3714752"/>
            <a:ext cx="7620053" cy="1338828"/>
          </a:xfrm>
          <a:prstGeom prst="rect">
            <a:avLst/>
          </a:prstGeom>
          <a:ln w="28575">
            <a:solidFill>
              <a:schemeClr val="accent1"/>
            </a:solidFill>
          </a:ln>
        </p:spPr>
        <p:txBody>
          <a:bodyPr wrap="square">
            <a:spAutoFit/>
          </a:bodyPr>
          <a:lstStyle/>
          <a:p>
            <a:pPr>
              <a:lnSpc>
                <a:spcPct val="150000"/>
              </a:lnSpc>
            </a:pPr>
            <a:r>
              <a:rPr lang="zh-CN" altLang="en-US" b="1" dirty="0" smtClean="0">
                <a:solidFill>
                  <a:srgbClr val="FF0000"/>
                </a:solidFill>
                <a:latin typeface="微软雅黑" pitchFamily="34" charset="-122"/>
                <a:ea typeface="微软雅黑" pitchFamily="34" charset="-122"/>
              </a:rPr>
              <a:t>捕获时间</a:t>
            </a:r>
            <a:r>
              <a:rPr lang="en-US" altLang="zh-CN" b="1" dirty="0" smtClean="0">
                <a:solidFill>
                  <a:srgbClr val="FF0000"/>
                </a:solidFill>
                <a:latin typeface="微软雅黑" pitchFamily="34" charset="-122"/>
                <a:ea typeface="微软雅黑" pitchFamily="34" charset="-122"/>
              </a:rPr>
              <a:t>=1000wfms/s x 2us/div x 10div=20ms</a:t>
            </a:r>
          </a:p>
          <a:p>
            <a:pPr>
              <a:lnSpc>
                <a:spcPct val="150000"/>
              </a:lnSpc>
            </a:pPr>
            <a:r>
              <a:rPr lang="zh-CN" altLang="en-US" b="1" dirty="0" smtClean="0">
                <a:solidFill>
                  <a:srgbClr val="FF0000"/>
                </a:solidFill>
                <a:latin typeface="微软雅黑" pitchFamily="34" charset="-122"/>
                <a:ea typeface="微软雅黑" pitchFamily="34" charset="-122"/>
              </a:rPr>
              <a:t>采集时间</a:t>
            </a:r>
            <a:r>
              <a:rPr lang="en-US" altLang="zh-CN" b="1" dirty="0" smtClean="0">
                <a:solidFill>
                  <a:srgbClr val="FF0000"/>
                </a:solidFill>
                <a:latin typeface="微软雅黑" pitchFamily="34" charset="-122"/>
                <a:ea typeface="微软雅黑" pitchFamily="34" charset="-122"/>
              </a:rPr>
              <a:t>=1s=1000ms</a:t>
            </a:r>
          </a:p>
          <a:p>
            <a:pPr>
              <a:lnSpc>
                <a:spcPct val="150000"/>
              </a:lnSpc>
            </a:pPr>
            <a:r>
              <a:rPr lang="zh-CN" altLang="en-US" b="1" dirty="0" smtClean="0">
                <a:solidFill>
                  <a:srgbClr val="FF0000"/>
                </a:solidFill>
                <a:latin typeface="微软雅黑" pitchFamily="34" charset="-122"/>
                <a:ea typeface="微软雅黑" pitchFamily="34" charset="-122"/>
              </a:rPr>
              <a:t>波形漏失</a:t>
            </a:r>
            <a:r>
              <a:rPr lang="en-US" altLang="zh-CN" b="1" dirty="0" smtClean="0">
                <a:solidFill>
                  <a:srgbClr val="FF0000"/>
                </a:solidFill>
                <a:latin typeface="微软雅黑" pitchFamily="34" charset="-122"/>
                <a:ea typeface="微软雅黑" pitchFamily="34" charset="-122"/>
              </a:rPr>
              <a:t>=</a:t>
            </a:r>
            <a:r>
              <a:rPr lang="zh-CN" altLang="en-US" b="1" dirty="0" smtClean="0">
                <a:solidFill>
                  <a:srgbClr val="FF0000"/>
                </a:solidFill>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1000-20</a:t>
            </a:r>
            <a:r>
              <a:rPr lang="zh-CN" altLang="en-US" b="1" dirty="0" smtClean="0">
                <a:solidFill>
                  <a:srgbClr val="FF0000"/>
                </a:solidFill>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/1000=98%</a:t>
            </a:r>
            <a:endParaRPr lang="zh-CN" altLang="en-US" dirty="0">
              <a:solidFill>
                <a:srgbClr val="FF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1+#ppt_w/2"/>
                                          </p:val>
                                        </p:tav>
                                        <p:tav tm="100000">
                                          <p:val>
                                            <p:strVal val="#ppt_x"/>
                                          </p:val>
                                        </p:tav>
                                      </p:tavLst>
                                    </p:anim>
                                    <p:anim calcmode="lin" valueType="num">
                                      <p:cBhvr additive="base">
                                        <p:cTn id="13"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rPr>
              <a:t>数字示波器原理及主要指标</a:t>
            </a:r>
            <a:endParaRPr lang="zh-CN" altLang="en-US" sz="2800" b="1" kern="0" dirty="0">
              <a:solidFill>
                <a:schemeClr val="tx2"/>
              </a:solidFill>
              <a:latin typeface="微软雅黑" pitchFamily="34" charset="-122"/>
              <a:ea typeface="微软雅黑" pitchFamily="34" charset="-122"/>
            </a:endParaRPr>
          </a:p>
        </p:txBody>
      </p:sp>
      <p:grpSp>
        <p:nvGrpSpPr>
          <p:cNvPr id="2" name="组合 8"/>
          <p:cNvGrpSpPr/>
          <p:nvPr/>
        </p:nvGrpSpPr>
        <p:grpSpPr>
          <a:xfrm>
            <a:off x="285709" y="1214423"/>
            <a:ext cx="2857520" cy="857256"/>
            <a:chOff x="1574726" y="423784"/>
            <a:chExt cx="1739747" cy="1739747"/>
          </a:xfrm>
          <a:solidFill>
            <a:schemeClr val="accent5"/>
          </a:solidFill>
          <a:scene3d>
            <a:camera prst="orthographicFront"/>
            <a:lightRig rig="threePt" dir="t">
              <a:rot lat="0" lon="0" rev="7500000"/>
            </a:lightRig>
          </a:scene3d>
        </p:grpSpPr>
        <p:sp>
          <p:nvSpPr>
            <p:cNvPr id="8" name="圆角矩形 7"/>
            <p:cNvSpPr/>
            <p:nvPr/>
          </p:nvSpPr>
          <p:spPr>
            <a:xfrm>
              <a:off x="1574726" y="423784"/>
              <a:ext cx="1739747" cy="1739747"/>
            </a:xfrm>
            <a:prstGeom prst="roundRect">
              <a:avLst/>
            </a:prstGeom>
            <a:grpFill/>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1659653" y="508711"/>
              <a:ext cx="1569893" cy="15698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smtClean="0">
                  <a:latin typeface="微软雅黑" pitchFamily="34" charset="-122"/>
                  <a:ea typeface="微软雅黑" pitchFamily="34" charset="-122"/>
                </a:rPr>
                <a:t>波形捕获率</a:t>
              </a:r>
              <a:endParaRPr lang="zh-CN" altLang="en-US" sz="2000" b="1" kern="1200" dirty="0">
                <a:latin typeface="微软雅黑" pitchFamily="34" charset="-122"/>
                <a:ea typeface="微软雅黑" pitchFamily="34" charset="-122"/>
              </a:endParaRPr>
            </a:p>
          </p:txBody>
        </p:sp>
      </p:grpSp>
      <p:sp>
        <p:nvSpPr>
          <p:cNvPr id="13" name="矩形 12"/>
          <p:cNvSpPr/>
          <p:nvPr/>
        </p:nvSpPr>
        <p:spPr>
          <a:xfrm>
            <a:off x="3428981" y="1428736"/>
            <a:ext cx="8382059" cy="400110"/>
          </a:xfrm>
          <a:prstGeom prst="rect">
            <a:avLst/>
          </a:prstGeom>
        </p:spPr>
        <p:txBody>
          <a:bodyPr wrap="square">
            <a:spAutoFit/>
          </a:bodyPr>
          <a:lstStyle/>
          <a:p>
            <a:pPr fontAlgn="auto">
              <a:spcBef>
                <a:spcPts val="0"/>
              </a:spcBef>
              <a:spcAft>
                <a:spcPts val="0"/>
              </a:spcAft>
              <a:defRPr/>
            </a:pPr>
            <a:r>
              <a:rPr lang="zh-CN" altLang="en-US" sz="2000" b="1" dirty="0" smtClean="0">
                <a:latin typeface="微软雅黑" pitchFamily="34" charset="-122"/>
                <a:ea typeface="微软雅黑" pitchFamily="34" charset="-122"/>
              </a:rPr>
              <a:t>波形捕获率的高低直接影响捕获偶然事件发生的概率。</a:t>
            </a:r>
          </a:p>
        </p:txBody>
      </p:sp>
      <p:pic>
        <p:nvPicPr>
          <p:cNvPr id="14" name="Picture 2"/>
          <p:cNvPicPr>
            <a:picLocks noGrp="1" noChangeAspect="1" noChangeArrowheads="1"/>
          </p:cNvPicPr>
          <p:nvPr>
            <p:ph idx="1"/>
          </p:nvPr>
        </p:nvPicPr>
        <p:blipFill>
          <a:blip r:embed="rId3"/>
          <a:srcRect/>
          <a:stretch>
            <a:fillRect/>
          </a:stretch>
        </p:blipFill>
        <p:spPr bwMode="auto">
          <a:xfrm>
            <a:off x="3079791" y="2143145"/>
            <a:ext cx="8540748" cy="3870987"/>
          </a:xfrm>
          <a:prstGeom prst="rect">
            <a:avLst/>
          </a:prstGeom>
          <a:noFill/>
          <a:ln w="9525">
            <a:noFill/>
            <a:miter lim="800000"/>
            <a:headEnd/>
            <a:tailEnd/>
          </a:ln>
          <a:effectLst/>
        </p:spPr>
      </p:pic>
      <p:sp>
        <p:nvSpPr>
          <p:cNvPr id="16" name="TextBox 15"/>
          <p:cNvSpPr txBox="1"/>
          <p:nvPr/>
        </p:nvSpPr>
        <p:spPr>
          <a:xfrm>
            <a:off x="957608" y="2928934"/>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低捕获率</a:t>
            </a:r>
            <a:endParaRPr lang="zh-CN" altLang="en-US" sz="2000" b="1" dirty="0">
              <a:latin typeface="微软雅黑" pitchFamily="34" charset="-122"/>
              <a:ea typeface="微软雅黑" pitchFamily="34" charset="-122"/>
            </a:endParaRPr>
          </a:p>
        </p:txBody>
      </p:sp>
      <p:sp>
        <p:nvSpPr>
          <p:cNvPr id="17" name="TextBox 16"/>
          <p:cNvSpPr txBox="1"/>
          <p:nvPr/>
        </p:nvSpPr>
        <p:spPr>
          <a:xfrm>
            <a:off x="957608" y="4786322"/>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高捕获率</a:t>
            </a:r>
            <a:endParaRPr lang="zh-CN" altLang="en-US" sz="2000" b="1"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模拟示波器基本原理</a:t>
            </a:r>
            <a:endParaRPr lang="zh-CN" altLang="en-US" sz="2800" dirty="0">
              <a:solidFill>
                <a:schemeClr val="tx2"/>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1238217" y="1285861"/>
            <a:ext cx="8925983" cy="4714875"/>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数字示波器基本原理（传统）</a:t>
            </a:r>
            <a:endParaRPr lang="zh-CN" altLang="en-US" sz="2800" dirty="0">
              <a:solidFill>
                <a:schemeClr val="tx2"/>
              </a:solidFill>
              <a:latin typeface="微软雅黑" pitchFamily="34" charset="-122"/>
              <a:ea typeface="微软雅黑" pitchFamily="34" charset="-122"/>
            </a:endParaRPr>
          </a:p>
        </p:txBody>
      </p:sp>
      <p:graphicFrame>
        <p:nvGraphicFramePr>
          <p:cNvPr id="4098" name="Object 2"/>
          <p:cNvGraphicFramePr>
            <a:graphicFrameLocks noChangeAspect="1"/>
          </p:cNvGraphicFramePr>
          <p:nvPr/>
        </p:nvGraphicFramePr>
        <p:xfrm>
          <a:off x="761963" y="1366322"/>
          <a:ext cx="9715568" cy="4420132"/>
        </p:xfrm>
        <a:graphic>
          <a:graphicData uri="http://schemas.openxmlformats.org/presentationml/2006/ole">
            <p:oleObj spid="_x0000_s79874" name="Visio" r:id="rId4" imgW="9365182" imgH="5687875" progId="">
              <p:embed/>
            </p:oleObj>
          </a:graphicData>
        </a:graphic>
      </p:graphicFrame>
      <p:sp>
        <p:nvSpPr>
          <p:cNvPr id="17" name="矩形 16"/>
          <p:cNvSpPr/>
          <p:nvPr/>
        </p:nvSpPr>
        <p:spPr>
          <a:xfrm>
            <a:off x="571462" y="3571876"/>
            <a:ext cx="7366119" cy="523220"/>
          </a:xfrm>
          <a:prstGeom prst="rect">
            <a:avLst/>
          </a:prstGeom>
        </p:spPr>
        <p:txBody>
          <a:bodyPr wrap="none">
            <a:spAutoFit/>
          </a:bodyPr>
          <a:lstStyle/>
          <a:p>
            <a:r>
              <a:rPr lang="zh-CN" altLang="en-US" sz="2800" b="1" dirty="0" smtClean="0">
                <a:solidFill>
                  <a:srgbClr val="FF0000"/>
                </a:solidFill>
                <a:latin typeface="微软雅黑" pitchFamily="34" charset="-122"/>
                <a:ea typeface="微软雅黑" pitchFamily="34" charset="-122"/>
              </a:rPr>
              <a:t>没办法更细致！没办法更快！没办法更真实！</a:t>
            </a:r>
            <a:endParaRPr lang="zh-CN" altLang="en-US" sz="2800" b="1" dirty="0">
              <a:solidFill>
                <a:srgbClr val="FF0000"/>
              </a:solidFill>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波的类型和参数</a:t>
            </a:r>
            <a:endParaRPr lang="zh-CN" altLang="en-US" sz="2800" dirty="0">
              <a:solidFill>
                <a:schemeClr val="tx2"/>
              </a:solidFill>
              <a:latin typeface="微软雅黑" pitchFamily="34" charset="-122"/>
              <a:ea typeface="微软雅黑" pitchFamily="34" charset="-122"/>
            </a:endParaRPr>
          </a:p>
        </p:txBody>
      </p:sp>
      <p:sp>
        <p:nvSpPr>
          <p:cNvPr id="4" name="Rectangle 3"/>
          <p:cNvSpPr txBox="1">
            <a:spLocks noChangeArrowheads="1"/>
          </p:cNvSpPr>
          <p:nvPr/>
        </p:nvSpPr>
        <p:spPr>
          <a:xfrm>
            <a:off x="285710" y="1357298"/>
            <a:ext cx="5391149" cy="312897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大多数波都属于如下类型：</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effectLst/>
                <a:uLnTx/>
                <a:uFillTx/>
                <a:latin typeface="微软雅黑" pitchFamily="34" charset="-122"/>
                <a:ea typeface="微软雅黑" pitchFamily="34" charset="-122"/>
              </a:rPr>
              <a:t>正弦波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方波和矩形波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三角波和锯齿波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阶跃波和脉冲波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噪声波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复杂波</a:t>
            </a:r>
            <a:endParaRPr kumimoji="0" lang="en-US" altLang="zh-CN"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742950" marR="0" lvl="1" indent="-285750" algn="l" defTabSz="914400" rtl="0" eaLnBrk="0" fontAlgn="base" latinLnBrk="0" hangingPunct="0">
              <a:lnSpc>
                <a:spcPct val="100000"/>
              </a:lnSpc>
              <a:spcBef>
                <a:spcPct val="20000"/>
              </a:spcBef>
              <a:spcAft>
                <a:spcPct val="0"/>
              </a:spcAft>
              <a:buClrTx/>
              <a:buSzTx/>
              <a:tabLst/>
              <a:defRPr/>
            </a:pPr>
            <a:endPar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还有很多波是上述波形的组合</a:t>
            </a:r>
            <a:endParaRPr kumimoji="0" lang="en-US" altLang="zh-CN" sz="20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srcRect/>
          <a:stretch>
            <a:fillRect/>
          </a:stretch>
        </p:blipFill>
        <p:spPr bwMode="auto">
          <a:xfrm>
            <a:off x="6381753" y="1428736"/>
            <a:ext cx="3648999" cy="335758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6191251" y="4929198"/>
            <a:ext cx="4572032" cy="118028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06"/>
          <p:cNvSpPr>
            <a:spLocks noGrp="1"/>
          </p:cNvSpPr>
          <p:nvPr>
            <p:ph type="title"/>
          </p:nvPr>
        </p:nvSpPr>
        <p:spPr>
          <a:xfrm>
            <a:off x="203200" y="228600"/>
            <a:ext cx="10668000" cy="609600"/>
          </a:xfrm>
        </p:spPr>
        <p:txBody>
          <a:bodyPr/>
          <a:lstStyle/>
          <a:p>
            <a:r>
              <a:rPr lang="zh-CN" altLang="en-US" sz="2800" b="1" dirty="0" smtClean="0">
                <a:solidFill>
                  <a:schemeClr val="tx2"/>
                </a:solidFill>
                <a:latin typeface="微软雅黑" pitchFamily="34" charset="-122"/>
                <a:ea typeface="微软雅黑" pitchFamily="34" charset="-122"/>
              </a:rPr>
              <a:t>新一代数字示波器</a:t>
            </a:r>
            <a:endParaRPr lang="zh-CN" altLang="en-US" sz="2800" b="1" dirty="0">
              <a:solidFill>
                <a:schemeClr val="tx2"/>
              </a:solidFill>
              <a:latin typeface="微软雅黑" pitchFamily="34" charset="-122"/>
              <a:ea typeface="微软雅黑" pitchFamily="34" charset="-122"/>
            </a:endParaRPr>
          </a:p>
        </p:txBody>
      </p:sp>
      <p:sp>
        <p:nvSpPr>
          <p:cNvPr id="7" name="圆角矩形 3"/>
          <p:cNvSpPr/>
          <p:nvPr/>
        </p:nvSpPr>
        <p:spPr>
          <a:xfrm>
            <a:off x="190459" y="2357430"/>
            <a:ext cx="4047067" cy="1928826"/>
          </a:xfrm>
          <a:prstGeom prst="roundRect">
            <a:avLst/>
          </a:prstGeom>
          <a:noFill/>
          <a:ln>
            <a:noFill/>
          </a:ln>
        </p:spPr>
        <p:style>
          <a:lnRef idx="1">
            <a:schemeClr val="accent6"/>
          </a:lnRef>
          <a:fillRef idx="3">
            <a:schemeClr val="accent6"/>
          </a:fillRef>
          <a:effectRef idx="2">
            <a:schemeClr val="accent6"/>
          </a:effectRef>
          <a:fontRef idx="minor">
            <a:schemeClr val="lt1"/>
          </a:fontRef>
        </p:style>
        <p:txBody>
          <a:bodyPr anchor="ctr"/>
          <a:lstStyle/>
          <a:p>
            <a:pPr marL="457200" indent="-457200" fontAlgn="auto">
              <a:lnSpc>
                <a:spcPct val="150000"/>
              </a:lnSpc>
              <a:spcBef>
                <a:spcPts val="0"/>
              </a:spcBef>
              <a:spcAft>
                <a:spcPts val="0"/>
              </a:spcAft>
              <a:buFont typeface="Arial" pitchFamily="34" charset="0"/>
              <a:buChar char="•"/>
              <a:defRPr/>
            </a:pPr>
            <a:r>
              <a:rPr lang="zh-CN" altLang="en-US" b="1" dirty="0" smtClean="0">
                <a:solidFill>
                  <a:schemeClr val="tx1"/>
                </a:solidFill>
                <a:latin typeface="微软雅黑" pitchFamily="34" charset="-122"/>
                <a:ea typeface="微软雅黑" pitchFamily="34" charset="-122"/>
              </a:rPr>
              <a:t>深存储高采样</a:t>
            </a:r>
            <a:endParaRPr lang="en-US" altLang="zh-CN" b="1" dirty="0">
              <a:solidFill>
                <a:schemeClr val="tx1"/>
              </a:solidFill>
              <a:latin typeface="微软雅黑" pitchFamily="34" charset="-122"/>
              <a:ea typeface="微软雅黑" pitchFamily="34" charset="-122"/>
            </a:endParaRPr>
          </a:p>
          <a:p>
            <a:pPr marL="457200" indent="-457200" fontAlgn="auto">
              <a:lnSpc>
                <a:spcPct val="150000"/>
              </a:lnSpc>
              <a:spcBef>
                <a:spcPts val="0"/>
              </a:spcBef>
              <a:spcAft>
                <a:spcPts val="0"/>
              </a:spcAft>
              <a:buFont typeface="Arial" pitchFamily="34" charset="0"/>
              <a:buChar char="•"/>
              <a:defRPr/>
            </a:pPr>
            <a:r>
              <a:rPr lang="zh-CN" altLang="en-US" b="1" dirty="0" smtClean="0">
                <a:solidFill>
                  <a:schemeClr val="tx1"/>
                </a:solidFill>
                <a:latin typeface="微软雅黑" pitchFamily="34" charset="-122"/>
                <a:ea typeface="微软雅黑" pitchFamily="34" charset="-122"/>
              </a:rPr>
              <a:t>高波形捕获率</a:t>
            </a:r>
            <a:endParaRPr lang="en-US" altLang="zh-CN" b="1" dirty="0">
              <a:solidFill>
                <a:schemeClr val="tx1"/>
              </a:solidFill>
              <a:latin typeface="微软雅黑" pitchFamily="34" charset="-122"/>
              <a:ea typeface="微软雅黑" pitchFamily="34" charset="-122"/>
            </a:endParaRPr>
          </a:p>
          <a:p>
            <a:pPr marL="457200" indent="-457200" fontAlgn="auto">
              <a:lnSpc>
                <a:spcPct val="150000"/>
              </a:lnSpc>
              <a:spcBef>
                <a:spcPts val="0"/>
              </a:spcBef>
              <a:spcAft>
                <a:spcPts val="0"/>
              </a:spcAft>
              <a:buFont typeface="Arial" pitchFamily="34" charset="0"/>
              <a:buChar char="•"/>
              <a:defRPr/>
            </a:pPr>
            <a:r>
              <a:rPr lang="zh-CN" altLang="en-US" b="1" dirty="0">
                <a:solidFill>
                  <a:schemeClr val="tx1"/>
                </a:solidFill>
                <a:latin typeface="微软雅黑" pitchFamily="34" charset="-122"/>
                <a:ea typeface="微软雅黑" pitchFamily="34" charset="-122"/>
              </a:rPr>
              <a:t>多级</a:t>
            </a:r>
            <a:r>
              <a:rPr lang="zh-CN" altLang="en-US" b="1" dirty="0" smtClean="0">
                <a:solidFill>
                  <a:schemeClr val="tx1"/>
                </a:solidFill>
                <a:latin typeface="微软雅黑" pitchFamily="34" charset="-122"/>
                <a:ea typeface="微软雅黑" pitchFamily="34" charset="-122"/>
              </a:rPr>
              <a:t>灰度显示</a:t>
            </a:r>
            <a:endParaRPr lang="en-US" altLang="zh-CN" b="1" dirty="0">
              <a:solidFill>
                <a:schemeClr val="tx1"/>
              </a:solidFill>
              <a:latin typeface="微软雅黑" pitchFamily="34" charset="-122"/>
              <a:ea typeface="微软雅黑" pitchFamily="34" charset="-122"/>
            </a:endParaRPr>
          </a:p>
          <a:p>
            <a:pPr marL="457200" indent="-457200" fontAlgn="auto">
              <a:lnSpc>
                <a:spcPct val="150000"/>
              </a:lnSpc>
              <a:spcBef>
                <a:spcPts val="0"/>
              </a:spcBef>
              <a:spcAft>
                <a:spcPts val="0"/>
              </a:spcAft>
              <a:buFont typeface="Arial" pitchFamily="34" charset="0"/>
              <a:buChar char="•"/>
              <a:defRPr/>
            </a:pPr>
            <a:r>
              <a:rPr lang="zh-CN" altLang="en-US" b="1" dirty="0" smtClean="0">
                <a:solidFill>
                  <a:schemeClr val="tx1"/>
                </a:solidFill>
                <a:latin typeface="微软雅黑" pitchFamily="34" charset="-122"/>
                <a:ea typeface="微软雅黑" pitchFamily="34" charset="-122"/>
              </a:rPr>
              <a:t>硬件实时波形录制</a:t>
            </a:r>
            <a:endParaRPr lang="zh-CN" altLang="en-US" b="1" dirty="0">
              <a:solidFill>
                <a:schemeClr val="tx1"/>
              </a:solidFill>
              <a:latin typeface="微软雅黑" pitchFamily="34" charset="-122"/>
              <a:ea typeface="微软雅黑" pitchFamily="34" charset="-122"/>
            </a:endParaRPr>
          </a:p>
        </p:txBody>
      </p:sp>
      <p:pic>
        <p:nvPicPr>
          <p:cNvPr id="8" name="Picture 2" descr="F:\2012\20120406 产品PPT\配图\UltraVision.png"/>
          <p:cNvPicPr>
            <a:picLocks noChangeAspect="1" noChangeArrowheads="1"/>
          </p:cNvPicPr>
          <p:nvPr/>
        </p:nvPicPr>
        <p:blipFill>
          <a:blip r:embed="rId3"/>
          <a:srcRect/>
          <a:stretch>
            <a:fillRect/>
          </a:stretch>
        </p:blipFill>
        <p:spPr bwMode="auto">
          <a:xfrm>
            <a:off x="285709" y="1214422"/>
            <a:ext cx="2952771" cy="1137075"/>
          </a:xfrm>
          <a:prstGeom prst="rect">
            <a:avLst/>
          </a:prstGeom>
          <a:noFill/>
          <a:ln w="9525">
            <a:noFill/>
            <a:miter lim="800000"/>
            <a:headEnd/>
            <a:tailEnd/>
          </a:ln>
        </p:spPr>
      </p:pic>
      <p:pic>
        <p:nvPicPr>
          <p:cNvPr id="111619" name="Picture 3"/>
          <p:cNvPicPr>
            <a:picLocks noChangeAspect="1" noChangeArrowheads="1"/>
          </p:cNvPicPr>
          <p:nvPr/>
        </p:nvPicPr>
        <p:blipFill>
          <a:blip r:embed="rId4" cstate="print"/>
          <a:srcRect/>
          <a:stretch>
            <a:fillRect/>
          </a:stretch>
        </p:blipFill>
        <p:spPr bwMode="auto">
          <a:xfrm>
            <a:off x="9610210" y="5429265"/>
            <a:ext cx="1915079" cy="737645"/>
          </a:xfrm>
          <a:prstGeom prst="rect">
            <a:avLst/>
          </a:prstGeom>
          <a:noFill/>
          <a:ln w="9525">
            <a:noFill/>
            <a:miter lim="800000"/>
            <a:headEnd/>
            <a:tailEnd/>
          </a:ln>
          <a:effectLst/>
        </p:spPr>
      </p:pic>
      <p:pic>
        <p:nvPicPr>
          <p:cNvPr id="16" name="Picture 2"/>
          <p:cNvPicPr>
            <a:picLocks noChangeAspect="1" noChangeArrowheads="1"/>
          </p:cNvPicPr>
          <p:nvPr/>
        </p:nvPicPr>
        <p:blipFill>
          <a:blip r:embed="rId5"/>
          <a:srcRect/>
          <a:stretch>
            <a:fillRect/>
          </a:stretch>
        </p:blipFill>
        <p:spPr bwMode="auto">
          <a:xfrm>
            <a:off x="311149" y="4929199"/>
            <a:ext cx="2651763" cy="1374881"/>
          </a:xfrm>
          <a:prstGeom prst="rect">
            <a:avLst/>
          </a:prstGeom>
          <a:noFill/>
          <a:ln w="9525">
            <a:noFill/>
            <a:miter lim="800000"/>
            <a:headEnd/>
            <a:tailEnd/>
          </a:ln>
          <a:effectLst/>
        </p:spPr>
      </p:pic>
      <p:pic>
        <p:nvPicPr>
          <p:cNvPr id="17" name="Picture 2"/>
          <p:cNvPicPr>
            <a:picLocks noChangeAspect="1" noChangeArrowheads="1"/>
          </p:cNvPicPr>
          <p:nvPr/>
        </p:nvPicPr>
        <p:blipFill>
          <a:blip r:embed="rId6"/>
          <a:srcRect/>
          <a:stretch>
            <a:fillRect/>
          </a:stretch>
        </p:blipFill>
        <p:spPr bwMode="auto">
          <a:xfrm>
            <a:off x="3524232" y="5143513"/>
            <a:ext cx="2762269" cy="1057797"/>
          </a:xfrm>
          <a:prstGeom prst="rect">
            <a:avLst/>
          </a:prstGeom>
          <a:noFill/>
          <a:ln w="9525">
            <a:noFill/>
            <a:miter lim="800000"/>
            <a:headEnd/>
            <a:tailEnd/>
          </a:ln>
          <a:effectLst/>
        </p:spPr>
      </p:pic>
      <p:pic>
        <p:nvPicPr>
          <p:cNvPr id="18" name="Picture 2"/>
          <p:cNvPicPr>
            <a:picLocks noChangeAspect="1" noChangeArrowheads="1"/>
          </p:cNvPicPr>
          <p:nvPr/>
        </p:nvPicPr>
        <p:blipFill>
          <a:blip r:embed="rId7" cstate="print"/>
          <a:srcRect/>
          <a:stretch>
            <a:fillRect/>
          </a:stretch>
        </p:blipFill>
        <p:spPr bwMode="auto">
          <a:xfrm>
            <a:off x="6762755" y="5323019"/>
            <a:ext cx="2286016" cy="879143"/>
          </a:xfrm>
          <a:prstGeom prst="rect">
            <a:avLst/>
          </a:prstGeom>
          <a:noFill/>
          <a:ln w="9525">
            <a:noFill/>
            <a:miter lim="800000"/>
            <a:headEnd/>
            <a:tailEnd/>
          </a:ln>
          <a:effectLst/>
        </p:spPr>
      </p:pic>
      <p:sp>
        <p:nvSpPr>
          <p:cNvPr id="19" name="矩形 18"/>
          <p:cNvSpPr/>
          <p:nvPr/>
        </p:nvSpPr>
        <p:spPr>
          <a:xfrm>
            <a:off x="341499" y="4631304"/>
            <a:ext cx="1386918" cy="338554"/>
          </a:xfrm>
          <a:prstGeom prst="rect">
            <a:avLst/>
          </a:prstGeom>
        </p:spPr>
        <p:txBody>
          <a:bodyPr wrap="none">
            <a:spAutoFit/>
          </a:bodyPr>
          <a:lstStyle/>
          <a:p>
            <a:r>
              <a:rPr lang="en-US" altLang="zh-CN" sz="1600" b="1" dirty="0" smtClean="0">
                <a:latin typeface="微软雅黑" pitchFamily="34" charset="-122"/>
                <a:ea typeface="微软雅黑" pitchFamily="34" charset="-122"/>
                <a:cs typeface="Arial" pitchFamily="34" charset="0"/>
              </a:rPr>
              <a:t>DS6000</a:t>
            </a:r>
            <a:r>
              <a:rPr lang="zh-CN" altLang="en-US" sz="1600" b="1" dirty="0" smtClean="0">
                <a:latin typeface="微软雅黑" pitchFamily="34" charset="-122"/>
                <a:ea typeface="微软雅黑" pitchFamily="34" charset="-122"/>
                <a:cs typeface="Arial" pitchFamily="34" charset="0"/>
              </a:rPr>
              <a:t>系列</a:t>
            </a:r>
            <a:endParaRPr lang="zh-CN" altLang="en-US" sz="1600" dirty="0"/>
          </a:p>
        </p:txBody>
      </p:sp>
      <p:sp>
        <p:nvSpPr>
          <p:cNvPr id="20" name="矩形 19"/>
          <p:cNvSpPr/>
          <p:nvPr/>
        </p:nvSpPr>
        <p:spPr>
          <a:xfrm>
            <a:off x="3619483" y="4786322"/>
            <a:ext cx="1988045" cy="338554"/>
          </a:xfrm>
          <a:prstGeom prst="rect">
            <a:avLst/>
          </a:prstGeom>
        </p:spPr>
        <p:txBody>
          <a:bodyPr wrap="none">
            <a:spAutoFit/>
          </a:bodyPr>
          <a:lstStyle/>
          <a:p>
            <a:r>
              <a:rPr lang="en-US" altLang="zh-CN" sz="1600" b="1" dirty="0" smtClean="0">
                <a:latin typeface="微软雅黑" pitchFamily="34" charset="-122"/>
                <a:ea typeface="微软雅黑" pitchFamily="34" charset="-122"/>
                <a:cs typeface="Arial" pitchFamily="34" charset="0"/>
              </a:rPr>
              <a:t>MSO/DS4000</a:t>
            </a:r>
            <a:r>
              <a:rPr lang="zh-CN" altLang="en-US" sz="1600" b="1" dirty="0" smtClean="0">
                <a:latin typeface="微软雅黑" pitchFamily="34" charset="-122"/>
                <a:ea typeface="微软雅黑" pitchFamily="34" charset="-122"/>
                <a:cs typeface="Arial" pitchFamily="34" charset="0"/>
              </a:rPr>
              <a:t>系列</a:t>
            </a:r>
            <a:endParaRPr lang="zh-CN" altLang="en-US" sz="1600" dirty="0"/>
          </a:p>
        </p:txBody>
      </p:sp>
      <p:sp>
        <p:nvSpPr>
          <p:cNvPr id="21" name="矩形 20"/>
          <p:cNvSpPr/>
          <p:nvPr/>
        </p:nvSpPr>
        <p:spPr>
          <a:xfrm>
            <a:off x="6667504" y="5000636"/>
            <a:ext cx="1386918" cy="338554"/>
          </a:xfrm>
          <a:prstGeom prst="rect">
            <a:avLst/>
          </a:prstGeom>
        </p:spPr>
        <p:txBody>
          <a:bodyPr wrap="none">
            <a:spAutoFit/>
          </a:bodyPr>
          <a:lstStyle/>
          <a:p>
            <a:r>
              <a:rPr lang="en-US" altLang="zh-CN" sz="1600" b="1" dirty="0" smtClean="0">
                <a:latin typeface="微软雅黑" pitchFamily="34" charset="-122"/>
                <a:ea typeface="微软雅黑" pitchFamily="34" charset="-122"/>
                <a:cs typeface="Arial" pitchFamily="34" charset="0"/>
              </a:rPr>
              <a:t>DS2000</a:t>
            </a:r>
            <a:r>
              <a:rPr lang="zh-CN" altLang="en-US" sz="1600" b="1" dirty="0" smtClean="0">
                <a:latin typeface="微软雅黑" pitchFamily="34" charset="-122"/>
                <a:ea typeface="微软雅黑" pitchFamily="34" charset="-122"/>
                <a:cs typeface="Arial" pitchFamily="34" charset="0"/>
              </a:rPr>
              <a:t>系列</a:t>
            </a:r>
            <a:endParaRPr lang="zh-CN" altLang="en-US" sz="1600" dirty="0"/>
          </a:p>
        </p:txBody>
      </p:sp>
      <p:sp>
        <p:nvSpPr>
          <p:cNvPr id="22" name="矩形 21"/>
          <p:cNvSpPr/>
          <p:nvPr/>
        </p:nvSpPr>
        <p:spPr>
          <a:xfrm>
            <a:off x="9525024" y="5090710"/>
            <a:ext cx="1519968" cy="338554"/>
          </a:xfrm>
          <a:prstGeom prst="rect">
            <a:avLst/>
          </a:prstGeom>
        </p:spPr>
        <p:txBody>
          <a:bodyPr wrap="none">
            <a:spAutoFit/>
          </a:bodyPr>
          <a:lstStyle/>
          <a:p>
            <a:r>
              <a:rPr lang="en-US" altLang="zh-CN" sz="1600" b="1" dirty="0" smtClean="0">
                <a:latin typeface="微软雅黑" pitchFamily="34" charset="-122"/>
                <a:ea typeface="微软雅黑" pitchFamily="34" charset="-122"/>
                <a:cs typeface="Arial" pitchFamily="34" charset="0"/>
              </a:rPr>
              <a:t>DS1000Z</a:t>
            </a:r>
            <a:r>
              <a:rPr lang="zh-CN" altLang="en-US" sz="1600" b="1" dirty="0" smtClean="0">
                <a:latin typeface="微软雅黑" pitchFamily="34" charset="-122"/>
                <a:ea typeface="微软雅黑" pitchFamily="34" charset="-122"/>
                <a:cs typeface="Arial" pitchFamily="34" charset="0"/>
              </a:rPr>
              <a:t>系列</a:t>
            </a:r>
            <a:endParaRPr lang="zh-CN" altLang="en-US" sz="1600" dirty="0"/>
          </a:p>
        </p:txBody>
      </p:sp>
      <p:pic>
        <p:nvPicPr>
          <p:cNvPr id="69633" name="Picture 1" descr="E:\UltraVision Diagram201308.png"/>
          <p:cNvPicPr>
            <a:picLocks noChangeAspect="1" noChangeArrowheads="1"/>
          </p:cNvPicPr>
          <p:nvPr/>
        </p:nvPicPr>
        <p:blipFill>
          <a:blip r:embed="rId8"/>
          <a:srcRect/>
          <a:stretch>
            <a:fillRect/>
          </a:stretch>
        </p:blipFill>
        <p:spPr bwMode="auto">
          <a:xfrm>
            <a:off x="4381489" y="1214422"/>
            <a:ext cx="7335364" cy="3643324"/>
          </a:xfrm>
          <a:prstGeom prst="rect">
            <a:avLst/>
          </a:prstGeom>
          <a:no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1619"/>
                                        </p:tgtEl>
                                        <p:attrNameLst>
                                          <p:attrName>style.visibility</p:attrName>
                                        </p:attrNameLst>
                                      </p:cBhvr>
                                      <p:to>
                                        <p:strVal val="visible"/>
                                      </p:to>
                                    </p:set>
                                    <p:anim calcmode="lin" valueType="num">
                                      <p:cBhvr additive="base">
                                        <p:cTn id="40" dur="500" fill="hold"/>
                                        <p:tgtEl>
                                          <p:spTgt spid="111619"/>
                                        </p:tgtEl>
                                        <p:attrNameLst>
                                          <p:attrName>ppt_x</p:attrName>
                                        </p:attrNameLst>
                                      </p:cBhvr>
                                      <p:tavLst>
                                        <p:tav tm="0">
                                          <p:val>
                                            <p:strVal val="#ppt_x"/>
                                          </p:val>
                                        </p:tav>
                                        <p:tav tm="100000">
                                          <p:val>
                                            <p:strVal val="#ppt_x"/>
                                          </p:val>
                                        </p:tav>
                                      </p:tavLst>
                                    </p:anim>
                                    <p:anim calcmode="lin" valueType="num">
                                      <p:cBhvr additive="base">
                                        <p:cTn id="41" dur="500" fill="hold"/>
                                        <p:tgtEl>
                                          <p:spTgt spid="111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pic>
        <p:nvPicPr>
          <p:cNvPr id="81929" name="Picture 9"/>
          <p:cNvPicPr>
            <a:picLocks noChangeAspect="1" noChangeArrowheads="1"/>
          </p:cNvPicPr>
          <p:nvPr/>
        </p:nvPicPr>
        <p:blipFill>
          <a:blip r:embed="rId3"/>
          <a:srcRect/>
          <a:stretch>
            <a:fillRect/>
          </a:stretch>
        </p:blipFill>
        <p:spPr bwMode="auto">
          <a:xfrm>
            <a:off x="476211" y="1285860"/>
            <a:ext cx="6000792" cy="2278165"/>
          </a:xfrm>
          <a:prstGeom prst="rect">
            <a:avLst/>
          </a:prstGeom>
          <a:noFill/>
          <a:ln w="9525">
            <a:noFill/>
            <a:miter lim="800000"/>
            <a:headEnd/>
            <a:tailEnd/>
          </a:ln>
          <a:effectLst/>
        </p:spPr>
      </p:pic>
      <p:pic>
        <p:nvPicPr>
          <p:cNvPr id="81930" name="Picture 10"/>
          <p:cNvPicPr>
            <a:picLocks noChangeAspect="1" noChangeArrowheads="1"/>
          </p:cNvPicPr>
          <p:nvPr/>
        </p:nvPicPr>
        <p:blipFill>
          <a:blip r:embed="rId4"/>
          <a:srcRect/>
          <a:stretch>
            <a:fillRect/>
          </a:stretch>
        </p:blipFill>
        <p:spPr bwMode="auto">
          <a:xfrm>
            <a:off x="5359539" y="3643315"/>
            <a:ext cx="6356251" cy="2424119"/>
          </a:xfrm>
          <a:prstGeom prst="rect">
            <a:avLst/>
          </a:prstGeom>
          <a:noFill/>
          <a:ln w="9525">
            <a:noFill/>
            <a:miter lim="800000"/>
            <a:headEnd/>
            <a:tailEnd/>
          </a:ln>
          <a:effectLst/>
        </p:spPr>
      </p:pic>
      <p:sp>
        <p:nvSpPr>
          <p:cNvPr id="5" name="矩形 4"/>
          <p:cNvSpPr/>
          <p:nvPr/>
        </p:nvSpPr>
        <p:spPr>
          <a:xfrm>
            <a:off x="8477267" y="1305342"/>
            <a:ext cx="2952771" cy="2123658"/>
          </a:xfrm>
          <a:prstGeom prst="rect">
            <a:avLst/>
          </a:prstGeom>
        </p:spPr>
        <p:txBody>
          <a:bodyPr wrap="square">
            <a:spAutoFit/>
          </a:bodyPr>
          <a:lstStyle/>
          <a:p>
            <a:pPr>
              <a:buFont typeface="Wingdings" pitchFamily="2" charset="2"/>
              <a:buChar char="p"/>
            </a:pPr>
            <a:r>
              <a:rPr lang="zh-CN" altLang="en-US" sz="1600" b="1" kern="0" dirty="0" smtClean="0">
                <a:latin typeface="微软雅黑" pitchFamily="34" charset="-122"/>
                <a:ea typeface="微软雅黑" pitchFamily="34" charset="-122"/>
              </a:rPr>
              <a:t>  垂直控制</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水平控制</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采样控制</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触发控制</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运行</a:t>
            </a:r>
            <a:r>
              <a:rPr lang="en-US" altLang="zh-CN" sz="1600" b="1" kern="0" dirty="0" smtClean="0">
                <a:latin typeface="微软雅黑" pitchFamily="34" charset="-122"/>
                <a:ea typeface="微软雅黑" pitchFamily="34" charset="-122"/>
              </a:rPr>
              <a:t>/</a:t>
            </a:r>
            <a:r>
              <a:rPr lang="zh-CN" altLang="en-US" sz="1600" b="1" kern="0" dirty="0" smtClean="0">
                <a:latin typeface="微软雅黑" pitchFamily="34" charset="-122"/>
                <a:ea typeface="微软雅黑" pitchFamily="34" charset="-122"/>
              </a:rPr>
              <a:t>停止控制</a:t>
            </a:r>
            <a:endParaRPr lang="en-US" altLang="zh-CN" sz="1600" b="1" kern="0" dirty="0" smtClean="0">
              <a:latin typeface="微软雅黑" pitchFamily="34" charset="-122"/>
              <a:ea typeface="微软雅黑" pitchFamily="34" charset="-122"/>
            </a:endParaRPr>
          </a:p>
          <a:p>
            <a:pPr>
              <a:buFont typeface="Wingdings" pitchFamily="2" charset="2"/>
              <a:buChar char="p"/>
            </a:pPr>
            <a:r>
              <a:rPr lang="en-US" altLang="zh-CN" sz="1600" b="1" kern="0" dirty="0" smtClean="0">
                <a:latin typeface="微软雅黑" pitchFamily="34" charset="-122"/>
                <a:ea typeface="微软雅黑" pitchFamily="34" charset="-122"/>
              </a:rPr>
              <a:t>  </a:t>
            </a:r>
            <a:r>
              <a:rPr lang="zh-CN" altLang="en-US" sz="1600" b="1" kern="0" dirty="0" smtClean="0">
                <a:latin typeface="微软雅黑" pitchFamily="34" charset="-122"/>
                <a:ea typeface="微软雅黑" pitchFamily="34" charset="-122"/>
              </a:rPr>
              <a:t>波形显示</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波形测量</a:t>
            </a:r>
            <a:endParaRPr lang="en-US" altLang="zh-CN" sz="1600" b="1" kern="0" dirty="0" smtClean="0">
              <a:latin typeface="微软雅黑" pitchFamily="34" charset="-122"/>
              <a:ea typeface="微软雅黑" pitchFamily="34" charset="-122"/>
            </a:endParaRPr>
          </a:p>
          <a:p>
            <a:pPr>
              <a:buFont typeface="Wingdings" pitchFamily="2" charset="2"/>
              <a:buChar char="p"/>
            </a:pPr>
            <a:r>
              <a:rPr lang="zh-CN" altLang="en-US" sz="1600" b="1" kern="0" dirty="0" smtClean="0">
                <a:latin typeface="微软雅黑" pitchFamily="34" charset="-122"/>
                <a:ea typeface="微软雅黑" pitchFamily="34" charset="-122"/>
              </a:rPr>
              <a:t>  波形存储</a:t>
            </a:r>
            <a:endParaRPr lang="zh-CN" altLang="en-US" sz="1600" dirty="0"/>
          </a:p>
        </p:txBody>
      </p:sp>
      <p:sp>
        <p:nvSpPr>
          <p:cNvPr id="6" name="矩形 5"/>
          <p:cNvSpPr/>
          <p:nvPr/>
        </p:nvSpPr>
        <p:spPr>
          <a:xfrm>
            <a:off x="666712" y="4214818"/>
            <a:ext cx="2571768" cy="1631216"/>
          </a:xfrm>
          <a:prstGeom prst="rect">
            <a:avLst/>
          </a:prstGeom>
        </p:spPr>
        <p:txBody>
          <a:bodyPr wrap="square">
            <a:spAutoFit/>
          </a:bodyPr>
          <a:lstStyle/>
          <a:p>
            <a:pPr>
              <a:buFont typeface="Wingdings" pitchFamily="2" charset="2"/>
              <a:buChar char="p"/>
            </a:pPr>
            <a:r>
              <a:rPr lang="zh-CN" altLang="en-US" sz="2000" b="1" kern="0" dirty="0" smtClean="0">
                <a:latin typeface="微软雅黑" pitchFamily="34" charset="-122"/>
                <a:ea typeface="微软雅黑" pitchFamily="34" charset="-122"/>
              </a:rPr>
              <a:t>  辅助输出</a:t>
            </a:r>
            <a:endParaRPr lang="en-US" altLang="zh-CN" sz="2000" b="1" kern="0" dirty="0" smtClean="0">
              <a:latin typeface="微软雅黑" pitchFamily="34" charset="-122"/>
              <a:ea typeface="微软雅黑" pitchFamily="34" charset="-122"/>
            </a:endParaRPr>
          </a:p>
          <a:p>
            <a:pPr>
              <a:buFont typeface="Wingdings" pitchFamily="2" charset="2"/>
              <a:buChar char="p"/>
            </a:pPr>
            <a:r>
              <a:rPr lang="en-US" altLang="zh-CN" sz="2000" b="1" kern="0" dirty="0" smtClean="0">
                <a:latin typeface="微软雅黑" pitchFamily="34" charset="-122"/>
                <a:ea typeface="微软雅黑" pitchFamily="34" charset="-122"/>
              </a:rPr>
              <a:t>  VGA</a:t>
            </a:r>
            <a:r>
              <a:rPr lang="zh-CN" altLang="en-US" sz="2000" b="1" kern="0" dirty="0" smtClean="0">
                <a:latin typeface="微软雅黑" pitchFamily="34" charset="-122"/>
                <a:ea typeface="微软雅黑" pitchFamily="34" charset="-122"/>
              </a:rPr>
              <a:t>接口</a:t>
            </a:r>
            <a:endParaRPr lang="en-US" altLang="zh-CN" sz="2000" b="1" kern="0" dirty="0" smtClean="0">
              <a:latin typeface="微软雅黑" pitchFamily="34" charset="-122"/>
              <a:ea typeface="微软雅黑" pitchFamily="34" charset="-122"/>
            </a:endParaRPr>
          </a:p>
          <a:p>
            <a:pPr>
              <a:buFont typeface="Wingdings" pitchFamily="2" charset="2"/>
              <a:buChar char="p"/>
            </a:pPr>
            <a:r>
              <a:rPr lang="en-US" altLang="zh-CN" sz="2000" b="1" kern="0" dirty="0" smtClean="0">
                <a:latin typeface="微软雅黑" pitchFamily="34" charset="-122"/>
                <a:ea typeface="微软雅黑" pitchFamily="34" charset="-122"/>
              </a:rPr>
              <a:t>  </a:t>
            </a:r>
            <a:r>
              <a:rPr lang="zh-CN" altLang="en-US" sz="2000" b="1" kern="0" dirty="0" smtClean="0">
                <a:latin typeface="微软雅黑" pitchFamily="34" charset="-122"/>
                <a:ea typeface="微软雅黑" pitchFamily="34" charset="-122"/>
              </a:rPr>
              <a:t>远程接口</a:t>
            </a:r>
            <a:endParaRPr lang="en-US" altLang="zh-CN" sz="2000" b="1" kern="0" dirty="0" smtClean="0">
              <a:latin typeface="微软雅黑" pitchFamily="34" charset="-122"/>
              <a:ea typeface="微软雅黑" pitchFamily="34" charset="-122"/>
            </a:endParaRPr>
          </a:p>
          <a:p>
            <a:pPr>
              <a:buFont typeface="Wingdings" pitchFamily="2" charset="2"/>
              <a:buChar char="p"/>
            </a:pPr>
            <a:r>
              <a:rPr lang="zh-CN" altLang="en-US" sz="2000" b="1" kern="0" dirty="0" smtClean="0">
                <a:latin typeface="微软雅黑" pitchFamily="34" charset="-122"/>
                <a:ea typeface="微软雅黑" pitchFamily="34" charset="-122"/>
              </a:rPr>
              <a:t>  防盗锁扣</a:t>
            </a:r>
            <a:endParaRPr lang="en-US" altLang="zh-CN" sz="2000" b="1" kern="0" dirty="0" smtClean="0">
              <a:latin typeface="微软雅黑" pitchFamily="34" charset="-122"/>
              <a:ea typeface="微软雅黑" pitchFamily="34" charset="-122"/>
            </a:endParaRPr>
          </a:p>
          <a:p>
            <a:pPr>
              <a:buFont typeface="Wingdings" pitchFamily="2" charset="2"/>
              <a:buChar char="p"/>
            </a:pPr>
            <a:r>
              <a:rPr lang="zh-CN" altLang="en-US" sz="2000" b="1" kern="0" dirty="0" smtClean="0">
                <a:latin typeface="微软雅黑" pitchFamily="34" charset="-122"/>
                <a:ea typeface="微软雅黑" pitchFamily="34" charset="-122"/>
              </a:rPr>
              <a:t>  电源输入</a:t>
            </a:r>
            <a:r>
              <a:rPr lang="en-US" altLang="zh-CN" sz="2000" b="1" kern="0" dirty="0" smtClean="0">
                <a:latin typeface="微软雅黑" pitchFamily="34" charset="-122"/>
                <a:ea typeface="微软雅黑" pitchFamily="34" charset="-122"/>
              </a:rPr>
              <a:t> </a:t>
            </a:r>
            <a:endParaRPr lang="zh-CN" altLang="en-US" sz="2000" dirty="0"/>
          </a:p>
        </p:txBody>
      </p:sp>
      <p:sp>
        <p:nvSpPr>
          <p:cNvPr id="7" name="左箭头 6"/>
          <p:cNvSpPr/>
          <p:nvPr/>
        </p:nvSpPr>
        <p:spPr>
          <a:xfrm>
            <a:off x="6762755" y="2071678"/>
            <a:ext cx="1524011"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箭头 7"/>
          <p:cNvSpPr/>
          <p:nvPr/>
        </p:nvSpPr>
        <p:spPr>
          <a:xfrm>
            <a:off x="3333731" y="4643446"/>
            <a:ext cx="1524011"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1930"/>
                                        </p:tgtEl>
                                        <p:attrNameLst>
                                          <p:attrName>style.visibility</p:attrName>
                                        </p:attrNameLst>
                                      </p:cBhvr>
                                      <p:to>
                                        <p:strVal val="visible"/>
                                      </p:to>
                                    </p:set>
                                    <p:anim calcmode="lin" valueType="num">
                                      <p:cBhvr additive="base">
                                        <p:cTn id="15" dur="500" fill="hold"/>
                                        <p:tgtEl>
                                          <p:spTgt spid="81930"/>
                                        </p:tgtEl>
                                        <p:attrNameLst>
                                          <p:attrName>ppt_x</p:attrName>
                                        </p:attrNameLst>
                                      </p:cBhvr>
                                      <p:tavLst>
                                        <p:tav tm="0">
                                          <p:val>
                                            <p:strVal val="#ppt_x"/>
                                          </p:val>
                                        </p:tav>
                                        <p:tav tm="100000">
                                          <p:val>
                                            <p:strVal val="#ppt_x"/>
                                          </p:val>
                                        </p:tav>
                                      </p:tavLst>
                                    </p:anim>
                                    <p:anim calcmode="lin" valueType="num">
                                      <p:cBhvr additive="base">
                                        <p:cTn id="16" dur="500" fill="hold"/>
                                        <p:tgtEl>
                                          <p:spTgt spid="819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kern="0" dirty="0" smtClean="0">
                <a:solidFill>
                  <a:schemeClr val="tx2"/>
                </a:solidFill>
              </a:rPr>
              <a:t/>
            </a:r>
            <a:br>
              <a:rPr lang="zh-CN" altLang="en-US" sz="2800" kern="0" dirty="0" smtClean="0">
                <a:solidFill>
                  <a:schemeClr val="tx2"/>
                </a:solidFill>
              </a:rPr>
            </a:br>
            <a:endParaRPr lang="zh-CN" altLang="en-US" sz="2800" dirty="0"/>
          </a:p>
        </p:txBody>
      </p:sp>
      <p:pic>
        <p:nvPicPr>
          <p:cNvPr id="4" name="Picture 9"/>
          <p:cNvPicPr>
            <a:picLocks noGrp="1" noChangeAspect="1" noChangeArrowheads="1"/>
          </p:cNvPicPr>
          <p:nvPr>
            <p:ph idx="1"/>
          </p:nvPr>
        </p:nvPicPr>
        <p:blipFill>
          <a:blip r:embed="rId2"/>
          <a:srcRect/>
          <a:stretch>
            <a:fillRect/>
          </a:stretch>
        </p:blipFill>
        <p:spPr bwMode="auto">
          <a:xfrm>
            <a:off x="666711" y="1500175"/>
            <a:ext cx="10913887" cy="4143391"/>
          </a:xfrm>
          <a:prstGeom prst="rect">
            <a:avLst/>
          </a:prstGeom>
          <a:noFill/>
          <a:ln w="9525">
            <a:noFill/>
            <a:miter lim="800000"/>
            <a:headEnd/>
            <a:tailEnd/>
          </a:ln>
          <a:effectLst/>
        </p:spPr>
      </p:pic>
      <p:sp>
        <p:nvSpPr>
          <p:cNvPr id="5" name="矩形 4"/>
          <p:cNvSpPr/>
          <p:nvPr/>
        </p:nvSpPr>
        <p:spPr>
          <a:xfrm>
            <a:off x="6953256" y="3000372"/>
            <a:ext cx="3714776" cy="1500198"/>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标注 5"/>
          <p:cNvSpPr/>
          <p:nvPr/>
        </p:nvSpPr>
        <p:spPr>
          <a:xfrm>
            <a:off x="5810248" y="4786322"/>
            <a:ext cx="2571768" cy="1357322"/>
          </a:xfrm>
          <a:prstGeom prst="cloudCallout">
            <a:avLst>
              <a:gd name="adj1" fmla="val 58821"/>
              <a:gd name="adj2" fmla="val -77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垂直系统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ppt_x"/>
                                          </p:val>
                                        </p:tav>
                                      </p:tavLst>
                                    </p:anim>
                                    <p:anim calcmode="lin" valueType="num">
                                      <p:cBhvr additive="base">
                                        <p:cTn id="17" dur="500"/>
                                        <p:tgtEl>
                                          <p:spTgt spid="6"/>
                                        </p:tgtEl>
                                        <p:attrNameLst>
                                          <p:attrName>ppt_y</p:attrName>
                                        </p:attrNameLst>
                                      </p:cBhvr>
                                      <p:tavLst>
                                        <p:tav tm="0">
                                          <p:val>
                                            <p:strVal val="ppt_y"/>
                                          </p:val>
                                        </p:tav>
                                        <p:tav tm="100000">
                                          <p:val>
                                            <p:strVal val="1+ppt_h/2"/>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5"/>
                                        </p:tgtEl>
                                        <p:attrNameLst>
                                          <p:attrName>ppt_x</p:attrName>
                                        </p:attrNameLst>
                                      </p:cBhvr>
                                      <p:tavLst>
                                        <p:tav tm="0">
                                          <p:val>
                                            <p:strVal val="ppt_x"/>
                                          </p:val>
                                        </p:tav>
                                        <p:tav tm="100000">
                                          <p:val>
                                            <p:strVal val="ppt_x"/>
                                          </p:val>
                                        </p:tav>
                                      </p:tavLst>
                                    </p:anim>
                                    <p:anim calcmode="lin" valueType="num">
                                      <p:cBhvr additive="base">
                                        <p:cTn id="21" dur="500"/>
                                        <p:tgtEl>
                                          <p:spTgt spid="5"/>
                                        </p:tgtEl>
                                        <p:attrNameLst>
                                          <p:attrName>ppt_y</p:attrName>
                                        </p:attrNameLst>
                                      </p:cBhvr>
                                      <p:tavLst>
                                        <p:tav tm="0">
                                          <p:val>
                                            <p:strVal val="ppt_y"/>
                                          </p:val>
                                        </p:tav>
                                        <p:tav tm="100000">
                                          <p:val>
                                            <p:strVal val="1+ppt_h/2"/>
                                          </p:val>
                                        </p:tav>
                                      </p:tavLst>
                                    </p:anim>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kern="0" dirty="0" smtClean="0">
                <a:solidFill>
                  <a:schemeClr val="tx2"/>
                </a:solidFill>
              </a:rPr>
              <a:t/>
            </a:r>
            <a:br>
              <a:rPr lang="zh-CN" altLang="en-US" sz="2800" kern="0" dirty="0" smtClean="0">
                <a:solidFill>
                  <a:schemeClr val="tx2"/>
                </a:solidFill>
              </a:rPr>
            </a:br>
            <a:endParaRPr lang="zh-CN" altLang="en-US" sz="2800" dirty="0"/>
          </a:p>
        </p:txBody>
      </p:sp>
      <p:graphicFrame>
        <p:nvGraphicFramePr>
          <p:cNvPr id="4" name="内容占位符 3"/>
          <p:cNvGraphicFramePr>
            <a:graphicFrameLocks noGrp="1"/>
          </p:cNvGraphicFramePr>
          <p:nvPr>
            <p:ph idx="1"/>
          </p:nvPr>
        </p:nvGraphicFramePr>
        <p:xfrm>
          <a:off x="406400" y="1066800"/>
          <a:ext cx="11277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eaLnBrk="0" hangingPunct="0"/>
            <a:r>
              <a:rPr lang="zh-CN" altLang="en-US" b="1" kern="0" dirty="0" smtClean="0">
                <a:solidFill>
                  <a:schemeClr val="tx2"/>
                </a:solidFill>
                <a:cs typeface="+mj-cs"/>
              </a:rPr>
              <a:t>高带宽的相关应用</a:t>
            </a:r>
            <a:endParaRPr lang="zh-CN" altLang="en-US" b="1" kern="0" dirty="0">
              <a:solidFill>
                <a:schemeClr val="tx2"/>
              </a:solidFill>
              <a:cs typeface="+mj-cs"/>
            </a:endParaRPr>
          </a:p>
        </p:txBody>
      </p:sp>
      <p:sp>
        <p:nvSpPr>
          <p:cNvPr id="5" name="矩形 4"/>
          <p:cNvSpPr/>
          <p:nvPr/>
        </p:nvSpPr>
        <p:spPr>
          <a:xfrm>
            <a:off x="380960" y="1000108"/>
            <a:ext cx="2214578" cy="1938992"/>
          </a:xfrm>
          <a:prstGeom prst="rect">
            <a:avLst/>
          </a:prstGeom>
        </p:spPr>
        <p:txBody>
          <a:bodyPr wrap="square">
            <a:spAutoFit/>
          </a:bodyPr>
          <a:lstStyle/>
          <a:p>
            <a:r>
              <a:rPr lang="en-US" altLang="zh-CN" sz="2000" b="1" dirty="0" smtClean="0">
                <a:latin typeface="黑体" pitchFamily="49" charset="-122"/>
                <a:ea typeface="黑体" pitchFamily="49" charset="-122"/>
              </a:rPr>
              <a:t>SMT</a:t>
            </a:r>
            <a:r>
              <a:rPr lang="zh-CN" altLang="en-US" sz="2000" b="1" dirty="0" smtClean="0">
                <a:latin typeface="黑体" pitchFamily="49" charset="-122"/>
                <a:ea typeface="黑体" pitchFamily="49" charset="-122"/>
              </a:rPr>
              <a:t>板生产制造行业</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交换机电路板检测</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手机主板检测</a:t>
            </a:r>
            <a:endParaRPr lang="zh-CN" altLang="en-US" sz="2000" b="1" dirty="0">
              <a:latin typeface="黑体" pitchFamily="49" charset="-122"/>
              <a:ea typeface="黑体" pitchFamily="49" charset="-122"/>
            </a:endParaRPr>
          </a:p>
        </p:txBody>
      </p:sp>
      <p:pic>
        <p:nvPicPr>
          <p:cNvPr id="10" name="内容占位符 9"/>
          <p:cNvPicPr>
            <a:picLocks noGrp="1"/>
          </p:cNvPicPr>
          <p:nvPr>
            <p:ph idx="1"/>
          </p:nvPr>
        </p:nvPicPr>
        <p:blipFill>
          <a:blip r:embed="rId2"/>
          <a:stretch>
            <a:fillRect/>
          </a:stretch>
        </p:blipFill>
        <p:spPr>
          <a:xfrm>
            <a:off x="2809852" y="1214422"/>
            <a:ext cx="4357717" cy="2928943"/>
          </a:xfrm>
          <a:prstGeom prst="rect">
            <a:avLst/>
          </a:prstGeom>
        </p:spPr>
      </p:pic>
      <p:pic>
        <p:nvPicPr>
          <p:cNvPr id="11" name="图片 10"/>
          <p:cNvPicPr/>
          <p:nvPr/>
        </p:nvPicPr>
        <p:blipFill>
          <a:blip r:embed="rId3"/>
          <a:stretch>
            <a:fillRect/>
          </a:stretch>
        </p:blipFill>
        <p:spPr>
          <a:xfrm>
            <a:off x="7239008" y="1214422"/>
            <a:ext cx="4071966" cy="2944822"/>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高带宽的相关应用</a:t>
            </a:r>
            <a:endParaRPr lang="zh-CN" altLang="en-US" b="1" dirty="0">
              <a:solidFill>
                <a:schemeClr val="tx2"/>
              </a:solidFill>
            </a:endParaRPr>
          </a:p>
        </p:txBody>
      </p:sp>
      <p:sp>
        <p:nvSpPr>
          <p:cNvPr id="5" name="矩形 4"/>
          <p:cNvSpPr/>
          <p:nvPr/>
        </p:nvSpPr>
        <p:spPr>
          <a:xfrm>
            <a:off x="380960" y="1000108"/>
            <a:ext cx="2214578" cy="1938992"/>
          </a:xfrm>
          <a:prstGeom prst="rect">
            <a:avLst/>
          </a:prstGeom>
        </p:spPr>
        <p:txBody>
          <a:bodyPr wrap="square">
            <a:spAutoFit/>
          </a:bodyPr>
          <a:lstStyle/>
          <a:p>
            <a:r>
              <a:rPr lang="zh-CN" altLang="en-US" sz="2000" b="1" dirty="0" smtClean="0">
                <a:latin typeface="黑体" pitchFamily="49" charset="-122"/>
                <a:ea typeface="黑体" pitchFamily="49" charset="-122"/>
              </a:rPr>
              <a:t>高速总线信号时钟测试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——MIPI</a:t>
            </a:r>
            <a:r>
              <a:rPr lang="zh-CN" altLang="en-US" sz="2000" b="1" dirty="0" smtClean="0">
                <a:latin typeface="黑体" pitchFamily="49" charset="-122"/>
                <a:ea typeface="黑体" pitchFamily="49" charset="-122"/>
              </a:rPr>
              <a:t>时钟信号</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——HDMI</a:t>
            </a:r>
            <a:r>
              <a:rPr lang="zh-CN" altLang="en-US" sz="2000" b="1" dirty="0" smtClean="0">
                <a:latin typeface="黑体" pitchFamily="49" charset="-122"/>
                <a:ea typeface="黑体" pitchFamily="49" charset="-122"/>
              </a:rPr>
              <a:t>时钟信号</a:t>
            </a:r>
            <a:endParaRPr lang="zh-CN" altLang="en-US" sz="2000" b="1" dirty="0">
              <a:latin typeface="黑体" pitchFamily="49" charset="-122"/>
              <a:ea typeface="黑体" pitchFamily="49" charset="-122"/>
            </a:endParaRPr>
          </a:p>
        </p:txBody>
      </p:sp>
      <p:pic>
        <p:nvPicPr>
          <p:cNvPr id="9" name="图片 8" descr="IMG_1528.JPG"/>
          <p:cNvPicPr/>
          <p:nvPr/>
        </p:nvPicPr>
        <p:blipFill>
          <a:blip r:embed="rId2" cstate="print"/>
          <a:stretch>
            <a:fillRect/>
          </a:stretch>
        </p:blipFill>
        <p:spPr>
          <a:xfrm>
            <a:off x="2809852" y="1142984"/>
            <a:ext cx="4249926" cy="3187700"/>
          </a:xfrm>
          <a:prstGeom prst="rect">
            <a:avLst/>
          </a:prstGeom>
        </p:spPr>
      </p:pic>
      <p:pic>
        <p:nvPicPr>
          <p:cNvPr id="13" name="图片 12" descr="DSX_20131205162403.bmp"/>
          <p:cNvPicPr/>
          <p:nvPr/>
        </p:nvPicPr>
        <p:blipFill>
          <a:blip r:embed="rId3"/>
          <a:stretch>
            <a:fillRect/>
          </a:stretch>
        </p:blipFill>
        <p:spPr>
          <a:xfrm>
            <a:off x="7167570" y="1142984"/>
            <a:ext cx="4214842" cy="3143272"/>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kern="0" dirty="0" smtClean="0">
                <a:solidFill>
                  <a:schemeClr val="tx2"/>
                </a:solidFill>
              </a:rPr>
              <a:t/>
            </a:r>
            <a:br>
              <a:rPr lang="zh-CN" altLang="en-US" kern="0" dirty="0" smtClean="0">
                <a:solidFill>
                  <a:schemeClr val="tx2"/>
                </a:solidFill>
              </a:rPr>
            </a:br>
            <a:endParaRPr lang="zh-CN" altLang="en-US" dirty="0"/>
          </a:p>
        </p:txBody>
      </p:sp>
      <p:pic>
        <p:nvPicPr>
          <p:cNvPr id="4" name="Picture 9"/>
          <p:cNvPicPr>
            <a:picLocks noGrp="1" noChangeAspect="1" noChangeArrowheads="1"/>
          </p:cNvPicPr>
          <p:nvPr>
            <p:ph idx="1"/>
          </p:nvPr>
        </p:nvPicPr>
        <p:blipFill>
          <a:blip r:embed="rId2"/>
          <a:srcRect/>
          <a:stretch>
            <a:fillRect/>
          </a:stretch>
        </p:blipFill>
        <p:spPr bwMode="auto">
          <a:xfrm>
            <a:off x="666679" y="1500175"/>
            <a:ext cx="10913919" cy="4143403"/>
          </a:xfrm>
          <a:prstGeom prst="rect">
            <a:avLst/>
          </a:prstGeom>
          <a:noFill/>
          <a:ln w="9525">
            <a:noFill/>
            <a:miter lim="800000"/>
            <a:headEnd/>
            <a:tailEnd/>
          </a:ln>
          <a:effectLst/>
        </p:spPr>
      </p:pic>
      <p:sp>
        <p:nvSpPr>
          <p:cNvPr id="7" name="矩形 6"/>
          <p:cNvSpPr/>
          <p:nvPr/>
        </p:nvSpPr>
        <p:spPr>
          <a:xfrm>
            <a:off x="9048771" y="2000240"/>
            <a:ext cx="1809763" cy="642942"/>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云形标注 7"/>
          <p:cNvSpPr/>
          <p:nvPr/>
        </p:nvSpPr>
        <p:spPr>
          <a:xfrm>
            <a:off x="7524760" y="500042"/>
            <a:ext cx="2571768" cy="1357322"/>
          </a:xfrm>
          <a:prstGeom prst="cloudCallout">
            <a:avLst>
              <a:gd name="adj1" fmla="val 42031"/>
              <a:gd name="adj2" fmla="val 66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水平系统</a:t>
            </a:r>
            <a:endParaRPr lang="zh-CN" altLang="en-US" dirty="0"/>
          </a:p>
        </p:txBody>
      </p:sp>
      <p:sp>
        <p:nvSpPr>
          <p:cNvPr id="14" name="矩形 13"/>
          <p:cNvSpPr/>
          <p:nvPr/>
        </p:nvSpPr>
        <p:spPr>
          <a:xfrm>
            <a:off x="10858534" y="2071678"/>
            <a:ext cx="476253" cy="571504"/>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xit" presetSubtype="4" fill="hold" grpId="1" nodeType="withEffect">
                                  <p:stCondLst>
                                    <p:cond delay="0"/>
                                  </p:stCondLst>
                                  <p:childTnLst>
                                    <p:anim calcmode="lin" valueType="num">
                                      <p:cBhvr additive="base">
                                        <p:cTn id="28" dur="500"/>
                                        <p:tgtEl>
                                          <p:spTgt spid="14"/>
                                        </p:tgtEl>
                                        <p:attrNameLst>
                                          <p:attrName>ppt_x</p:attrName>
                                        </p:attrNameLst>
                                      </p:cBhvr>
                                      <p:tavLst>
                                        <p:tav tm="0">
                                          <p:val>
                                            <p:strVal val="ppt_x"/>
                                          </p:val>
                                        </p:tav>
                                        <p:tav tm="100000">
                                          <p:val>
                                            <p:strVal val="ppt_x"/>
                                          </p:val>
                                        </p:tav>
                                      </p:tavLst>
                                    </p:anim>
                                    <p:anim calcmode="lin" valueType="num">
                                      <p:cBhvr additive="base">
                                        <p:cTn id="29" dur="500"/>
                                        <p:tgtEl>
                                          <p:spTgt spid="14"/>
                                        </p:tgtEl>
                                        <p:attrNameLst>
                                          <p:attrName>ppt_y</p:attrName>
                                        </p:attrNameLst>
                                      </p:cBhvr>
                                      <p:tavLst>
                                        <p:tav tm="0">
                                          <p:val>
                                            <p:strVal val="ppt_y"/>
                                          </p:val>
                                        </p:tav>
                                        <p:tav tm="100000">
                                          <p:val>
                                            <p:strVal val="1+ppt_h/2"/>
                                          </p:val>
                                        </p:tav>
                                      </p:tavLst>
                                    </p:anim>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kern="0" dirty="0" smtClean="0">
                <a:solidFill>
                  <a:schemeClr val="tx2"/>
                </a:solidFill>
              </a:rPr>
              <a:t/>
            </a:r>
            <a:br>
              <a:rPr lang="zh-CN" altLang="en-US" kern="0" dirty="0" smtClean="0">
                <a:solidFill>
                  <a:schemeClr val="tx2"/>
                </a:solidFill>
              </a:rPr>
            </a:br>
            <a:endParaRPr lang="zh-CN" altLang="en-US" dirty="0"/>
          </a:p>
        </p:txBody>
      </p:sp>
      <p:graphicFrame>
        <p:nvGraphicFramePr>
          <p:cNvPr id="4" name="内容占位符 3"/>
          <p:cNvGraphicFramePr>
            <a:graphicFrameLocks noGrp="1"/>
          </p:cNvGraphicFramePr>
          <p:nvPr>
            <p:ph idx="1"/>
          </p:nvPr>
        </p:nvGraphicFramePr>
        <p:xfrm>
          <a:off x="406400" y="1066800"/>
          <a:ext cx="11277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深存储的相关应用</a:t>
            </a:r>
            <a:endParaRPr lang="zh-CN" altLang="en-US" b="1" dirty="0">
              <a:solidFill>
                <a:schemeClr val="tx2"/>
              </a:solidFill>
            </a:endParaRPr>
          </a:p>
        </p:txBody>
      </p:sp>
      <p:pic>
        <p:nvPicPr>
          <p:cNvPr id="4" name="内容占位符 3" descr="H:\20150601 Rigol E  (Backup)\For Customer\20150428 常州凯迪\DS4_QuickPrint4.png"/>
          <p:cNvPicPr>
            <a:picLocks noGrp="1"/>
          </p:cNvPicPr>
          <p:nvPr>
            <p:ph idx="1"/>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7310446" y="928670"/>
            <a:ext cx="4572032" cy="3357586"/>
          </a:xfrm>
          <a:prstGeom prst="rect">
            <a:avLst/>
          </a:prstGeom>
          <a:noFill/>
          <a:ln>
            <a:noFill/>
          </a:ln>
        </p:spPr>
      </p:pic>
      <p:sp>
        <p:nvSpPr>
          <p:cNvPr id="5" name="矩形 4"/>
          <p:cNvSpPr/>
          <p:nvPr/>
        </p:nvSpPr>
        <p:spPr>
          <a:xfrm>
            <a:off x="380960" y="1000108"/>
            <a:ext cx="2214578" cy="707886"/>
          </a:xfrm>
          <a:prstGeom prst="rect">
            <a:avLst/>
          </a:prstGeom>
        </p:spPr>
        <p:txBody>
          <a:bodyPr wrap="square">
            <a:spAutoFit/>
          </a:bodyPr>
          <a:lstStyle/>
          <a:p>
            <a:r>
              <a:rPr lang="zh-CN" altLang="en-US" sz="2000" b="1" dirty="0" smtClean="0">
                <a:latin typeface="黑体" pitchFamily="49" charset="-122"/>
                <a:ea typeface="黑体" pitchFamily="49" charset="-122"/>
              </a:rPr>
              <a:t>开关电源、</a:t>
            </a:r>
            <a:endParaRPr lang="en-US" altLang="zh-CN" sz="2000" b="1" dirty="0" smtClean="0">
              <a:latin typeface="黑体" pitchFamily="49" charset="-122"/>
              <a:ea typeface="黑体" pitchFamily="49" charset="-122"/>
            </a:endParaRPr>
          </a:p>
          <a:p>
            <a:r>
              <a:rPr lang="zh-CN" altLang="en-US" sz="2000" b="1" dirty="0" smtClean="0">
                <a:latin typeface="黑体" pitchFamily="49" charset="-122"/>
                <a:ea typeface="黑体" pitchFamily="49" charset="-122"/>
              </a:rPr>
              <a:t>电机的浪涌电流</a:t>
            </a:r>
            <a:endParaRPr lang="zh-CN" altLang="en-US" sz="2000" b="1" dirty="0">
              <a:latin typeface="黑体" pitchFamily="49" charset="-122"/>
              <a:ea typeface="黑体" pitchFamily="49" charset="-122"/>
            </a:endParaRPr>
          </a:p>
        </p:txBody>
      </p:sp>
      <p:sp>
        <p:nvSpPr>
          <p:cNvPr id="8" name="矩形 7"/>
          <p:cNvSpPr/>
          <p:nvPr/>
        </p:nvSpPr>
        <p:spPr>
          <a:xfrm>
            <a:off x="2738415" y="4500570"/>
            <a:ext cx="8643998" cy="1200329"/>
          </a:xfrm>
          <a:prstGeom prst="rect">
            <a:avLst/>
          </a:prstGeom>
        </p:spPr>
        <p:txBody>
          <a:bodyPr wrap="square">
            <a:spAutoFit/>
          </a:bodyPr>
          <a:lstStyle/>
          <a:p>
            <a:r>
              <a:rPr lang="zh-CN" altLang="en-US" b="1" dirty="0" smtClean="0"/>
              <a:t>开关电源、电机的浪涌电流测试：主要针对于开关电源或电机行业，对于开机浪涌测试，通常测试时基档位在</a:t>
            </a:r>
            <a:r>
              <a:rPr lang="en-US" altLang="zh-CN" b="1" dirty="0" smtClean="0"/>
              <a:t>ms</a:t>
            </a:r>
            <a:r>
              <a:rPr lang="zh-CN" altLang="en-US" b="1" dirty="0" smtClean="0"/>
              <a:t>级别甚至</a:t>
            </a:r>
            <a:r>
              <a:rPr lang="en-US" altLang="zh-CN" b="1" dirty="0" smtClean="0"/>
              <a:t>s</a:t>
            </a:r>
            <a:r>
              <a:rPr lang="zh-CN" altLang="en-US" b="1" dirty="0" smtClean="0"/>
              <a:t>级别，且浪涌电流波形上升时间较短，需要用到较高的采样率；深存储的性能可以很好地解决开机浪涌电流测试要求</a:t>
            </a:r>
            <a:endParaRPr lang="en-US" altLang="zh-CN" b="1" dirty="0" smtClean="0"/>
          </a:p>
          <a:p>
            <a:endParaRPr lang="zh-CN" altLang="en-US" b="1" dirty="0">
              <a:latin typeface="微软雅黑" pitchFamily="34" charset="-122"/>
              <a:ea typeface="微软雅黑" pitchFamily="34" charset="-122"/>
            </a:endParaRPr>
          </a:p>
        </p:txBody>
      </p:sp>
      <p:pic>
        <p:nvPicPr>
          <p:cNvPr id="9" name="图片 8"/>
          <p:cNvPicPr/>
          <p:nvPr/>
        </p:nvPicPr>
        <p:blipFill>
          <a:blip r:embed="rId3"/>
          <a:stretch>
            <a:fillRect/>
          </a:stretch>
        </p:blipFill>
        <p:spPr>
          <a:xfrm>
            <a:off x="2881290" y="928670"/>
            <a:ext cx="4349746" cy="3357586"/>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深存储的相关应用</a:t>
            </a:r>
            <a:endParaRPr lang="zh-CN" altLang="en-US" b="1" dirty="0">
              <a:solidFill>
                <a:schemeClr val="tx2"/>
              </a:solidFill>
            </a:endParaRPr>
          </a:p>
        </p:txBody>
      </p:sp>
      <p:sp>
        <p:nvSpPr>
          <p:cNvPr id="5" name="矩形 4"/>
          <p:cNvSpPr/>
          <p:nvPr/>
        </p:nvSpPr>
        <p:spPr>
          <a:xfrm>
            <a:off x="380960" y="1000108"/>
            <a:ext cx="2214578" cy="400110"/>
          </a:xfrm>
          <a:prstGeom prst="rect">
            <a:avLst/>
          </a:prstGeom>
        </p:spPr>
        <p:txBody>
          <a:bodyPr wrap="square">
            <a:spAutoFit/>
          </a:bodyPr>
          <a:lstStyle/>
          <a:p>
            <a:r>
              <a:rPr lang="zh-CN" altLang="en-US" sz="2000" b="1" dirty="0" smtClean="0">
                <a:latin typeface="黑体" pitchFamily="49" charset="-122"/>
                <a:ea typeface="黑体" pitchFamily="49" charset="-122"/>
              </a:rPr>
              <a:t>电机转速测试</a:t>
            </a:r>
            <a:endParaRPr lang="zh-CN" altLang="en-US" sz="2000" b="1" dirty="0">
              <a:latin typeface="黑体" pitchFamily="49" charset="-122"/>
              <a:ea typeface="黑体" pitchFamily="49" charset="-122"/>
            </a:endParaRPr>
          </a:p>
        </p:txBody>
      </p:sp>
      <p:sp>
        <p:nvSpPr>
          <p:cNvPr id="8" name="矩形 7"/>
          <p:cNvSpPr/>
          <p:nvPr/>
        </p:nvSpPr>
        <p:spPr>
          <a:xfrm>
            <a:off x="2738415" y="4500570"/>
            <a:ext cx="8643998" cy="1477328"/>
          </a:xfrm>
          <a:prstGeom prst="rect">
            <a:avLst/>
          </a:prstGeom>
        </p:spPr>
        <p:txBody>
          <a:bodyPr wrap="square">
            <a:spAutoFit/>
          </a:bodyPr>
          <a:lstStyle/>
          <a:p>
            <a:r>
              <a:rPr lang="zh-CN" altLang="en-US" b="1" dirty="0" smtClean="0"/>
              <a:t>电机的转速测试：对于电机行业或无人机行业中，对于电机的转速测试一般通过电机供电电流进行测试，主要测试电机零转速至最高转速时间、电机同步等各项测试；其中转速测试需要在百</a:t>
            </a:r>
            <a:r>
              <a:rPr lang="en-US" altLang="zh-CN" b="1" dirty="0" smtClean="0"/>
              <a:t>ms</a:t>
            </a:r>
            <a:r>
              <a:rPr lang="zh-CN" altLang="en-US" b="1" dirty="0" smtClean="0"/>
              <a:t>级别甚至</a:t>
            </a:r>
            <a:r>
              <a:rPr lang="en-US" altLang="zh-CN" b="1" dirty="0" smtClean="0"/>
              <a:t>s</a:t>
            </a:r>
            <a:r>
              <a:rPr lang="zh-CN" altLang="en-US" b="1" dirty="0" smtClean="0"/>
              <a:t>级别进行测试，利用灰度级及深存储的优势，可以很容易辨别电机转速的变化过程及整体的时间，进行有效的测试。</a:t>
            </a:r>
            <a:endParaRPr lang="en-US" altLang="zh-CN" b="1" dirty="0" smtClean="0"/>
          </a:p>
          <a:p>
            <a:endParaRPr lang="zh-CN" altLang="en-US" b="1" dirty="0">
              <a:latin typeface="微软雅黑" pitchFamily="34" charset="-122"/>
              <a:ea typeface="微软雅黑" pitchFamily="34" charset="-122"/>
            </a:endParaRPr>
          </a:p>
        </p:txBody>
      </p:sp>
      <p:pic>
        <p:nvPicPr>
          <p:cNvPr id="10" name="内容占位符 9" descr="IMG_3547.JPG"/>
          <p:cNvPicPr>
            <a:picLocks noGrp="1"/>
          </p:cNvPicPr>
          <p:nvPr>
            <p:ph idx="1"/>
          </p:nvPr>
        </p:nvPicPr>
        <p:blipFill>
          <a:blip r:embed="rId2" cstate="print"/>
          <a:stretch>
            <a:fillRect/>
          </a:stretch>
        </p:blipFill>
        <p:spPr>
          <a:xfrm>
            <a:off x="2809852" y="928670"/>
            <a:ext cx="4513811" cy="3383280"/>
          </a:xfrm>
          <a:prstGeom prst="rect">
            <a:avLst/>
          </a:prstGeom>
        </p:spPr>
      </p:pic>
      <p:pic>
        <p:nvPicPr>
          <p:cNvPr id="11" name="图片 10" descr="IMG_3548.JPG"/>
          <p:cNvPicPr/>
          <p:nvPr/>
        </p:nvPicPr>
        <p:blipFill>
          <a:blip r:embed="rId3" cstate="print"/>
          <a:stretch>
            <a:fillRect/>
          </a:stretch>
        </p:blipFill>
        <p:spPr>
          <a:xfrm>
            <a:off x="7397790" y="928670"/>
            <a:ext cx="4413250" cy="331020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波的类型和参数</a:t>
            </a:r>
            <a:endParaRPr lang="zh-CN" altLang="en-US" sz="2800" dirty="0">
              <a:solidFill>
                <a:schemeClr val="tx2"/>
              </a:solidFill>
              <a:latin typeface="微软雅黑" pitchFamily="34" charset="-122"/>
              <a:ea typeface="微软雅黑" pitchFamily="34" charset="-122"/>
            </a:endParaRPr>
          </a:p>
        </p:txBody>
      </p:sp>
      <p:sp>
        <p:nvSpPr>
          <p:cNvPr id="8" name="矩形 7"/>
          <p:cNvSpPr/>
          <p:nvPr/>
        </p:nvSpPr>
        <p:spPr>
          <a:xfrm>
            <a:off x="2952728" y="1285861"/>
            <a:ext cx="8763061" cy="1015663"/>
          </a:xfrm>
          <a:prstGeom prst="rect">
            <a:avLst/>
          </a:prstGeom>
        </p:spPr>
        <p:txBody>
          <a:bodyPr wrap="square">
            <a:spAutoFit/>
          </a:bodyPr>
          <a:lstStyle/>
          <a:p>
            <a:pPr>
              <a:lnSpc>
                <a:spcPct val="150000"/>
              </a:lnSpc>
            </a:pPr>
            <a:r>
              <a:rPr lang="zh-CN" altLang="en-US" sz="2000" dirty="0" smtClean="0">
                <a:latin typeface="微软雅黑" pitchFamily="34" charset="-122"/>
                <a:ea typeface="微软雅黑" pitchFamily="34" charset="-122"/>
              </a:rPr>
              <a:t>正弦波是基本波形，它具有和谐的数学特性，与正弦函数曲线的形状一样。</a:t>
            </a:r>
            <a:r>
              <a:rPr lang="zh-CN" altLang="en-US" sz="2000" dirty="0" smtClean="0">
                <a:latin typeface="微软雅黑" pitchFamily="34" charset="-122"/>
                <a:ea typeface="微软雅黑" pitchFamily="34" charset="-122"/>
                <a:cs typeface="Arial" pitchFamily="34" charset="0"/>
              </a:rPr>
              <a:t>时域中任何非正弦信号都是有基波和不同频率的各次谐波组成的。</a:t>
            </a:r>
            <a:endParaRPr lang="zh-CN" altLang="en-US" sz="2000" dirty="0"/>
          </a:p>
        </p:txBody>
      </p:sp>
      <p:grpSp>
        <p:nvGrpSpPr>
          <p:cNvPr id="2" name="组合 19"/>
          <p:cNvGrpSpPr/>
          <p:nvPr/>
        </p:nvGrpSpPr>
        <p:grpSpPr>
          <a:xfrm>
            <a:off x="476211" y="3354402"/>
            <a:ext cx="10001320" cy="2574928"/>
            <a:chOff x="357158" y="3354402"/>
            <a:chExt cx="7500990" cy="2574928"/>
          </a:xfrm>
        </p:grpSpPr>
        <p:sp>
          <p:nvSpPr>
            <p:cNvPr id="9" name="矩形 8"/>
            <p:cNvSpPr/>
            <p:nvPr/>
          </p:nvSpPr>
          <p:spPr>
            <a:xfrm>
              <a:off x="357158" y="3354402"/>
              <a:ext cx="7500990" cy="400110"/>
            </a:xfrm>
            <a:prstGeom prst="rect">
              <a:avLst/>
            </a:prstGeom>
          </p:spPr>
          <p:txBody>
            <a:bodyPr wrap="square">
              <a:spAutoFit/>
            </a:bodyPr>
            <a:lstStyle/>
            <a:p>
              <a:r>
                <a:rPr lang="zh-CN" altLang="en-US" sz="2000" dirty="0" smtClean="0">
                  <a:latin typeface="微软雅黑" pitchFamily="34" charset="-122"/>
                  <a:ea typeface="微软雅黑" pitchFamily="34" charset="-122"/>
                </a:rPr>
                <a:t>例如：方波是由基波以及</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7</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9……</a:t>
              </a:r>
              <a:r>
                <a:rPr lang="zh-CN" altLang="en-US" sz="2000" dirty="0" smtClean="0">
                  <a:latin typeface="微软雅黑" pitchFamily="34" charset="-122"/>
                  <a:ea typeface="微软雅黑" pitchFamily="34" charset="-122"/>
                </a:rPr>
                <a:t>次谐波分量叠加而成。</a:t>
              </a:r>
              <a:endParaRPr lang="zh-CN" altLang="en-US" sz="2000" dirty="0">
                <a:latin typeface="微软雅黑" pitchFamily="34" charset="-122"/>
                <a:ea typeface="微软雅黑" pitchFamily="34" charset="-122"/>
              </a:endParaRPr>
            </a:p>
          </p:txBody>
        </p:sp>
        <p:sp>
          <p:nvSpPr>
            <p:cNvPr id="11" name="Line 5"/>
            <p:cNvSpPr>
              <a:spLocks noChangeShapeType="1"/>
            </p:cNvSpPr>
            <p:nvPr/>
          </p:nvSpPr>
          <p:spPr bwMode="auto">
            <a:xfrm>
              <a:off x="5485334" y="4440771"/>
              <a:ext cx="794630" cy="0"/>
            </a:xfrm>
            <a:prstGeom prst="line">
              <a:avLst/>
            </a:prstGeom>
            <a:noFill/>
            <a:ln w="28575">
              <a:solidFill>
                <a:schemeClr val="bg1"/>
              </a:solidFill>
              <a:round/>
              <a:headEnd/>
              <a:tailEnd type="triangle" w="med" len="med"/>
            </a:ln>
            <a:effectLst/>
          </p:spPr>
          <p:txBody>
            <a:bodyPr/>
            <a:lstStyle/>
            <a:p>
              <a:endParaRPr lang="zh-CN" altLang="en-US"/>
            </a:p>
          </p:txBody>
        </p:sp>
        <p:sp>
          <p:nvSpPr>
            <p:cNvPr id="12" name="Rectangle 6"/>
            <p:cNvSpPr>
              <a:spLocks noChangeArrowheads="1"/>
            </p:cNvSpPr>
            <p:nvPr/>
          </p:nvSpPr>
          <p:spPr bwMode="auto">
            <a:xfrm>
              <a:off x="428596" y="3783030"/>
              <a:ext cx="7296150" cy="2146300"/>
            </a:xfrm>
            <a:prstGeom prst="rect">
              <a:avLst/>
            </a:prstGeom>
            <a:noFill/>
            <a:ln w="9525">
              <a:solidFill>
                <a:schemeClr val="bg1"/>
              </a:solidFill>
              <a:miter lim="800000"/>
              <a:headEnd/>
              <a:tailEnd/>
            </a:ln>
            <a:effectLst/>
          </p:spPr>
          <p:txBody>
            <a:bodyPr wrap="none" anchor="ctr"/>
            <a:lstStyle/>
            <a:p>
              <a:endParaRPr lang="zh-CN" altLang="en-US"/>
            </a:p>
          </p:txBody>
        </p:sp>
        <p:pic>
          <p:nvPicPr>
            <p:cNvPr id="13" name="Picture 7"/>
            <p:cNvPicPr>
              <a:picLocks noChangeAspect="1" noChangeArrowheads="1"/>
            </p:cNvPicPr>
            <p:nvPr/>
          </p:nvPicPr>
          <p:blipFill>
            <a:blip r:embed="rId3">
              <a:grayscl/>
              <a:biLevel thresh="50000"/>
            </a:blip>
            <a:srcRect/>
            <a:stretch>
              <a:fillRect/>
            </a:stretch>
          </p:blipFill>
          <p:spPr bwMode="auto">
            <a:xfrm>
              <a:off x="645313" y="4055538"/>
              <a:ext cx="848810" cy="853017"/>
            </a:xfrm>
            <a:prstGeom prst="rect">
              <a:avLst/>
            </a:prstGeom>
            <a:noFill/>
            <a:ln w="9525">
              <a:solidFill>
                <a:schemeClr val="bg1"/>
              </a:solidFill>
              <a:miter lim="800000"/>
              <a:headEnd/>
              <a:tailEnd/>
            </a:ln>
            <a:effectLst/>
          </p:spPr>
        </p:pic>
        <p:pic>
          <p:nvPicPr>
            <p:cNvPr id="14" name="Picture 8"/>
            <p:cNvPicPr>
              <a:picLocks noChangeAspect="1" noChangeArrowheads="1"/>
            </p:cNvPicPr>
            <p:nvPr/>
          </p:nvPicPr>
          <p:blipFill>
            <a:blip r:embed="rId4">
              <a:grayscl/>
              <a:biLevel thresh="50000"/>
            </a:blip>
            <a:srcRect/>
            <a:stretch>
              <a:fillRect/>
            </a:stretch>
          </p:blipFill>
          <p:spPr bwMode="auto">
            <a:xfrm>
              <a:off x="2035916" y="4028021"/>
              <a:ext cx="848810" cy="853017"/>
            </a:xfrm>
            <a:prstGeom prst="rect">
              <a:avLst/>
            </a:prstGeom>
            <a:noFill/>
            <a:ln w="9525">
              <a:solidFill>
                <a:schemeClr val="bg1"/>
              </a:solidFill>
              <a:miter lim="800000"/>
              <a:headEnd/>
              <a:tailEnd/>
            </a:ln>
            <a:effectLst/>
          </p:spPr>
        </p:pic>
        <p:pic>
          <p:nvPicPr>
            <p:cNvPr id="15" name="Picture 9"/>
            <p:cNvPicPr>
              <a:picLocks noChangeAspect="1" noChangeArrowheads="1"/>
            </p:cNvPicPr>
            <p:nvPr/>
          </p:nvPicPr>
          <p:blipFill>
            <a:blip r:embed="rId5">
              <a:grayscl/>
              <a:biLevel thresh="50000"/>
            </a:blip>
            <a:srcRect/>
            <a:stretch>
              <a:fillRect/>
            </a:stretch>
          </p:blipFill>
          <p:spPr bwMode="auto">
            <a:xfrm>
              <a:off x="3336220" y="4028021"/>
              <a:ext cx="848810" cy="853017"/>
            </a:xfrm>
            <a:prstGeom prst="rect">
              <a:avLst/>
            </a:prstGeom>
            <a:noFill/>
            <a:ln w="9525">
              <a:solidFill>
                <a:schemeClr val="bg1"/>
              </a:solidFill>
              <a:miter lim="800000"/>
              <a:headEnd/>
              <a:tailEnd/>
            </a:ln>
            <a:effectLst/>
          </p:spPr>
        </p:pic>
        <p:pic>
          <p:nvPicPr>
            <p:cNvPr id="16" name="Picture 10"/>
            <p:cNvPicPr>
              <a:picLocks noChangeAspect="1" noChangeArrowheads="1"/>
            </p:cNvPicPr>
            <p:nvPr/>
          </p:nvPicPr>
          <p:blipFill>
            <a:blip r:embed="rId6">
              <a:grayscl/>
              <a:biLevel thresh="50000"/>
            </a:blip>
            <a:srcRect/>
            <a:stretch>
              <a:fillRect/>
            </a:stretch>
          </p:blipFill>
          <p:spPr bwMode="auto">
            <a:xfrm>
              <a:off x="4492046" y="4055538"/>
              <a:ext cx="848810" cy="853017"/>
            </a:xfrm>
            <a:prstGeom prst="rect">
              <a:avLst/>
            </a:prstGeom>
            <a:noFill/>
            <a:ln w="9525">
              <a:solidFill>
                <a:schemeClr val="bg1"/>
              </a:solidFill>
              <a:miter lim="800000"/>
              <a:headEnd/>
              <a:tailEnd/>
            </a:ln>
            <a:effectLst/>
          </p:spPr>
        </p:pic>
        <p:pic>
          <p:nvPicPr>
            <p:cNvPr id="17" name="Picture 11"/>
            <p:cNvPicPr>
              <a:picLocks noChangeAspect="1" noChangeArrowheads="1"/>
            </p:cNvPicPr>
            <p:nvPr/>
          </p:nvPicPr>
          <p:blipFill>
            <a:blip r:embed="rId7">
              <a:grayscl/>
              <a:biLevel thresh="50000"/>
            </a:blip>
            <a:srcRect/>
            <a:stretch>
              <a:fillRect/>
            </a:stretch>
          </p:blipFill>
          <p:spPr bwMode="auto">
            <a:xfrm>
              <a:off x="6442502" y="4000504"/>
              <a:ext cx="848810" cy="853017"/>
            </a:xfrm>
            <a:prstGeom prst="rect">
              <a:avLst/>
            </a:prstGeom>
            <a:noFill/>
            <a:ln w="9525">
              <a:solidFill>
                <a:schemeClr val="bg1"/>
              </a:solidFill>
              <a:miter lim="800000"/>
              <a:headEnd/>
              <a:tailEnd/>
            </a:ln>
            <a:effectLst/>
          </p:spPr>
        </p:pic>
        <p:sp>
          <p:nvSpPr>
            <p:cNvPr id="18" name="矩形 17"/>
            <p:cNvSpPr/>
            <p:nvPr/>
          </p:nvSpPr>
          <p:spPr>
            <a:xfrm>
              <a:off x="714348" y="5093245"/>
              <a:ext cx="6929486" cy="400110"/>
            </a:xfrm>
            <a:prstGeom prst="rect">
              <a:avLst/>
            </a:prstGeom>
          </p:spPr>
          <p:txBody>
            <a:bodyPr wrap="square">
              <a:spAutoFit/>
            </a:bodyPr>
            <a:lstStyle/>
            <a:p>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次（基波）  </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次           </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次            </a:t>
              </a:r>
              <a:r>
                <a:rPr lang="en-US" altLang="zh-CN" sz="2000" dirty="0" smtClean="0">
                  <a:latin typeface="微软雅黑" pitchFamily="34" charset="-122"/>
                  <a:ea typeface="微软雅黑" pitchFamily="34" charset="-122"/>
                </a:rPr>
                <a:t>7</a:t>
              </a:r>
              <a:r>
                <a:rPr lang="zh-CN" altLang="en-US" sz="2000" dirty="0" smtClean="0">
                  <a:latin typeface="微软雅黑" pitchFamily="34" charset="-122"/>
                  <a:ea typeface="微软雅黑" pitchFamily="34" charset="-122"/>
                </a:rPr>
                <a:t>次	       方波</a:t>
              </a:r>
              <a:r>
                <a:rPr lang="en-US" altLang="zh-CN" sz="2000" dirty="0" smtClean="0">
                  <a:latin typeface="微软雅黑" pitchFamily="34" charset="-122"/>
                  <a:ea typeface="微软雅黑" pitchFamily="34" charset="-122"/>
                </a:rPr>
                <a:t>(2500</a:t>
              </a:r>
              <a:r>
                <a:rPr lang="zh-CN" altLang="en-US" sz="2000" dirty="0" smtClean="0">
                  <a:latin typeface="微软雅黑" pitchFamily="34" charset="-122"/>
                  <a:ea typeface="微软雅黑" pitchFamily="34" charset="-122"/>
                </a:rPr>
                <a:t>次</a:t>
              </a:r>
              <a:r>
                <a:rPr lang="en-US" altLang="zh-CN"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grpSp>
      <p:sp>
        <p:nvSpPr>
          <p:cNvPr id="19" name="任意多边形 20"/>
          <p:cNvSpPr>
            <a:spLocks noChangeArrowheads="1"/>
          </p:cNvSpPr>
          <p:nvPr/>
        </p:nvSpPr>
        <p:spPr bwMode="auto">
          <a:xfrm>
            <a:off x="761963" y="1357298"/>
            <a:ext cx="1714512" cy="1500198"/>
          </a:xfrm>
          <a:custGeom>
            <a:avLst/>
            <a:gdLst>
              <a:gd name="T0" fmla="*/ 0 w 1539240"/>
              <a:gd name="T1" fmla="*/ 949960 h 1917700"/>
              <a:gd name="T2" fmla="*/ 488082 w 1539240"/>
              <a:gd name="T3" fmla="*/ 142240 h 1917700"/>
              <a:gd name="T4" fmla="*/ 1067680 w 1539240"/>
              <a:gd name="T5" fmla="*/ 1803400 h 1917700"/>
              <a:gd name="T6" fmla="*/ 1540510 w 1539240"/>
              <a:gd name="T7" fmla="*/ 828040 h 1917700"/>
              <a:gd name="T8" fmla="*/ 0 60000 65536"/>
              <a:gd name="T9" fmla="*/ 0 60000 65536"/>
              <a:gd name="T10" fmla="*/ 0 60000 65536"/>
              <a:gd name="T11" fmla="*/ 0 60000 65536"/>
              <a:gd name="T12" fmla="*/ 0 w 1539240"/>
              <a:gd name="T13" fmla="*/ 0 h 1917700"/>
              <a:gd name="T14" fmla="*/ 1539240 w 1539240"/>
              <a:gd name="T15" fmla="*/ 1917700 h 1917700"/>
            </a:gdLst>
            <a:ahLst/>
            <a:cxnLst>
              <a:cxn ang="T8">
                <a:pos x="T0" y="T1"/>
              </a:cxn>
              <a:cxn ang="T9">
                <a:pos x="T2" y="T3"/>
              </a:cxn>
              <a:cxn ang="T10">
                <a:pos x="T4" y="T5"/>
              </a:cxn>
              <a:cxn ang="T11">
                <a:pos x="T6" y="T7"/>
              </a:cxn>
            </a:cxnLst>
            <a:rect l="T12" t="T13" r="T14" b="T15"/>
            <a:pathLst>
              <a:path w="1539240" h="1917700">
                <a:moveTo>
                  <a:pt x="0" y="949960"/>
                </a:moveTo>
                <a:cubicBezTo>
                  <a:pt x="154940" y="474980"/>
                  <a:pt x="309880" y="0"/>
                  <a:pt x="487680" y="142240"/>
                </a:cubicBezTo>
                <a:cubicBezTo>
                  <a:pt x="665480" y="284480"/>
                  <a:pt x="891540" y="1689100"/>
                  <a:pt x="1066800" y="1803400"/>
                </a:cubicBezTo>
                <a:cubicBezTo>
                  <a:pt x="1242060" y="1917700"/>
                  <a:pt x="1483360" y="1021080"/>
                  <a:pt x="1539240" y="828040"/>
                </a:cubicBezTo>
              </a:path>
            </a:pathLst>
          </a:custGeom>
          <a:solidFill>
            <a:srgbClr val="FFFFFF"/>
          </a:solidFill>
          <a:ln w="50800" algn="ctr">
            <a:solidFill>
              <a:schemeClr val="tx1"/>
            </a:solidFill>
            <a:round/>
            <a:headEnd/>
            <a:tailEnd/>
          </a:ln>
          <a:effectLst>
            <a:outerShdw blurRad="50800" dist="38100" dir="5400000" algn="t" rotWithShape="0">
              <a:schemeClr val="bg1">
                <a:alpha val="40000"/>
              </a:schemeClr>
            </a:outerShdw>
          </a:effectLst>
        </p:spPr>
        <p:txBody>
          <a:bodyPr/>
          <a:lstStyle/>
          <a:p>
            <a:pPr>
              <a:defRPr/>
            </a:pP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b="1" dirty="0" smtClean="0">
                <a:solidFill>
                  <a:schemeClr val="tx2"/>
                </a:solidFill>
              </a:rPr>
              <a:t>ROLL</a:t>
            </a:r>
            <a:r>
              <a:rPr lang="zh-CN" altLang="en-US" b="1" dirty="0" smtClean="0">
                <a:solidFill>
                  <a:schemeClr val="tx2"/>
                </a:solidFill>
              </a:rPr>
              <a:t>滚动模式的相关应用</a:t>
            </a:r>
            <a:endParaRPr lang="zh-CN" altLang="en-US" b="1" dirty="0">
              <a:solidFill>
                <a:schemeClr val="tx2"/>
              </a:solidFill>
            </a:endParaRPr>
          </a:p>
        </p:txBody>
      </p:sp>
      <p:sp>
        <p:nvSpPr>
          <p:cNvPr id="5" name="矩形 4"/>
          <p:cNvSpPr/>
          <p:nvPr/>
        </p:nvSpPr>
        <p:spPr>
          <a:xfrm>
            <a:off x="380960" y="1000108"/>
            <a:ext cx="2214578" cy="1631216"/>
          </a:xfrm>
          <a:prstGeom prst="rect">
            <a:avLst/>
          </a:prstGeom>
        </p:spPr>
        <p:txBody>
          <a:bodyPr wrap="square">
            <a:spAutoFit/>
          </a:bodyPr>
          <a:lstStyle/>
          <a:p>
            <a:r>
              <a:rPr lang="zh-CN" altLang="en-US" sz="2000" b="1" dirty="0" smtClean="0">
                <a:latin typeface="黑体" pitchFamily="49" charset="-122"/>
                <a:ea typeface="黑体" pitchFamily="49" charset="-122"/>
              </a:rPr>
              <a:t>变频器老化测试相关电流电压波形监控</a:t>
            </a:r>
            <a:endParaRPr lang="en-US" altLang="zh-CN" sz="2000" b="1" dirty="0" smtClean="0">
              <a:latin typeface="黑体" pitchFamily="49" charset="-122"/>
              <a:ea typeface="黑体" pitchFamily="49" charset="-122"/>
            </a:endParaRPr>
          </a:p>
          <a:p>
            <a:r>
              <a:rPr lang="zh-CN" altLang="en-US" sz="2000" b="1" dirty="0" smtClean="0">
                <a:latin typeface="黑体" pitchFamily="49" charset="-122"/>
                <a:ea typeface="黑体" pitchFamily="49" charset="-122"/>
              </a:rPr>
              <a:t>红外监控传感器输出波形</a:t>
            </a:r>
            <a:endParaRPr lang="zh-CN" altLang="en-US" sz="2000" b="1" dirty="0">
              <a:latin typeface="黑体" pitchFamily="49" charset="-122"/>
              <a:ea typeface="黑体" pitchFamily="49" charset="-122"/>
            </a:endParaRPr>
          </a:p>
        </p:txBody>
      </p:sp>
      <p:pic>
        <p:nvPicPr>
          <p:cNvPr id="9" name="内容占位符 8" descr="C:\Users\sn02305\Desktop\当达到.jp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881290" y="785794"/>
            <a:ext cx="2065713" cy="3670069"/>
          </a:xfrm>
          <a:prstGeom prst="rect">
            <a:avLst/>
          </a:prstGeom>
          <a:noFill/>
          <a:ln>
            <a:noFill/>
          </a:ln>
        </p:spPr>
      </p:pic>
      <p:pic>
        <p:nvPicPr>
          <p:cNvPr id="10" name="图片 9" descr="E:\Q2应用案例\20150526_155439.jpg"/>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flipH="1">
            <a:off x="5024430" y="785794"/>
            <a:ext cx="2143140" cy="3643338"/>
          </a:xfrm>
          <a:prstGeom prst="rect">
            <a:avLst/>
          </a:prstGeom>
          <a:noFill/>
          <a:ln>
            <a:noFill/>
          </a:ln>
        </p:spPr>
      </p:pic>
      <p:pic>
        <p:nvPicPr>
          <p:cNvPr id="12" name="图片 11" descr="IMG_3222.JPG"/>
          <p:cNvPicPr/>
          <p:nvPr/>
        </p:nvPicPr>
        <p:blipFill>
          <a:blip r:embed="rId4" cstate="print"/>
          <a:stretch>
            <a:fillRect/>
          </a:stretch>
        </p:blipFill>
        <p:spPr>
          <a:xfrm>
            <a:off x="7239008" y="785794"/>
            <a:ext cx="3143272" cy="1785950"/>
          </a:xfrm>
          <a:prstGeom prst="rect">
            <a:avLst/>
          </a:prstGeom>
        </p:spPr>
      </p:pic>
      <p:pic>
        <p:nvPicPr>
          <p:cNvPr id="13" name="图片 12" descr="IMG_3221.JPG"/>
          <p:cNvPicPr/>
          <p:nvPr/>
        </p:nvPicPr>
        <p:blipFill>
          <a:blip r:embed="rId5" cstate="print"/>
          <a:stretch>
            <a:fillRect/>
          </a:stretch>
        </p:blipFill>
        <p:spPr>
          <a:xfrm>
            <a:off x="7239008" y="2643182"/>
            <a:ext cx="3143272" cy="178595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kern="0" dirty="0" smtClean="0">
                <a:solidFill>
                  <a:schemeClr val="tx2"/>
                </a:solidFill>
              </a:rPr>
              <a:t/>
            </a:r>
            <a:br>
              <a:rPr lang="zh-CN" altLang="en-US" kern="0" dirty="0" smtClean="0">
                <a:solidFill>
                  <a:schemeClr val="tx2"/>
                </a:solidFill>
              </a:rPr>
            </a:br>
            <a:endParaRPr lang="zh-CN" altLang="en-US" dirty="0"/>
          </a:p>
        </p:txBody>
      </p:sp>
      <p:pic>
        <p:nvPicPr>
          <p:cNvPr id="4" name="Picture 9"/>
          <p:cNvPicPr>
            <a:picLocks noGrp="1" noChangeAspect="1" noChangeArrowheads="1"/>
          </p:cNvPicPr>
          <p:nvPr>
            <p:ph idx="1"/>
          </p:nvPr>
        </p:nvPicPr>
        <p:blipFill>
          <a:blip r:embed="rId2"/>
          <a:srcRect/>
          <a:stretch>
            <a:fillRect/>
          </a:stretch>
        </p:blipFill>
        <p:spPr bwMode="auto">
          <a:xfrm>
            <a:off x="666711" y="1500175"/>
            <a:ext cx="10913887" cy="4143391"/>
          </a:xfrm>
          <a:prstGeom prst="rect">
            <a:avLst/>
          </a:prstGeom>
          <a:noFill/>
          <a:ln w="9525">
            <a:noFill/>
            <a:miter lim="800000"/>
            <a:headEnd/>
            <a:tailEnd/>
          </a:ln>
          <a:effectLst/>
        </p:spPr>
      </p:pic>
      <p:sp>
        <p:nvSpPr>
          <p:cNvPr id="11" name="矩形 10"/>
          <p:cNvSpPr/>
          <p:nvPr/>
        </p:nvSpPr>
        <p:spPr>
          <a:xfrm>
            <a:off x="9144021" y="2500306"/>
            <a:ext cx="2286016" cy="642942"/>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云形标注 11"/>
          <p:cNvSpPr/>
          <p:nvPr/>
        </p:nvSpPr>
        <p:spPr>
          <a:xfrm>
            <a:off x="9620232" y="571480"/>
            <a:ext cx="2571768" cy="1357322"/>
          </a:xfrm>
          <a:prstGeom prst="cloudCallout">
            <a:avLst>
              <a:gd name="adj1" fmla="val -26117"/>
              <a:gd name="adj2" fmla="val 64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功能系统</a:t>
            </a:r>
            <a:endParaRPr lang="zh-CN" altLang="en-US" dirty="0"/>
          </a:p>
        </p:txBody>
      </p:sp>
      <p:sp>
        <p:nvSpPr>
          <p:cNvPr id="13" name="矩形 12"/>
          <p:cNvSpPr/>
          <p:nvPr/>
        </p:nvSpPr>
        <p:spPr>
          <a:xfrm>
            <a:off x="8477267" y="1500174"/>
            <a:ext cx="2857520" cy="571504"/>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858534" y="2071678"/>
            <a:ext cx="476253" cy="571504"/>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标注 14"/>
          <p:cNvSpPr/>
          <p:nvPr/>
        </p:nvSpPr>
        <p:spPr>
          <a:xfrm>
            <a:off x="6191251" y="2285992"/>
            <a:ext cx="2571768" cy="1357322"/>
          </a:xfrm>
          <a:prstGeom prst="cloudCallout">
            <a:avLst>
              <a:gd name="adj1" fmla="val 58821"/>
              <a:gd name="adj2" fmla="val -77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快速功能键</a:t>
            </a:r>
            <a:endParaRPr lang="zh-CN" altLang="en-US" dirty="0"/>
          </a:p>
        </p:txBody>
      </p:sp>
      <p:sp>
        <p:nvSpPr>
          <p:cNvPr id="16" name="云形标注 15"/>
          <p:cNvSpPr/>
          <p:nvPr/>
        </p:nvSpPr>
        <p:spPr>
          <a:xfrm>
            <a:off x="3905235" y="500042"/>
            <a:ext cx="2571768" cy="1357322"/>
          </a:xfrm>
          <a:prstGeom prst="cloudCallout">
            <a:avLst>
              <a:gd name="adj1" fmla="val 42031"/>
              <a:gd name="adj2" fmla="val 54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菜单栏快捷键</a:t>
            </a:r>
            <a:endParaRPr lang="zh-CN" altLang="en-US" dirty="0"/>
          </a:p>
        </p:txBody>
      </p:sp>
      <p:sp>
        <p:nvSpPr>
          <p:cNvPr id="17" name="云形标注 16"/>
          <p:cNvSpPr/>
          <p:nvPr/>
        </p:nvSpPr>
        <p:spPr>
          <a:xfrm>
            <a:off x="0" y="5000636"/>
            <a:ext cx="2571768" cy="1357322"/>
          </a:xfrm>
          <a:prstGeom prst="cloudCallout">
            <a:avLst>
              <a:gd name="adj1" fmla="val -5376"/>
              <a:gd name="adj2" fmla="val -86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快速测量快捷键</a:t>
            </a:r>
            <a:endParaRPr lang="zh-CN" altLang="en-US" dirty="0"/>
          </a:p>
        </p:txBody>
      </p:sp>
      <p:sp>
        <p:nvSpPr>
          <p:cNvPr id="18" name="下箭头 17"/>
          <p:cNvSpPr/>
          <p:nvPr/>
        </p:nvSpPr>
        <p:spPr>
          <a:xfrm>
            <a:off x="6953256" y="1357298"/>
            <a:ext cx="666755" cy="6429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2"/>
                                        </p:tgtEl>
                                        <p:attrNameLst>
                                          <p:attrName>ppt_x</p:attrName>
                                        </p:attrNameLst>
                                      </p:cBhvr>
                                      <p:tavLst>
                                        <p:tav tm="0">
                                          <p:val>
                                            <p:strVal val="ppt_x"/>
                                          </p:val>
                                        </p:tav>
                                        <p:tav tm="100000">
                                          <p:val>
                                            <p:strVal val="ppt_x"/>
                                          </p:val>
                                        </p:tav>
                                      </p:tavLst>
                                    </p:anim>
                                    <p:anim calcmode="lin" valueType="num">
                                      <p:cBhvr additive="base">
                                        <p:cTn id="17" dur="500"/>
                                        <p:tgtEl>
                                          <p:spTgt spid="12"/>
                                        </p:tgtEl>
                                        <p:attrNameLst>
                                          <p:attrName>ppt_y</p:attrName>
                                        </p:attrNameLst>
                                      </p:cBhvr>
                                      <p:tavLst>
                                        <p:tav tm="0">
                                          <p:val>
                                            <p:strVal val="ppt_y"/>
                                          </p:val>
                                        </p:tav>
                                        <p:tav tm="100000">
                                          <p:val>
                                            <p:strVal val="1+ppt_h/2"/>
                                          </p:val>
                                        </p:tav>
                                      </p:tavLst>
                                    </p:anim>
                                    <p:set>
                                      <p:cBhvr>
                                        <p:cTn id="18" dur="1" fill="hold">
                                          <p:stCondLst>
                                            <p:cond delay="499"/>
                                          </p:stCondLst>
                                        </p:cTn>
                                        <p:tgtEl>
                                          <p:spTgt spid="12"/>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ppt_x"/>
                                          </p:val>
                                        </p:tav>
                                      </p:tavLst>
                                    </p:anim>
                                    <p:anim calcmode="lin" valueType="num">
                                      <p:cBhvr additive="base">
                                        <p:cTn id="21" dur="500"/>
                                        <p:tgtEl>
                                          <p:spTgt spid="11"/>
                                        </p:tgtEl>
                                        <p:attrNameLst>
                                          <p:attrName>ppt_y</p:attrName>
                                        </p:attrNameLst>
                                      </p:cBhvr>
                                      <p:tavLst>
                                        <p:tav tm="0">
                                          <p:val>
                                            <p:strVal val="ppt_y"/>
                                          </p:val>
                                        </p:tav>
                                        <p:tav tm="100000">
                                          <p:val>
                                            <p:strVal val="1+ppt_h/2"/>
                                          </p:val>
                                        </p:tav>
                                      </p:tavLst>
                                    </p:anim>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grpId="1" nodeType="click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ppt_x"/>
                                          </p:val>
                                        </p:tav>
                                      </p:tavLst>
                                    </p:anim>
                                    <p:anim calcmode="lin" valueType="num">
                                      <p:cBhvr additive="base">
                                        <p:cTn id="41" dur="500"/>
                                        <p:tgtEl>
                                          <p:spTgt spid="15"/>
                                        </p:tgtEl>
                                        <p:attrNameLst>
                                          <p:attrName>ppt_y</p:attrName>
                                        </p:attrNameLst>
                                      </p:cBhvr>
                                      <p:tavLst>
                                        <p:tav tm="0">
                                          <p:val>
                                            <p:strVal val="ppt_y"/>
                                          </p:val>
                                        </p:tav>
                                        <p:tav tm="100000">
                                          <p:val>
                                            <p:strVal val="1+ppt_h/2"/>
                                          </p:val>
                                        </p:tav>
                                      </p:tavLst>
                                    </p:anim>
                                    <p:set>
                                      <p:cBhvr>
                                        <p:cTn id="42" dur="1" fill="hold">
                                          <p:stCondLst>
                                            <p:cond delay="499"/>
                                          </p:stCondLst>
                                        </p:cTn>
                                        <p:tgtEl>
                                          <p:spTgt spid="15"/>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4"/>
                                        </p:tgtEl>
                                        <p:attrNameLst>
                                          <p:attrName>ppt_x</p:attrName>
                                        </p:attrNameLst>
                                      </p:cBhvr>
                                      <p:tavLst>
                                        <p:tav tm="0">
                                          <p:val>
                                            <p:strVal val="ppt_x"/>
                                          </p:val>
                                        </p:tav>
                                        <p:tav tm="100000">
                                          <p:val>
                                            <p:strVal val="ppt_x"/>
                                          </p:val>
                                        </p:tav>
                                      </p:tavLst>
                                    </p:anim>
                                    <p:anim calcmode="lin" valueType="num">
                                      <p:cBhvr additive="base">
                                        <p:cTn id="45" dur="500"/>
                                        <p:tgtEl>
                                          <p:spTgt spid="14"/>
                                        </p:tgtEl>
                                        <p:attrNameLst>
                                          <p:attrName>ppt_y</p:attrName>
                                        </p:attrNameLst>
                                      </p:cBhvr>
                                      <p:tavLst>
                                        <p:tav tm="0">
                                          <p:val>
                                            <p:strVal val="ppt_y"/>
                                          </p:val>
                                        </p:tav>
                                        <p:tav tm="100000">
                                          <p:val>
                                            <p:strVal val="1+ppt_h/2"/>
                                          </p:val>
                                        </p:tav>
                                      </p:tavLst>
                                    </p:anim>
                                    <p:set>
                                      <p:cBhvr>
                                        <p:cTn id="46" dur="1" fill="hold">
                                          <p:stCondLst>
                                            <p:cond delay="499"/>
                                          </p:stCondLst>
                                        </p:cTn>
                                        <p:tgtEl>
                                          <p:spTgt spid="14"/>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8"/>
                                        </p:tgtEl>
                                        <p:attrNameLst>
                                          <p:attrName>ppt_x</p:attrName>
                                        </p:attrNameLst>
                                      </p:cBhvr>
                                      <p:tavLst>
                                        <p:tav tm="0">
                                          <p:val>
                                            <p:strVal val="ppt_x"/>
                                          </p:val>
                                        </p:tav>
                                        <p:tav tm="100000">
                                          <p:val>
                                            <p:strVal val="ppt_x"/>
                                          </p:val>
                                        </p:tav>
                                      </p:tavLst>
                                    </p:anim>
                                    <p:anim calcmode="lin" valueType="num">
                                      <p:cBhvr additive="base">
                                        <p:cTn id="73" dur="500"/>
                                        <p:tgtEl>
                                          <p:spTgt spid="18"/>
                                        </p:tgtEl>
                                        <p:attrNameLst>
                                          <p:attrName>ppt_y</p:attrName>
                                        </p:attrNameLst>
                                      </p:cBhvr>
                                      <p:tavLst>
                                        <p:tav tm="0">
                                          <p:val>
                                            <p:strVal val="ppt_y"/>
                                          </p:val>
                                        </p:tav>
                                        <p:tav tm="100000">
                                          <p:val>
                                            <p:strVal val="1+ppt_h/2"/>
                                          </p:val>
                                        </p:tav>
                                      </p:tavLst>
                                    </p:anim>
                                    <p:set>
                                      <p:cBhvr>
                                        <p:cTn id="74" dur="1" fill="hold">
                                          <p:stCondLst>
                                            <p:cond delay="499"/>
                                          </p:stCondLst>
                                        </p:cTn>
                                        <p:tgtEl>
                                          <p:spTgt spid="18"/>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16"/>
                                        </p:tgtEl>
                                        <p:attrNameLst>
                                          <p:attrName>ppt_x</p:attrName>
                                        </p:attrNameLst>
                                      </p:cBhvr>
                                      <p:tavLst>
                                        <p:tav tm="0">
                                          <p:val>
                                            <p:strVal val="ppt_x"/>
                                          </p:val>
                                        </p:tav>
                                        <p:tav tm="100000">
                                          <p:val>
                                            <p:strVal val="ppt_x"/>
                                          </p:val>
                                        </p:tav>
                                      </p:tavLst>
                                    </p:anim>
                                    <p:anim calcmode="lin" valueType="num">
                                      <p:cBhvr additive="base">
                                        <p:cTn id="77" dur="500"/>
                                        <p:tgtEl>
                                          <p:spTgt spid="16"/>
                                        </p:tgtEl>
                                        <p:attrNameLst>
                                          <p:attrName>ppt_y</p:attrName>
                                        </p:attrNameLst>
                                      </p:cBhvr>
                                      <p:tavLst>
                                        <p:tav tm="0">
                                          <p:val>
                                            <p:strVal val="ppt_y"/>
                                          </p:val>
                                        </p:tav>
                                        <p:tav tm="100000">
                                          <p:val>
                                            <p:strVal val="1+ppt_h/2"/>
                                          </p:val>
                                        </p:tav>
                                      </p:tavLst>
                                    </p:anim>
                                    <p:set>
                                      <p:cBhvr>
                                        <p:cTn id="78" dur="1" fill="hold">
                                          <p:stCondLst>
                                            <p:cond delay="499"/>
                                          </p:stCondLst>
                                        </p:cTn>
                                        <p:tgtEl>
                                          <p:spTgt spid="16"/>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17"/>
                                        </p:tgtEl>
                                        <p:attrNameLst>
                                          <p:attrName>ppt_x</p:attrName>
                                        </p:attrNameLst>
                                      </p:cBhvr>
                                      <p:tavLst>
                                        <p:tav tm="0">
                                          <p:val>
                                            <p:strVal val="ppt_x"/>
                                          </p:val>
                                        </p:tav>
                                        <p:tav tm="100000">
                                          <p:val>
                                            <p:strVal val="ppt_x"/>
                                          </p:val>
                                        </p:tav>
                                      </p:tavLst>
                                    </p:anim>
                                    <p:anim calcmode="lin" valueType="num">
                                      <p:cBhvr additive="base">
                                        <p:cTn id="81" dur="500"/>
                                        <p:tgtEl>
                                          <p:spTgt spid="17"/>
                                        </p:tgtEl>
                                        <p:attrNameLst>
                                          <p:attrName>ppt_y</p:attrName>
                                        </p:attrNameLst>
                                      </p:cBhvr>
                                      <p:tavLst>
                                        <p:tav tm="0">
                                          <p:val>
                                            <p:strVal val="ppt_y"/>
                                          </p:val>
                                        </p:tav>
                                        <p:tav tm="100000">
                                          <p:val>
                                            <p:strVal val="1+ppt_h/2"/>
                                          </p:val>
                                        </p:tav>
                                      </p:tavLst>
                                    </p:anim>
                                    <p:set>
                                      <p:cBhvr>
                                        <p:cTn id="8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pic>
        <p:nvPicPr>
          <p:cNvPr id="82949" name="Picture 5"/>
          <p:cNvPicPr>
            <a:picLocks noChangeAspect="1" noChangeArrowheads="1"/>
          </p:cNvPicPr>
          <p:nvPr/>
        </p:nvPicPr>
        <p:blipFill>
          <a:blip r:embed="rId3"/>
          <a:srcRect/>
          <a:stretch>
            <a:fillRect/>
          </a:stretch>
        </p:blipFill>
        <p:spPr bwMode="auto">
          <a:xfrm>
            <a:off x="761963" y="2143116"/>
            <a:ext cx="1957504" cy="3000396"/>
          </a:xfrm>
          <a:prstGeom prst="rect">
            <a:avLst/>
          </a:prstGeom>
          <a:noFill/>
          <a:ln w="9525">
            <a:noFill/>
            <a:miter lim="800000"/>
            <a:headEnd/>
            <a:tailEnd/>
          </a:ln>
          <a:effectLst/>
        </p:spPr>
      </p:pic>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自动测量</a:t>
            </a:r>
            <a:endParaRPr lang="zh-CN" altLang="en-US" sz="2400" dirty="0">
              <a:solidFill>
                <a:srgbClr val="FF0000"/>
              </a:solidFill>
            </a:endParaRPr>
          </a:p>
        </p:txBody>
      </p:sp>
      <p:pic>
        <p:nvPicPr>
          <p:cNvPr id="82950" name="Picture 6"/>
          <p:cNvPicPr>
            <a:picLocks noChangeAspect="1" noChangeArrowheads="1"/>
          </p:cNvPicPr>
          <p:nvPr/>
        </p:nvPicPr>
        <p:blipFill>
          <a:blip r:embed="rId4"/>
          <a:srcRect/>
          <a:stretch>
            <a:fillRect/>
          </a:stretch>
        </p:blipFill>
        <p:spPr bwMode="auto">
          <a:xfrm>
            <a:off x="4476739" y="2214555"/>
            <a:ext cx="6572296" cy="2929299"/>
          </a:xfrm>
          <a:prstGeom prst="rect">
            <a:avLst/>
          </a:prstGeom>
          <a:noFill/>
          <a:ln w="9525">
            <a:noFill/>
            <a:miter lim="800000"/>
            <a:headEnd/>
            <a:tailEnd/>
          </a:ln>
          <a:effectLst/>
        </p:spPr>
      </p:pic>
      <p:pic>
        <p:nvPicPr>
          <p:cNvPr id="82951" name="Picture 7"/>
          <p:cNvPicPr>
            <a:picLocks noChangeAspect="1" noChangeArrowheads="1"/>
          </p:cNvPicPr>
          <p:nvPr/>
        </p:nvPicPr>
        <p:blipFill>
          <a:blip r:embed="rId5"/>
          <a:srcRect/>
          <a:stretch>
            <a:fillRect/>
          </a:stretch>
        </p:blipFill>
        <p:spPr bwMode="auto">
          <a:xfrm>
            <a:off x="762189" y="5500702"/>
            <a:ext cx="10316416" cy="714380"/>
          </a:xfrm>
          <a:prstGeom prst="rect">
            <a:avLst/>
          </a:prstGeom>
          <a:noFill/>
          <a:ln w="9525">
            <a:noFill/>
            <a:miter lim="800000"/>
            <a:headEnd/>
            <a:tailEnd/>
          </a:ln>
          <a:effectLst/>
        </p:spPr>
      </p:pic>
      <p:sp>
        <p:nvSpPr>
          <p:cNvPr id="18" name="矩形 17"/>
          <p:cNvSpPr/>
          <p:nvPr/>
        </p:nvSpPr>
        <p:spPr>
          <a:xfrm>
            <a:off x="857213" y="2428868"/>
            <a:ext cx="857256" cy="21431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081097">
            <a:off x="1233013" y="4210211"/>
            <a:ext cx="3866700" cy="503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5400000">
            <a:off x="6179269" y="5084056"/>
            <a:ext cx="1266980" cy="671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71461" y="1702346"/>
            <a:ext cx="10858576" cy="369332"/>
          </a:xfrm>
          <a:prstGeom prst="rect">
            <a:avLst/>
          </a:prstGeom>
        </p:spPr>
        <p:txBody>
          <a:bodyPr wrap="square">
            <a:spAutoFit/>
          </a:bodyPr>
          <a:lstStyle/>
          <a:p>
            <a:r>
              <a:rPr lang="zh-CN" altLang="en-US" b="1" kern="0" dirty="0" smtClean="0">
                <a:latin typeface="微软雅黑" pitchFamily="34" charset="-122"/>
                <a:ea typeface="微软雅黑" pitchFamily="34" charset="-122"/>
              </a:rPr>
              <a:t>专用测量快捷键                                                                 支持</a:t>
            </a:r>
            <a:r>
              <a:rPr lang="en-US" altLang="zh-CN" b="1" kern="0" dirty="0" smtClean="0">
                <a:latin typeface="微软雅黑" pitchFamily="34" charset="-122"/>
                <a:ea typeface="微软雅黑" pitchFamily="34" charset="-122"/>
              </a:rPr>
              <a:t>5</a:t>
            </a:r>
            <a:r>
              <a:rPr lang="zh-CN" altLang="en-US" b="1" kern="0" dirty="0" smtClean="0">
                <a:latin typeface="微软雅黑" pitchFamily="34" charset="-122"/>
                <a:ea typeface="微软雅黑" pitchFamily="34" charset="-122"/>
              </a:rPr>
              <a:t>项统计测量                    </a:t>
            </a:r>
            <a:endParaRPr lang="zh-CN" altLang="en-US" dirty="0"/>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光标测量</a:t>
            </a:r>
            <a:endParaRPr lang="zh-CN" altLang="en-US" sz="2400" dirty="0">
              <a:solidFill>
                <a:srgbClr val="FF0000"/>
              </a:solidFill>
            </a:endParaRPr>
          </a:p>
        </p:txBody>
      </p:sp>
      <p:pic>
        <p:nvPicPr>
          <p:cNvPr id="83974" name="Picture 6"/>
          <p:cNvPicPr>
            <a:picLocks noChangeAspect="1" noChangeArrowheads="1"/>
          </p:cNvPicPr>
          <p:nvPr/>
        </p:nvPicPr>
        <p:blipFill>
          <a:blip r:embed="rId3"/>
          <a:srcRect/>
          <a:stretch>
            <a:fillRect/>
          </a:stretch>
        </p:blipFill>
        <p:spPr bwMode="auto">
          <a:xfrm>
            <a:off x="380960" y="1428737"/>
            <a:ext cx="4767877" cy="1071569"/>
          </a:xfrm>
          <a:prstGeom prst="rect">
            <a:avLst/>
          </a:prstGeom>
          <a:noFill/>
          <a:ln w="9525">
            <a:noFill/>
            <a:miter lim="800000"/>
            <a:headEnd/>
            <a:tailEnd/>
          </a:ln>
          <a:effectLst/>
        </p:spPr>
      </p:pic>
      <p:pic>
        <p:nvPicPr>
          <p:cNvPr id="83975" name="Picture 7"/>
          <p:cNvPicPr>
            <a:picLocks noChangeAspect="1" noChangeArrowheads="1"/>
          </p:cNvPicPr>
          <p:nvPr/>
        </p:nvPicPr>
        <p:blipFill>
          <a:blip r:embed="rId4"/>
          <a:srcRect/>
          <a:stretch>
            <a:fillRect/>
          </a:stretch>
        </p:blipFill>
        <p:spPr bwMode="auto">
          <a:xfrm>
            <a:off x="2870221" y="3143248"/>
            <a:ext cx="7988313" cy="2916716"/>
          </a:xfrm>
          <a:prstGeom prst="rect">
            <a:avLst/>
          </a:prstGeom>
          <a:noFill/>
          <a:ln w="9525">
            <a:noFill/>
            <a:miter lim="800000"/>
            <a:headEnd/>
            <a:tailEnd/>
          </a:ln>
          <a:effectLst/>
        </p:spPr>
      </p:pic>
      <p:sp>
        <p:nvSpPr>
          <p:cNvPr id="16" name="矩形 15"/>
          <p:cNvSpPr/>
          <p:nvPr/>
        </p:nvSpPr>
        <p:spPr>
          <a:xfrm>
            <a:off x="4286237" y="2214554"/>
            <a:ext cx="7143800" cy="707886"/>
          </a:xfrm>
          <a:prstGeom prst="rect">
            <a:avLst/>
          </a:prstGeom>
        </p:spPr>
        <p:txBody>
          <a:bodyPr wrap="square">
            <a:spAutoFit/>
          </a:bodyPr>
          <a:lstStyle/>
          <a:p>
            <a:r>
              <a:rPr lang="zh-CN" altLang="en-US" sz="2000" dirty="0" smtClean="0">
                <a:latin typeface="微软雅黑" pitchFamily="34" charset="-122"/>
                <a:ea typeface="微软雅黑" pitchFamily="34" charset="-122"/>
              </a:rPr>
              <a:t>例如：手动光标测量一个方波的周期（△</a:t>
            </a:r>
            <a:r>
              <a:rPr lang="en-US" altLang="zh-CN" sz="2000" dirty="0" smtClean="0">
                <a:latin typeface="微软雅黑" pitchFamily="34" charset="-122"/>
                <a:ea typeface="微软雅黑" pitchFamily="34" charset="-122"/>
              </a:rPr>
              <a:t>X</a:t>
            </a:r>
            <a:r>
              <a:rPr lang="zh-CN" altLang="en-US" sz="2000" dirty="0" smtClean="0">
                <a:latin typeface="微软雅黑" pitchFamily="34" charset="-122"/>
                <a:ea typeface="微软雅黑" pitchFamily="34" charset="-122"/>
              </a:rPr>
              <a:t>）为</a:t>
            </a:r>
            <a:r>
              <a:rPr lang="en-US" altLang="zh-CN" sz="2000" dirty="0" smtClean="0">
                <a:latin typeface="微软雅黑" pitchFamily="34" charset="-122"/>
                <a:ea typeface="微软雅黑" pitchFamily="34" charset="-122"/>
              </a:rPr>
              <a:t>1 ms</a:t>
            </a:r>
            <a:r>
              <a:rPr lang="zh-CN" altLang="en-US" sz="2000" dirty="0" smtClean="0">
                <a:latin typeface="微软雅黑" pitchFamily="34" charset="-122"/>
                <a:ea typeface="微软雅黑" pitchFamily="34" charset="-122"/>
              </a:rPr>
              <a:t>，刚好等于自动测量周期的结果。</a:t>
            </a:r>
            <a:endParaRPr lang="zh-CN" altLang="en-US" sz="2000"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快速测量及追踪光标的相关应用</a:t>
            </a:r>
            <a:endParaRPr lang="zh-CN" altLang="en-US" b="1" dirty="0">
              <a:solidFill>
                <a:schemeClr val="tx2"/>
              </a:solidFill>
            </a:endParaRPr>
          </a:p>
        </p:txBody>
      </p:sp>
      <p:sp>
        <p:nvSpPr>
          <p:cNvPr id="5" name="矩形 4"/>
          <p:cNvSpPr/>
          <p:nvPr/>
        </p:nvSpPr>
        <p:spPr>
          <a:xfrm>
            <a:off x="380960" y="1000108"/>
            <a:ext cx="2214578" cy="1631216"/>
          </a:xfrm>
          <a:prstGeom prst="rect">
            <a:avLst/>
          </a:prstGeom>
        </p:spPr>
        <p:txBody>
          <a:bodyPr wrap="square">
            <a:spAutoFit/>
          </a:bodyPr>
          <a:lstStyle/>
          <a:p>
            <a:r>
              <a:rPr lang="zh-CN" altLang="en-US" sz="2000" b="1" dirty="0" smtClean="0">
                <a:latin typeface="黑体" pitchFamily="49" charset="-122"/>
                <a:ea typeface="黑体" pitchFamily="49" charset="-122"/>
              </a:rPr>
              <a:t>连接线性能测试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信号频率，上升时间，顶端值，底端值等</a:t>
            </a:r>
            <a:endParaRPr lang="en-US" altLang="zh-CN" sz="2000" b="1" dirty="0" smtClean="0">
              <a:latin typeface="黑体" pitchFamily="49" charset="-122"/>
              <a:ea typeface="黑体" pitchFamily="49" charset="-122"/>
            </a:endParaRPr>
          </a:p>
          <a:p>
            <a:endParaRPr lang="zh-CN" altLang="en-US" sz="2000" b="1" dirty="0">
              <a:latin typeface="黑体" pitchFamily="49" charset="-122"/>
              <a:ea typeface="黑体" pitchFamily="49" charset="-122"/>
            </a:endParaRPr>
          </a:p>
        </p:txBody>
      </p:sp>
      <p:pic>
        <p:nvPicPr>
          <p:cNvPr id="7" name="图片 6" descr="IMG_3374.JPG"/>
          <p:cNvPicPr/>
          <p:nvPr/>
        </p:nvPicPr>
        <p:blipFill>
          <a:blip r:embed="rId2" cstate="print"/>
          <a:stretch>
            <a:fillRect/>
          </a:stretch>
        </p:blipFill>
        <p:spPr>
          <a:xfrm>
            <a:off x="2881290" y="928670"/>
            <a:ext cx="4286280" cy="3357586"/>
          </a:xfrm>
          <a:prstGeom prst="rect">
            <a:avLst/>
          </a:prstGeom>
        </p:spPr>
      </p:pic>
      <p:pic>
        <p:nvPicPr>
          <p:cNvPr id="14" name="内容占位符 13" descr="IMG_3375.JPG"/>
          <p:cNvPicPr>
            <a:picLocks noGrp="1"/>
          </p:cNvPicPr>
          <p:nvPr>
            <p:ph idx="1"/>
          </p:nvPr>
        </p:nvPicPr>
        <p:blipFill>
          <a:blip r:embed="rId3" cstate="print"/>
          <a:stretch>
            <a:fillRect/>
          </a:stretch>
        </p:blipFill>
        <p:spPr>
          <a:xfrm>
            <a:off x="7239008" y="928670"/>
            <a:ext cx="4286280" cy="335758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串行总线触发和解码</a:t>
            </a:r>
            <a:endParaRPr lang="zh-CN" altLang="en-US" sz="2400" dirty="0">
              <a:solidFill>
                <a:srgbClr val="FF0000"/>
              </a:solidFill>
            </a:endParaRPr>
          </a:p>
        </p:txBody>
      </p:sp>
      <p:pic>
        <p:nvPicPr>
          <p:cNvPr id="86018" name="Picture 2"/>
          <p:cNvPicPr>
            <a:picLocks noChangeAspect="1" noChangeArrowheads="1"/>
          </p:cNvPicPr>
          <p:nvPr/>
        </p:nvPicPr>
        <p:blipFill>
          <a:blip r:embed="rId3"/>
          <a:srcRect/>
          <a:stretch>
            <a:fillRect/>
          </a:stretch>
        </p:blipFill>
        <p:spPr bwMode="auto">
          <a:xfrm>
            <a:off x="476211" y="2066670"/>
            <a:ext cx="7620053" cy="3434032"/>
          </a:xfrm>
          <a:prstGeom prst="rect">
            <a:avLst/>
          </a:prstGeom>
          <a:noFill/>
          <a:ln w="9525">
            <a:noFill/>
            <a:miter lim="800000"/>
            <a:headEnd/>
            <a:tailEnd/>
          </a:ln>
          <a:effectLst/>
        </p:spPr>
      </p:pic>
      <p:sp>
        <p:nvSpPr>
          <p:cNvPr id="6" name="矩形 5"/>
          <p:cNvSpPr/>
          <p:nvPr/>
        </p:nvSpPr>
        <p:spPr>
          <a:xfrm>
            <a:off x="8382016" y="1928802"/>
            <a:ext cx="2492990" cy="2585323"/>
          </a:xfrm>
          <a:prstGeom prst="rect">
            <a:avLst/>
          </a:prstGeom>
        </p:spPr>
        <p:txBody>
          <a:bodyPr wrap="none">
            <a:spAutoFit/>
          </a:bodyPr>
          <a:lstStyle/>
          <a:p>
            <a:pPr>
              <a:lnSpc>
                <a:spcPct val="150000"/>
              </a:lnSpc>
            </a:pPr>
            <a:r>
              <a:rPr lang="zh-CN" altLang="en-US" b="1" dirty="0" smtClean="0">
                <a:latin typeface="微软雅黑" pitchFamily="34" charset="-122"/>
                <a:ea typeface="微软雅黑" pitchFamily="34" charset="-122"/>
              </a:rPr>
              <a:t>常见的串行总线信号：</a:t>
            </a:r>
            <a:endParaRPr lang="en-US" altLang="zh-CN" b="1" dirty="0" smtClean="0">
              <a:latin typeface="微软雅黑" pitchFamily="34" charset="-122"/>
              <a:ea typeface="微软雅黑" pitchFamily="34" charset="-122"/>
            </a:endParaRPr>
          </a:p>
          <a:p>
            <a:pPr>
              <a:lnSpc>
                <a:spcPct val="150000"/>
              </a:lnSpc>
              <a:buFont typeface="Wingdings" pitchFamily="2" charset="2"/>
              <a:buChar char="p"/>
            </a:pPr>
            <a:r>
              <a:rPr lang="en-US" altLang="zh-CN" b="1" dirty="0" smtClean="0">
                <a:latin typeface="微软雅黑" pitchFamily="34" charset="-122"/>
                <a:ea typeface="微软雅黑" pitchFamily="34" charset="-122"/>
              </a:rPr>
              <a:t> RS232</a:t>
            </a:r>
          </a:p>
          <a:p>
            <a:pPr>
              <a:lnSpc>
                <a:spcPct val="150000"/>
              </a:lnSpc>
              <a:buFont typeface="Wingdings" pitchFamily="2" charset="2"/>
              <a:buChar char="p"/>
            </a:pPr>
            <a:r>
              <a:rPr lang="en-US" altLang="zh-CN" b="1" dirty="0" smtClean="0">
                <a:latin typeface="微软雅黑" pitchFamily="34" charset="-122"/>
                <a:ea typeface="微软雅黑" pitchFamily="34" charset="-122"/>
              </a:rPr>
              <a:t> SPI</a:t>
            </a:r>
          </a:p>
          <a:p>
            <a:pPr>
              <a:lnSpc>
                <a:spcPct val="150000"/>
              </a:lnSpc>
              <a:buFont typeface="Wingdings" pitchFamily="2" charset="2"/>
              <a:buChar char="p"/>
            </a:pPr>
            <a:r>
              <a:rPr lang="en-US" altLang="zh-CN" b="1" dirty="0" smtClean="0">
                <a:latin typeface="微软雅黑" pitchFamily="34" charset="-122"/>
                <a:ea typeface="微软雅黑" pitchFamily="34" charset="-122"/>
              </a:rPr>
              <a:t> IIC</a:t>
            </a:r>
          </a:p>
          <a:p>
            <a:pPr>
              <a:lnSpc>
                <a:spcPct val="150000"/>
              </a:lnSpc>
              <a:buFont typeface="Wingdings" pitchFamily="2" charset="2"/>
              <a:buChar char="p"/>
            </a:pPr>
            <a:r>
              <a:rPr lang="en-US" altLang="zh-CN" b="1" dirty="0" smtClean="0">
                <a:latin typeface="微软雅黑" pitchFamily="34" charset="-122"/>
                <a:ea typeface="微软雅黑" pitchFamily="34" charset="-122"/>
              </a:rPr>
              <a:t> CAN,LIN</a:t>
            </a:r>
          </a:p>
          <a:p>
            <a:pPr>
              <a:lnSpc>
                <a:spcPct val="150000"/>
              </a:lnSpc>
              <a:buFont typeface="Wingdings" pitchFamily="2" charset="2"/>
              <a:buChar char="p"/>
            </a:pPr>
            <a:r>
              <a:rPr lang="en-US" altLang="zh-CN" b="1" dirty="0" smtClean="0">
                <a:latin typeface="微软雅黑" pitchFamily="34" charset="-122"/>
                <a:ea typeface="微软雅黑" pitchFamily="34" charset="-122"/>
              </a:rPr>
              <a:t> </a:t>
            </a:r>
            <a:r>
              <a:rPr lang="en-US" altLang="zh-CN" b="1" dirty="0" err="1" smtClean="0">
                <a:latin typeface="微软雅黑" pitchFamily="34" charset="-122"/>
                <a:ea typeface="微软雅黑" pitchFamily="34" charset="-122"/>
              </a:rPr>
              <a:t>FlexRay</a:t>
            </a:r>
            <a:endParaRPr lang="zh-CN" altLang="en-US" dirty="0"/>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总线触发解码测试的相关应用</a:t>
            </a:r>
            <a:endParaRPr lang="zh-CN" altLang="en-US" b="1" dirty="0">
              <a:solidFill>
                <a:schemeClr val="tx2"/>
              </a:solidFill>
            </a:endParaRPr>
          </a:p>
        </p:txBody>
      </p:sp>
      <p:sp>
        <p:nvSpPr>
          <p:cNvPr id="5" name="矩形 4"/>
          <p:cNvSpPr/>
          <p:nvPr/>
        </p:nvSpPr>
        <p:spPr>
          <a:xfrm>
            <a:off x="380960" y="1000108"/>
            <a:ext cx="2214578" cy="1631216"/>
          </a:xfrm>
          <a:prstGeom prst="rect">
            <a:avLst/>
          </a:prstGeom>
        </p:spPr>
        <p:txBody>
          <a:bodyPr wrap="square">
            <a:spAutoFit/>
          </a:bodyPr>
          <a:lstStyle/>
          <a:p>
            <a:r>
              <a:rPr lang="en-US" altLang="zh-CN" sz="2000" b="1" dirty="0" smtClean="0">
                <a:latin typeface="黑体" pitchFamily="49" charset="-122"/>
                <a:ea typeface="黑体" pitchFamily="49" charset="-122"/>
              </a:rPr>
              <a:t>CAN</a:t>
            </a:r>
            <a:r>
              <a:rPr lang="zh-CN" altLang="en-US" sz="2000" b="1" dirty="0" smtClean="0">
                <a:latin typeface="黑体" pitchFamily="49" charset="-122"/>
                <a:ea typeface="黑体" pitchFamily="49" charset="-122"/>
              </a:rPr>
              <a:t>总线应用实例</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汽车电子相关行业</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电梯控制等相关行业</a:t>
            </a:r>
            <a:endParaRPr lang="zh-CN" altLang="en-US" sz="2000" b="1" dirty="0">
              <a:latin typeface="黑体" pitchFamily="49" charset="-122"/>
              <a:ea typeface="黑体" pitchFamily="49" charset="-122"/>
            </a:endParaRPr>
          </a:p>
        </p:txBody>
      </p:sp>
      <p:sp>
        <p:nvSpPr>
          <p:cNvPr id="8" name="矩形 7"/>
          <p:cNvSpPr/>
          <p:nvPr/>
        </p:nvSpPr>
        <p:spPr>
          <a:xfrm>
            <a:off x="2738415" y="4500570"/>
            <a:ext cx="8643998" cy="1477328"/>
          </a:xfrm>
          <a:prstGeom prst="rect">
            <a:avLst/>
          </a:prstGeom>
        </p:spPr>
        <p:txBody>
          <a:bodyPr wrap="square">
            <a:spAutoFit/>
          </a:bodyPr>
          <a:lstStyle/>
          <a:p>
            <a:r>
              <a:rPr lang="zh-CN" altLang="en-US" b="1" dirty="0" smtClean="0">
                <a:latin typeface="微软雅黑" pitchFamily="34" charset="-122"/>
                <a:ea typeface="微软雅黑" pitchFamily="34" charset="-122"/>
              </a:rPr>
              <a:t>汽车电子是</a:t>
            </a:r>
            <a:r>
              <a:rPr lang="en-US" altLang="zh-CN" b="1" dirty="0" smtClean="0">
                <a:latin typeface="微软雅黑" pitchFamily="34" charset="-122"/>
                <a:ea typeface="微软雅黑" pitchFamily="34" charset="-122"/>
              </a:rPr>
              <a:t>CAN</a:t>
            </a:r>
            <a:r>
              <a:rPr lang="zh-CN" altLang="en-US" b="1" dirty="0" smtClean="0">
                <a:latin typeface="微软雅黑" pitchFamily="34" charset="-122"/>
                <a:ea typeface="微软雅黑" pitchFamily="34" charset="-122"/>
              </a:rPr>
              <a:t>总线协议应用最广的行业，其中各种主要的控制信号都有赖于</a:t>
            </a:r>
            <a:r>
              <a:rPr lang="en-US" altLang="zh-CN" b="1" dirty="0" smtClean="0">
                <a:latin typeface="微软雅黑" pitchFamily="34" charset="-122"/>
                <a:ea typeface="微软雅黑" pitchFamily="34" charset="-122"/>
              </a:rPr>
              <a:t>CAN</a:t>
            </a:r>
            <a:r>
              <a:rPr lang="zh-CN" altLang="en-US" b="1" dirty="0" smtClean="0">
                <a:latin typeface="微软雅黑" pitchFamily="34" charset="-122"/>
                <a:ea typeface="微软雅黑" pitchFamily="34" charset="-122"/>
              </a:rPr>
              <a:t>总线信号的控制。而雨刷、车窗升降等控制基于</a:t>
            </a:r>
            <a:r>
              <a:rPr lang="en-US" altLang="zh-CN" b="1" dirty="0" smtClean="0">
                <a:latin typeface="微软雅黑" pitchFamily="34" charset="-122"/>
                <a:ea typeface="微软雅黑" pitchFamily="34" charset="-122"/>
              </a:rPr>
              <a:t>LIN</a:t>
            </a:r>
            <a:r>
              <a:rPr lang="zh-CN" altLang="en-US" b="1" dirty="0" smtClean="0">
                <a:latin typeface="微软雅黑" pitchFamily="34" charset="-122"/>
                <a:ea typeface="微软雅黑" pitchFamily="34" charset="-122"/>
              </a:rPr>
              <a:t>总线控制。此外，现在应用于汽车电子的总线还有</a:t>
            </a:r>
            <a:r>
              <a:rPr lang="en-US" altLang="zh-CN" b="1" dirty="0" err="1" smtClean="0">
                <a:latin typeface="微软雅黑" pitchFamily="34" charset="-122"/>
                <a:ea typeface="微软雅黑" pitchFamily="34" charset="-122"/>
              </a:rPr>
              <a:t>Flexray</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CAN-FD</a:t>
            </a:r>
            <a:r>
              <a:rPr lang="zh-CN" altLang="en-US" b="1" dirty="0" smtClean="0">
                <a:latin typeface="微软雅黑" pitchFamily="34" charset="-122"/>
                <a:ea typeface="微软雅黑" pitchFamily="34" charset="-122"/>
              </a:rPr>
              <a:t>等。</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此外，</a:t>
            </a:r>
            <a:r>
              <a:rPr lang="en-US" altLang="zh-CN" b="1" dirty="0" smtClean="0">
                <a:latin typeface="微软雅黑" pitchFamily="34" charset="-122"/>
                <a:ea typeface="微软雅黑" pitchFamily="34" charset="-122"/>
              </a:rPr>
              <a:t>CAN</a:t>
            </a:r>
            <a:r>
              <a:rPr lang="zh-CN" altLang="en-US" b="1" dirty="0" smtClean="0">
                <a:latin typeface="微软雅黑" pitchFamily="34" charset="-122"/>
                <a:ea typeface="微软雅黑" pitchFamily="34" charset="-122"/>
              </a:rPr>
              <a:t>总线还应用在其他行业，如电梯行业中作为控制总线信号使用等。</a:t>
            </a:r>
            <a:endParaRPr lang="en-US" altLang="zh-CN" b="1" dirty="0" smtClean="0">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pic>
        <p:nvPicPr>
          <p:cNvPr id="13" name="内容占位符 12"/>
          <p:cNvPicPr>
            <a:picLocks noGrp="1"/>
          </p:cNvPicPr>
          <p:nvPr>
            <p:ph idx="1"/>
          </p:nvPr>
        </p:nvPicPr>
        <p:blipFill>
          <a:blip r:embed="rId2"/>
          <a:stretch>
            <a:fillRect/>
          </a:stretch>
        </p:blipFill>
        <p:spPr>
          <a:xfrm>
            <a:off x="2666976" y="1285860"/>
            <a:ext cx="4143404" cy="3000396"/>
          </a:xfrm>
          <a:prstGeom prst="rect">
            <a:avLst/>
          </a:prstGeom>
        </p:spPr>
      </p:pic>
      <p:pic>
        <p:nvPicPr>
          <p:cNvPr id="14" name="图片 13"/>
          <p:cNvPicPr/>
          <p:nvPr/>
        </p:nvPicPr>
        <p:blipFill>
          <a:blip r:embed="rId3"/>
          <a:stretch>
            <a:fillRect/>
          </a:stretch>
        </p:blipFill>
        <p:spPr>
          <a:xfrm>
            <a:off x="6881818" y="1285860"/>
            <a:ext cx="4429156" cy="3000396"/>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通过</a:t>
            </a:r>
            <a:r>
              <a:rPr lang="en-US" altLang="zh-CN" sz="2400" b="1" kern="0" dirty="0" smtClean="0">
                <a:solidFill>
                  <a:srgbClr val="FF0000"/>
                </a:solidFill>
                <a:latin typeface="微软雅黑" pitchFamily="34" charset="-122"/>
                <a:ea typeface="微软雅黑" pitchFamily="34" charset="-122"/>
              </a:rPr>
              <a:t>/</a:t>
            </a:r>
            <a:r>
              <a:rPr lang="zh-CN" altLang="en-US" sz="2400" b="1" kern="0" dirty="0" smtClean="0">
                <a:solidFill>
                  <a:srgbClr val="FF0000"/>
                </a:solidFill>
                <a:latin typeface="微软雅黑" pitchFamily="34" charset="-122"/>
                <a:ea typeface="微软雅黑" pitchFamily="34" charset="-122"/>
              </a:rPr>
              <a:t>失败测试</a:t>
            </a:r>
            <a:endParaRPr lang="zh-CN" altLang="en-US" sz="2400" dirty="0">
              <a:solidFill>
                <a:srgbClr val="FF0000"/>
              </a:solidFill>
            </a:endParaRPr>
          </a:p>
        </p:txBody>
      </p:sp>
      <p:pic>
        <p:nvPicPr>
          <p:cNvPr id="84994" name="Picture 2"/>
          <p:cNvPicPr>
            <a:picLocks noChangeAspect="1" noChangeArrowheads="1"/>
          </p:cNvPicPr>
          <p:nvPr/>
        </p:nvPicPr>
        <p:blipFill>
          <a:blip r:embed="rId3"/>
          <a:srcRect/>
          <a:stretch>
            <a:fillRect/>
          </a:stretch>
        </p:blipFill>
        <p:spPr bwMode="auto">
          <a:xfrm>
            <a:off x="4190987" y="2861972"/>
            <a:ext cx="7143800" cy="3200677"/>
          </a:xfrm>
          <a:prstGeom prst="rect">
            <a:avLst/>
          </a:prstGeom>
          <a:noFill/>
          <a:ln w="9525">
            <a:noFill/>
            <a:miter lim="800000"/>
            <a:headEnd/>
            <a:tailEnd/>
          </a:ln>
          <a:effectLst/>
        </p:spPr>
      </p:pic>
      <p:pic>
        <p:nvPicPr>
          <p:cNvPr id="84995" name="Picture 3"/>
          <p:cNvPicPr>
            <a:picLocks noChangeAspect="1" noChangeArrowheads="1"/>
          </p:cNvPicPr>
          <p:nvPr/>
        </p:nvPicPr>
        <p:blipFill>
          <a:blip r:embed="rId4"/>
          <a:srcRect/>
          <a:stretch>
            <a:fillRect/>
          </a:stretch>
        </p:blipFill>
        <p:spPr bwMode="auto">
          <a:xfrm>
            <a:off x="380960" y="1571613"/>
            <a:ext cx="4292600" cy="1152525"/>
          </a:xfrm>
          <a:prstGeom prst="rect">
            <a:avLst/>
          </a:prstGeom>
          <a:noFill/>
          <a:ln w="9525">
            <a:noFill/>
            <a:miter lim="800000"/>
            <a:headEnd/>
            <a:tailEnd/>
          </a:ln>
          <a:effectLst/>
        </p:spPr>
      </p:pic>
      <p:sp>
        <p:nvSpPr>
          <p:cNvPr id="7" name="矩形 6"/>
          <p:cNvSpPr/>
          <p:nvPr/>
        </p:nvSpPr>
        <p:spPr>
          <a:xfrm>
            <a:off x="380960" y="3214686"/>
            <a:ext cx="3143272" cy="1477328"/>
          </a:xfrm>
          <a:prstGeom prst="rect">
            <a:avLst/>
          </a:prstGeom>
        </p:spPr>
        <p:txBody>
          <a:bodyPr wrap="square">
            <a:spAutoFit/>
          </a:bodyPr>
          <a:lstStyle/>
          <a:p>
            <a:pPr>
              <a:lnSpc>
                <a:spcPct val="150000"/>
              </a:lnSpc>
            </a:pPr>
            <a:r>
              <a:rPr lang="zh-CN" altLang="en-US" sz="2000" b="1" dirty="0" smtClean="0">
                <a:latin typeface="微软雅黑" pitchFamily="34" charset="-122"/>
                <a:ea typeface="微软雅黑" pitchFamily="34" charset="-122"/>
              </a:rPr>
              <a:t>通过判断输入信号是否在创建规则范围内来监测信号变化情况。</a:t>
            </a:r>
            <a:endParaRPr lang="zh-CN" altLang="en-US" sz="2000" b="1"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波形录制分析</a:t>
            </a:r>
            <a:endParaRPr lang="zh-CN" altLang="en-US" sz="2400" dirty="0">
              <a:solidFill>
                <a:srgbClr val="FF0000"/>
              </a:solidFill>
            </a:endParaRPr>
          </a:p>
        </p:txBody>
      </p:sp>
      <p:pic>
        <p:nvPicPr>
          <p:cNvPr id="5" name="Picture 6" descr="D:\Program Files\RIGOL Technologies, Inc\Ultra Sigma\RIGOL Print Screen2011-09-19 10_25_18.955.bmp"/>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24497" y="3429000"/>
            <a:ext cx="6065543" cy="2730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7042" name="Picture 2"/>
          <p:cNvPicPr>
            <a:picLocks noChangeAspect="1" noChangeArrowheads="1"/>
          </p:cNvPicPr>
          <p:nvPr/>
        </p:nvPicPr>
        <p:blipFill>
          <a:blip r:embed="rId4"/>
          <a:srcRect/>
          <a:stretch>
            <a:fillRect/>
          </a:stretch>
        </p:blipFill>
        <p:spPr bwMode="auto">
          <a:xfrm>
            <a:off x="380962" y="1714489"/>
            <a:ext cx="7048549" cy="1515275"/>
          </a:xfrm>
          <a:prstGeom prst="rect">
            <a:avLst/>
          </a:prstGeom>
          <a:noFill/>
          <a:ln w="9525">
            <a:noFill/>
            <a:miter lim="800000"/>
            <a:headEnd/>
            <a:tailEnd/>
          </a:ln>
          <a:effectLst/>
        </p:spPr>
      </p:pic>
      <p:sp>
        <p:nvSpPr>
          <p:cNvPr id="7" name="矩形 6"/>
          <p:cNvSpPr/>
          <p:nvPr/>
        </p:nvSpPr>
        <p:spPr>
          <a:xfrm>
            <a:off x="285709" y="3429001"/>
            <a:ext cx="4953035" cy="2400657"/>
          </a:xfrm>
          <a:prstGeom prst="rect">
            <a:avLst/>
          </a:prstGeom>
        </p:spPr>
        <p:txBody>
          <a:bodyPr wrap="square">
            <a:spAutoFit/>
          </a:bodyPr>
          <a:lstStyle/>
          <a:p>
            <a:pPr marL="457200" indent="-457200">
              <a:lnSpc>
                <a:spcPct val="150000"/>
              </a:lnSpc>
              <a:buAutoNum type="arabicPeriod"/>
            </a:pPr>
            <a:r>
              <a:rPr lang="zh-CN" altLang="en-US" sz="2000" b="1" dirty="0" smtClean="0">
                <a:latin typeface="微软雅黑" pitchFamily="34" charset="-122"/>
                <a:ea typeface="微软雅黑" pitchFamily="34" charset="-122"/>
              </a:rPr>
              <a:t>连续录制每次捕获的波形</a:t>
            </a:r>
            <a:endParaRPr lang="en-US" altLang="zh-CN" sz="2000" b="1" dirty="0" smtClean="0">
              <a:latin typeface="微软雅黑" pitchFamily="34" charset="-122"/>
              <a:ea typeface="微软雅黑" pitchFamily="34" charset="-122"/>
            </a:endParaRPr>
          </a:p>
          <a:p>
            <a:pPr marL="457200" indent="-457200">
              <a:lnSpc>
                <a:spcPct val="150000"/>
              </a:lnSpc>
              <a:buAutoNum type="arabicPeriod"/>
            </a:pPr>
            <a:r>
              <a:rPr lang="zh-CN" altLang="en-US" sz="2000" b="1" dirty="0" smtClean="0">
                <a:latin typeface="微软雅黑" pitchFamily="34" charset="-122"/>
                <a:ea typeface="微软雅黑" pitchFamily="34" charset="-122"/>
              </a:rPr>
              <a:t>逐个回放所录制的波形</a:t>
            </a:r>
            <a:endParaRPr lang="en-US" altLang="zh-CN" sz="2000" b="1" dirty="0" smtClean="0">
              <a:latin typeface="微软雅黑" pitchFamily="34" charset="-122"/>
              <a:ea typeface="微软雅黑" pitchFamily="34" charset="-122"/>
            </a:endParaRPr>
          </a:p>
          <a:p>
            <a:pPr marL="457200" indent="-457200">
              <a:lnSpc>
                <a:spcPct val="150000"/>
              </a:lnSpc>
              <a:buAutoNum type="arabicPeriod"/>
            </a:pPr>
            <a:r>
              <a:rPr lang="zh-CN" altLang="en-US" sz="2000" b="1" dirty="0" smtClean="0">
                <a:latin typeface="微软雅黑" pitchFamily="34" charset="-122"/>
                <a:ea typeface="微软雅黑" pitchFamily="34" charset="-122"/>
              </a:rPr>
              <a:t>设定模板，分析每个波形与模板的差异，找出故障</a:t>
            </a:r>
            <a:endParaRPr lang="en-US" altLang="zh-CN" sz="2000" b="1" dirty="0" smtClean="0">
              <a:latin typeface="微软雅黑" pitchFamily="34" charset="-122"/>
              <a:ea typeface="微软雅黑" pitchFamily="34" charset="-122"/>
            </a:endParaRPr>
          </a:p>
          <a:p>
            <a:pPr marL="457200" indent="-457200">
              <a:lnSpc>
                <a:spcPct val="150000"/>
              </a:lnSpc>
              <a:buAutoNum type="arabicPeriod"/>
            </a:pPr>
            <a:endParaRPr lang="zh-CN" altLang="en-US" sz="2000" b="1" dirty="0">
              <a:latin typeface="微软雅黑" pitchFamily="34" charset="-122"/>
              <a:ea typeface="微软雅黑" pitchFamily="34" charset="-122"/>
            </a:endParaRPr>
          </a:p>
        </p:txBody>
      </p:sp>
      <p:sp>
        <p:nvSpPr>
          <p:cNvPr id="8" name="矩形 7"/>
          <p:cNvSpPr/>
          <p:nvPr/>
        </p:nvSpPr>
        <p:spPr>
          <a:xfrm>
            <a:off x="476211" y="5500702"/>
            <a:ext cx="4572032" cy="400110"/>
          </a:xfrm>
          <a:prstGeom prst="rect">
            <a:avLst/>
          </a:prstGeom>
        </p:spPr>
        <p:txBody>
          <a:bodyPr wrap="square">
            <a:spAutoFit/>
          </a:bodyPr>
          <a:lstStyle/>
          <a:p>
            <a:r>
              <a:rPr lang="zh-CN" altLang="en-US" sz="2000" dirty="0" smtClean="0">
                <a:solidFill>
                  <a:srgbClr val="FF0000"/>
                </a:solidFill>
                <a:latin typeface="微软雅黑" pitchFamily="34" charset="-122"/>
                <a:ea typeface="微软雅黑" pitchFamily="34" charset="-122"/>
              </a:rPr>
              <a:t>类似照相机的功能：先拍照再逐张回看。</a:t>
            </a:r>
            <a:endParaRPr lang="zh-CN" altLang="en-US" sz="2000" dirty="0">
              <a:solidFill>
                <a:srgbClr val="FF0000"/>
              </a:solidFill>
              <a:latin typeface="微软雅黑" pitchFamily="34" charset="-122"/>
              <a:ea typeface="微软雅黑" pitchFamily="34" charset="-122"/>
            </a:endParaRPr>
          </a:p>
        </p:txBody>
      </p:sp>
      <p:pic>
        <p:nvPicPr>
          <p:cNvPr id="9" name="Picture 7" descr="E:\Rigol\DS4000\图片\DS4054 白底-knobe.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9525025" y="1714489"/>
            <a:ext cx="1833033"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同时观测</a:t>
            </a:r>
            <a:r>
              <a:rPr lang="en-US" altLang="zh-CN" sz="2400" b="1" kern="0" dirty="0" smtClean="0">
                <a:solidFill>
                  <a:srgbClr val="FF0000"/>
                </a:solidFill>
                <a:latin typeface="微软雅黑" pitchFamily="34" charset="-122"/>
                <a:ea typeface="微软雅黑" pitchFamily="34" charset="-122"/>
              </a:rPr>
              <a:t>Y-T</a:t>
            </a:r>
            <a:r>
              <a:rPr lang="zh-CN" altLang="en-US" sz="2400" b="1" kern="0" dirty="0" smtClean="0">
                <a:solidFill>
                  <a:srgbClr val="FF0000"/>
                </a:solidFill>
                <a:latin typeface="微软雅黑" pitchFamily="34" charset="-122"/>
                <a:ea typeface="微软雅黑" pitchFamily="34" charset="-122"/>
              </a:rPr>
              <a:t>和</a:t>
            </a:r>
            <a:r>
              <a:rPr lang="en-US" altLang="zh-CN" sz="2400" b="1" kern="0" dirty="0" smtClean="0">
                <a:solidFill>
                  <a:srgbClr val="FF0000"/>
                </a:solidFill>
                <a:latin typeface="微软雅黑" pitchFamily="34" charset="-122"/>
                <a:ea typeface="微软雅黑" pitchFamily="34" charset="-122"/>
              </a:rPr>
              <a:t>X-Y</a:t>
            </a:r>
            <a:r>
              <a:rPr lang="zh-CN" altLang="en-US" sz="2400" b="1" kern="0" dirty="0" smtClean="0">
                <a:solidFill>
                  <a:srgbClr val="FF0000"/>
                </a:solidFill>
                <a:latin typeface="微软雅黑" pitchFamily="34" charset="-122"/>
                <a:ea typeface="微软雅黑" pitchFamily="34" charset="-122"/>
              </a:rPr>
              <a:t>波形</a:t>
            </a:r>
            <a:endParaRPr lang="zh-CN" altLang="en-US" sz="2400" dirty="0">
              <a:solidFill>
                <a:srgbClr val="FF0000"/>
              </a:solidFill>
            </a:endParaRPr>
          </a:p>
        </p:txBody>
      </p:sp>
      <p:pic>
        <p:nvPicPr>
          <p:cNvPr id="88066" name="Picture 2"/>
          <p:cNvPicPr>
            <a:picLocks noChangeAspect="1" noChangeArrowheads="1"/>
          </p:cNvPicPr>
          <p:nvPr/>
        </p:nvPicPr>
        <p:blipFill>
          <a:blip r:embed="rId3"/>
          <a:srcRect/>
          <a:stretch>
            <a:fillRect/>
          </a:stretch>
        </p:blipFill>
        <p:spPr bwMode="auto">
          <a:xfrm>
            <a:off x="6191251" y="3357562"/>
            <a:ext cx="5524539" cy="2773572"/>
          </a:xfrm>
          <a:prstGeom prst="rect">
            <a:avLst/>
          </a:prstGeom>
          <a:noFill/>
          <a:ln w="9525">
            <a:noFill/>
            <a:miter lim="800000"/>
            <a:headEnd/>
            <a:tailEnd/>
          </a:ln>
          <a:effectLst/>
        </p:spPr>
      </p:pic>
      <p:pic>
        <p:nvPicPr>
          <p:cNvPr id="6" name="Picture 4"/>
          <p:cNvPicPr>
            <a:picLocks noChangeAspect="1" noChangeArrowheads="1"/>
          </p:cNvPicPr>
          <p:nvPr/>
        </p:nvPicPr>
        <p:blipFill>
          <a:blip r:embed="rId4"/>
          <a:srcRect/>
          <a:stretch>
            <a:fillRect/>
          </a:stretch>
        </p:blipFill>
        <p:spPr bwMode="auto">
          <a:xfrm>
            <a:off x="476211" y="2071678"/>
            <a:ext cx="5593672" cy="235745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波的类型和参数</a:t>
            </a:r>
            <a:endParaRPr lang="zh-CN" altLang="en-US" sz="2800" dirty="0">
              <a:solidFill>
                <a:schemeClr val="tx2"/>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srcRect/>
          <a:stretch>
            <a:fillRect/>
          </a:stretch>
        </p:blipFill>
        <p:spPr bwMode="auto">
          <a:xfrm>
            <a:off x="2952728" y="1285861"/>
            <a:ext cx="8898259" cy="3929089"/>
          </a:xfrm>
          <a:prstGeom prst="rect">
            <a:avLst/>
          </a:prstGeom>
          <a:noFill/>
          <a:ln w="9525">
            <a:noFill/>
            <a:miter lim="800000"/>
            <a:headEnd/>
            <a:tailEnd/>
          </a:ln>
          <a:effectLst/>
        </p:spPr>
      </p:pic>
      <p:sp>
        <p:nvSpPr>
          <p:cNvPr id="7" name="圆角矩形 6"/>
          <p:cNvSpPr/>
          <p:nvPr/>
        </p:nvSpPr>
        <p:spPr>
          <a:xfrm>
            <a:off x="380960" y="1285860"/>
            <a:ext cx="2571768" cy="7143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latin typeface="微软雅黑" pitchFamily="34" charset="-122"/>
                <a:ea typeface="微软雅黑" pitchFamily="34" charset="-122"/>
              </a:rPr>
              <a:t>时间参数</a:t>
            </a:r>
            <a:endParaRPr lang="zh-CN" altLang="en-US" sz="2800" b="1" dirty="0">
              <a:solidFill>
                <a:schemeClr val="tx1"/>
              </a:solidFill>
              <a:latin typeface="微软雅黑" pitchFamily="34" charset="-122"/>
              <a:ea typeface="微软雅黑" pitchFamily="34" charset="-122"/>
            </a:endParaRPr>
          </a:p>
        </p:txBody>
      </p:sp>
      <p:sp>
        <p:nvSpPr>
          <p:cNvPr id="8" name="矩形 7"/>
          <p:cNvSpPr/>
          <p:nvPr/>
        </p:nvSpPr>
        <p:spPr>
          <a:xfrm>
            <a:off x="476211" y="2272438"/>
            <a:ext cx="2190765" cy="2585323"/>
          </a:xfrm>
          <a:prstGeom prst="rect">
            <a:avLst/>
          </a:prstGeom>
        </p:spPr>
        <p:txBody>
          <a:bodyPr wrap="square">
            <a:spAutoFit/>
          </a:bodyPr>
          <a:lstStyle/>
          <a:p>
            <a:pPr>
              <a:buFont typeface="Wingdings" pitchFamily="2" charset="2"/>
              <a:buChar char="l"/>
            </a:pPr>
            <a:r>
              <a:rPr lang="zh-CN" altLang="en-US" dirty="0" smtClean="0">
                <a:latin typeface="微软雅黑" pitchFamily="34" charset="-122"/>
                <a:ea typeface="微软雅黑" pitchFamily="34" charset="-122"/>
              </a:rPr>
              <a:t>  频率</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周期</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上升时间</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下降时间</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正脉宽</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负脉宽</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正占空比</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负占空比</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b="1" dirty="0" smtClean="0">
                <a:solidFill>
                  <a:schemeClr val="tx2"/>
                </a:solidFill>
              </a:rPr>
              <a:t>256</a:t>
            </a:r>
            <a:r>
              <a:rPr lang="zh-CN" altLang="en-US" b="1" dirty="0" smtClean="0">
                <a:solidFill>
                  <a:schemeClr val="tx2"/>
                </a:solidFill>
              </a:rPr>
              <a:t>级灰度级显示应用实例的相关应用</a:t>
            </a:r>
            <a:endParaRPr lang="zh-CN" altLang="en-US" b="1" dirty="0">
              <a:solidFill>
                <a:schemeClr val="tx2"/>
              </a:solidFill>
            </a:endParaRPr>
          </a:p>
        </p:txBody>
      </p:sp>
      <p:sp>
        <p:nvSpPr>
          <p:cNvPr id="5" name="矩形 4"/>
          <p:cNvSpPr/>
          <p:nvPr/>
        </p:nvSpPr>
        <p:spPr>
          <a:xfrm>
            <a:off x="380960" y="1000108"/>
            <a:ext cx="2214578" cy="707886"/>
          </a:xfrm>
          <a:prstGeom prst="rect">
            <a:avLst/>
          </a:prstGeom>
        </p:spPr>
        <p:txBody>
          <a:bodyPr wrap="square">
            <a:spAutoFit/>
          </a:bodyPr>
          <a:lstStyle/>
          <a:p>
            <a:r>
              <a:rPr lang="zh-CN" altLang="en-US" sz="2000" b="1" dirty="0" smtClean="0">
                <a:latin typeface="黑体" pitchFamily="49" charset="-122"/>
                <a:ea typeface="黑体" pitchFamily="49" charset="-122"/>
              </a:rPr>
              <a:t>多级灰度显示效果应用实例</a:t>
            </a:r>
            <a:endParaRPr lang="zh-CN" altLang="en-US" sz="2000" b="1" dirty="0">
              <a:latin typeface="黑体" pitchFamily="49" charset="-122"/>
              <a:ea typeface="黑体" pitchFamily="49" charset="-122"/>
            </a:endParaRPr>
          </a:p>
        </p:txBody>
      </p:sp>
      <p:sp>
        <p:nvSpPr>
          <p:cNvPr id="8" name="矩形 7"/>
          <p:cNvSpPr/>
          <p:nvPr/>
        </p:nvSpPr>
        <p:spPr>
          <a:xfrm>
            <a:off x="2738415" y="4500570"/>
            <a:ext cx="8643998" cy="923330"/>
          </a:xfrm>
          <a:prstGeom prst="rect">
            <a:avLst/>
          </a:prstGeom>
        </p:spPr>
        <p:txBody>
          <a:bodyPr wrap="square">
            <a:spAutoFit/>
          </a:bodyPr>
          <a:lstStyle/>
          <a:p>
            <a:r>
              <a:rPr lang="zh-CN" altLang="en-US" b="1" dirty="0" smtClean="0">
                <a:latin typeface="微软雅黑" pitchFamily="34" charset="-122"/>
                <a:ea typeface="微软雅黑" pitchFamily="34" charset="-122"/>
              </a:rPr>
              <a:t>多灰度级在测试中也可以很好地</a:t>
            </a:r>
            <a:r>
              <a:rPr lang="zh-CN" altLang="en-US" b="1" dirty="0" smtClean="0">
                <a:latin typeface="微软雅黑" pitchFamily="34" charset="-122"/>
                <a:ea typeface="微软雅黑" pitchFamily="34" charset="-122"/>
              </a:rPr>
              <a:t>帮助对</a:t>
            </a:r>
            <a:r>
              <a:rPr lang="zh-CN" altLang="en-US" b="1" dirty="0" smtClean="0">
                <a:latin typeface="微软雅黑" pitchFamily="34" charset="-122"/>
                <a:ea typeface="微软雅黑" pitchFamily="34" charset="-122"/>
              </a:rPr>
              <a:t>信号进行分析，比如区分信号发生的概率事件，另外还可以很好地区分出波形密集程度不同的效果，以此来甄别信号频率甚至外部设备转速等的变化情况</a:t>
            </a:r>
            <a:endParaRPr lang="zh-CN" altLang="en-US" b="1" dirty="0">
              <a:latin typeface="微软雅黑" pitchFamily="34" charset="-122"/>
              <a:ea typeface="微软雅黑" pitchFamily="34" charset="-122"/>
            </a:endParaRPr>
          </a:p>
        </p:txBody>
      </p:sp>
      <p:pic>
        <p:nvPicPr>
          <p:cNvPr id="9" name="内容占位符 8" descr="C:\Users\sn02305\AppData\Local\Microsoft\Windows\Temporary Internet Files\Content.Word\20150605_105249.jpg"/>
          <p:cNvPicPr>
            <a:picLocks noGrp="1"/>
          </p:cNvPicPr>
          <p:nvPr>
            <p:ph idx="1"/>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738414" y="1071546"/>
            <a:ext cx="4168833" cy="3129742"/>
          </a:xfrm>
          <a:prstGeom prst="rect">
            <a:avLst/>
          </a:prstGeom>
          <a:noFill/>
          <a:ln>
            <a:noFill/>
          </a:ln>
        </p:spPr>
      </p:pic>
      <p:pic>
        <p:nvPicPr>
          <p:cNvPr id="10" name="图片 9" descr="H:\DS4_QuickPrint4.png"/>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7024694" y="2857496"/>
            <a:ext cx="3214710" cy="1500198"/>
          </a:xfrm>
          <a:prstGeom prst="rect">
            <a:avLst/>
          </a:prstGeom>
          <a:noFill/>
          <a:ln>
            <a:noFill/>
          </a:ln>
        </p:spPr>
      </p:pic>
      <p:pic>
        <p:nvPicPr>
          <p:cNvPr id="11" name="图片 10" descr="IMG_3548.JPG"/>
          <p:cNvPicPr/>
          <p:nvPr/>
        </p:nvPicPr>
        <p:blipFill>
          <a:blip r:embed="rId4" cstate="print"/>
          <a:stretch>
            <a:fillRect/>
          </a:stretch>
        </p:blipFill>
        <p:spPr>
          <a:xfrm>
            <a:off x="7024694" y="1071546"/>
            <a:ext cx="3286148" cy="1714512"/>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保存测量结果</a:t>
            </a:r>
            <a:r>
              <a:rPr lang="en-US" altLang="zh-CN" sz="2400" b="1" kern="0" dirty="0" smtClean="0">
                <a:solidFill>
                  <a:srgbClr val="FF0000"/>
                </a:solidFill>
                <a:latin typeface="微软雅黑" pitchFamily="34" charset="-122"/>
                <a:ea typeface="微软雅黑" pitchFamily="34" charset="-122"/>
              </a:rPr>
              <a:t>——</a:t>
            </a:r>
            <a:r>
              <a:rPr lang="zh-CN" altLang="en-US" sz="2400" b="1" kern="0" dirty="0" smtClean="0">
                <a:solidFill>
                  <a:srgbClr val="FF0000"/>
                </a:solidFill>
                <a:latin typeface="微软雅黑" pitchFamily="34" charset="-122"/>
                <a:ea typeface="微软雅黑" pitchFamily="34" charset="-122"/>
              </a:rPr>
              <a:t>数据</a:t>
            </a:r>
            <a:r>
              <a:rPr lang="en-US" altLang="zh-CN" sz="2400" b="1" kern="0" dirty="0" smtClean="0">
                <a:solidFill>
                  <a:srgbClr val="FF0000"/>
                </a:solidFill>
                <a:latin typeface="微软雅黑" pitchFamily="34" charset="-122"/>
                <a:ea typeface="微软雅黑" pitchFamily="34" charset="-122"/>
              </a:rPr>
              <a:t>/</a:t>
            </a:r>
            <a:r>
              <a:rPr lang="zh-CN" altLang="en-US" sz="2400" b="1" kern="0" dirty="0" smtClean="0">
                <a:solidFill>
                  <a:srgbClr val="FF0000"/>
                </a:solidFill>
                <a:latin typeface="微软雅黑" pitchFamily="34" charset="-122"/>
                <a:ea typeface="微软雅黑" pitchFamily="34" charset="-122"/>
              </a:rPr>
              <a:t>图片</a:t>
            </a:r>
            <a:endParaRPr lang="zh-CN" altLang="en-US" sz="2400" dirty="0">
              <a:solidFill>
                <a:srgbClr val="FF0000"/>
              </a:solidFill>
            </a:endParaRPr>
          </a:p>
        </p:txBody>
      </p:sp>
      <p:pic>
        <p:nvPicPr>
          <p:cNvPr id="89090" name="Picture 2"/>
          <p:cNvPicPr>
            <a:picLocks noChangeAspect="1" noChangeArrowheads="1"/>
          </p:cNvPicPr>
          <p:nvPr/>
        </p:nvPicPr>
        <p:blipFill>
          <a:blip r:embed="rId3"/>
          <a:srcRect/>
          <a:stretch>
            <a:fillRect/>
          </a:stretch>
        </p:blipFill>
        <p:spPr bwMode="auto">
          <a:xfrm>
            <a:off x="5905499" y="1928803"/>
            <a:ext cx="4000528" cy="3587571"/>
          </a:xfrm>
          <a:prstGeom prst="rect">
            <a:avLst/>
          </a:prstGeom>
          <a:noFill/>
          <a:ln w="9525">
            <a:noFill/>
            <a:miter lim="800000"/>
            <a:headEnd/>
            <a:tailEnd/>
          </a:ln>
          <a:effectLst/>
        </p:spPr>
      </p:pic>
      <p:pic>
        <p:nvPicPr>
          <p:cNvPr id="7" name="Picture 9"/>
          <p:cNvPicPr>
            <a:picLocks noChangeAspect="1" noChangeArrowheads="1"/>
          </p:cNvPicPr>
          <p:nvPr/>
        </p:nvPicPr>
        <p:blipFill>
          <a:blip r:embed="rId4"/>
          <a:srcRect/>
          <a:stretch>
            <a:fillRect/>
          </a:stretch>
        </p:blipFill>
        <p:spPr bwMode="auto">
          <a:xfrm>
            <a:off x="571461" y="1928802"/>
            <a:ext cx="4516104" cy="1714512"/>
          </a:xfrm>
          <a:prstGeom prst="rect">
            <a:avLst/>
          </a:prstGeom>
          <a:noFill/>
          <a:ln w="9525">
            <a:noFill/>
            <a:miter lim="800000"/>
            <a:headEnd/>
            <a:tailEnd/>
          </a:ln>
          <a:effectLst/>
        </p:spPr>
      </p:pic>
      <p:pic>
        <p:nvPicPr>
          <p:cNvPr id="89091" name="Picture 3"/>
          <p:cNvPicPr>
            <a:picLocks noChangeAspect="1" noChangeArrowheads="1"/>
          </p:cNvPicPr>
          <p:nvPr/>
        </p:nvPicPr>
        <p:blipFill>
          <a:blip r:embed="rId5"/>
          <a:srcRect/>
          <a:stretch>
            <a:fillRect/>
          </a:stretch>
        </p:blipFill>
        <p:spPr bwMode="auto">
          <a:xfrm>
            <a:off x="1238216" y="4000503"/>
            <a:ext cx="2571768" cy="1647087"/>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a:stretch>
            <a:fillRect/>
          </a:stretch>
        </p:blipFill>
        <p:spPr bwMode="auto">
          <a:xfrm>
            <a:off x="6477003" y="2285993"/>
            <a:ext cx="4000528" cy="3587571"/>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a:stretch>
            <a:fillRect/>
          </a:stretch>
        </p:blipFill>
        <p:spPr bwMode="auto">
          <a:xfrm>
            <a:off x="7334259" y="2643183"/>
            <a:ext cx="4000528" cy="3587571"/>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b="1" dirty="0" smtClean="0">
                <a:solidFill>
                  <a:schemeClr val="tx2"/>
                </a:solidFill>
              </a:rPr>
              <a:t>数据存储实例的相关应用</a:t>
            </a:r>
            <a:endParaRPr lang="zh-CN" altLang="en-US" b="1" dirty="0">
              <a:solidFill>
                <a:schemeClr val="tx2"/>
              </a:solidFill>
            </a:endParaRPr>
          </a:p>
        </p:txBody>
      </p:sp>
      <p:sp>
        <p:nvSpPr>
          <p:cNvPr id="5" name="矩形 4"/>
          <p:cNvSpPr/>
          <p:nvPr/>
        </p:nvSpPr>
        <p:spPr>
          <a:xfrm>
            <a:off x="380960" y="1000108"/>
            <a:ext cx="2214578" cy="1015663"/>
          </a:xfrm>
          <a:prstGeom prst="rect">
            <a:avLst/>
          </a:prstGeom>
        </p:spPr>
        <p:txBody>
          <a:bodyPr wrap="square">
            <a:spAutoFit/>
          </a:bodyPr>
          <a:lstStyle/>
          <a:p>
            <a:r>
              <a:rPr lang="zh-CN" altLang="en-US" sz="2000" b="1" dirty="0" smtClean="0">
                <a:latin typeface="黑体" pitchFamily="49" charset="-122"/>
                <a:ea typeface="黑体" pitchFamily="49" charset="-122"/>
              </a:rPr>
              <a:t>波形点存储应用使用</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——LTE</a:t>
            </a:r>
            <a:r>
              <a:rPr lang="zh-CN" altLang="en-US" sz="2000" b="1" dirty="0" smtClean="0">
                <a:latin typeface="黑体" pitchFamily="49" charset="-122"/>
                <a:ea typeface="黑体" pitchFamily="49" charset="-122"/>
              </a:rPr>
              <a:t>基波信号</a:t>
            </a:r>
            <a:endParaRPr lang="zh-CN" altLang="en-US" sz="2000" b="1" dirty="0">
              <a:latin typeface="黑体" pitchFamily="49" charset="-122"/>
              <a:ea typeface="黑体" pitchFamily="49" charset="-122"/>
            </a:endParaRPr>
          </a:p>
        </p:txBody>
      </p:sp>
      <p:pic>
        <p:nvPicPr>
          <p:cNvPr id="10" name="内容占位符 9"/>
          <p:cNvPicPr>
            <a:picLocks noGrp="1"/>
          </p:cNvPicPr>
          <p:nvPr>
            <p:ph idx="1"/>
          </p:nvPr>
        </p:nvPicPr>
        <p:blipFill>
          <a:blip r:embed="rId2"/>
          <a:stretch>
            <a:fillRect/>
          </a:stretch>
        </p:blipFill>
        <p:spPr>
          <a:xfrm>
            <a:off x="2881290" y="1214422"/>
            <a:ext cx="4071966" cy="3071834"/>
          </a:xfrm>
          <a:prstGeom prst="rect">
            <a:avLst/>
          </a:prstGeom>
        </p:spPr>
      </p:pic>
      <p:pic>
        <p:nvPicPr>
          <p:cNvPr id="11" name="图片 10"/>
          <p:cNvPicPr/>
          <p:nvPr/>
        </p:nvPicPr>
        <p:blipFill>
          <a:blip r:embed="rId3"/>
          <a:stretch>
            <a:fillRect/>
          </a:stretch>
        </p:blipFill>
        <p:spPr>
          <a:xfrm>
            <a:off x="7024694" y="1211904"/>
            <a:ext cx="4286280" cy="314579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06"/>
          <p:cNvSpPr txBox="1">
            <a:spLocks/>
          </p:cNvSpPr>
          <p:nvPr/>
        </p:nvSpPr>
        <p:spPr bwMode="auto">
          <a:xfrm>
            <a:off x="203200" y="228600"/>
            <a:ext cx="10668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zh-CN" altLang="en-US" sz="2800" b="1" kern="0" dirty="0" smtClean="0">
                <a:solidFill>
                  <a:schemeClr val="tx2"/>
                </a:solidFill>
                <a:latin typeface="微软雅黑" pitchFamily="34" charset="-122"/>
                <a:ea typeface="微软雅黑" pitchFamily="34" charset="-122"/>
                <a:cs typeface="+mj-cs"/>
              </a:rPr>
              <a:t>示波器功能及基本操作</a:t>
            </a:r>
            <a:endParaRPr lang="zh-CN" altLang="en-US" sz="2800" b="1" kern="0" dirty="0">
              <a:solidFill>
                <a:schemeClr val="tx2"/>
              </a:solidFill>
              <a:latin typeface="微软雅黑" pitchFamily="34" charset="-122"/>
              <a:ea typeface="微软雅黑" pitchFamily="34" charset="-122"/>
              <a:cs typeface="+mj-cs"/>
            </a:endParaRPr>
          </a:p>
        </p:txBody>
      </p:sp>
      <p:sp>
        <p:nvSpPr>
          <p:cNvPr id="15" name="矩形 14"/>
          <p:cNvSpPr/>
          <p:nvPr/>
        </p:nvSpPr>
        <p:spPr>
          <a:xfrm>
            <a:off x="285709" y="1214423"/>
            <a:ext cx="11906291" cy="461665"/>
          </a:xfrm>
          <a:prstGeom prst="rect">
            <a:avLst/>
          </a:prstGeom>
        </p:spPr>
        <p:txBody>
          <a:bodyPr wrap="square">
            <a:spAutoFit/>
          </a:bodyPr>
          <a:lstStyle/>
          <a:p>
            <a:pPr algn="ctr"/>
            <a:r>
              <a:rPr lang="zh-CN" altLang="en-US" sz="2400" b="1" kern="0" dirty="0" smtClean="0">
                <a:solidFill>
                  <a:srgbClr val="FF0000"/>
                </a:solidFill>
                <a:latin typeface="微软雅黑" pitchFamily="34" charset="-122"/>
                <a:ea typeface="微软雅黑" pitchFamily="34" charset="-122"/>
              </a:rPr>
              <a:t>远程控制示波器</a:t>
            </a:r>
            <a:endParaRPr lang="zh-CN" altLang="en-US" sz="2400" dirty="0">
              <a:solidFill>
                <a:srgbClr val="FF0000"/>
              </a:solidFill>
            </a:endParaRPr>
          </a:p>
        </p:txBody>
      </p:sp>
      <p:pic>
        <p:nvPicPr>
          <p:cNvPr id="8" name="Picture 2"/>
          <p:cNvPicPr>
            <a:picLocks noChangeAspect="1" noChangeArrowheads="1"/>
          </p:cNvPicPr>
          <p:nvPr/>
        </p:nvPicPr>
        <p:blipFill>
          <a:blip r:embed="rId3"/>
          <a:srcRect/>
          <a:stretch>
            <a:fillRect/>
          </a:stretch>
        </p:blipFill>
        <p:spPr bwMode="auto">
          <a:xfrm>
            <a:off x="761963" y="2643182"/>
            <a:ext cx="10001320" cy="3247422"/>
          </a:xfrm>
          <a:prstGeom prst="rect">
            <a:avLst/>
          </a:prstGeom>
          <a:noFill/>
          <a:ln w="9525">
            <a:noFill/>
            <a:miter lim="800000"/>
            <a:headEnd/>
            <a:tailEnd/>
          </a:ln>
          <a:effectLst/>
        </p:spPr>
      </p:pic>
      <p:sp>
        <p:nvSpPr>
          <p:cNvPr id="9" name="矩形 8"/>
          <p:cNvSpPr/>
          <p:nvPr/>
        </p:nvSpPr>
        <p:spPr>
          <a:xfrm>
            <a:off x="666712" y="1853976"/>
            <a:ext cx="10477573" cy="646331"/>
          </a:xfrm>
          <a:prstGeom prst="rect">
            <a:avLst/>
          </a:prstGeom>
        </p:spPr>
        <p:txBody>
          <a:bodyPr wrap="square">
            <a:spAutoFit/>
          </a:bodyPr>
          <a:lstStyle/>
          <a:p>
            <a:r>
              <a:rPr lang="zh-CN" altLang="en-US" dirty="0" smtClean="0">
                <a:latin typeface="微软雅黑" pitchFamily="34" charset="-122"/>
                <a:ea typeface="微软雅黑" pitchFamily="34" charset="-122"/>
                <a:cs typeface="Arial Unicode MS" pitchFamily="34" charset="-122"/>
              </a:rPr>
              <a:t>通过远程控制可以完成和前面板一样的操作，配置示波器完成自动测量，并将测量结果读取到</a:t>
            </a:r>
            <a:r>
              <a:rPr lang="en-US" altLang="zh-CN" dirty="0" smtClean="0">
                <a:latin typeface="微软雅黑" pitchFamily="34" charset="-122"/>
                <a:ea typeface="微软雅黑" pitchFamily="34" charset="-122"/>
                <a:cs typeface="Arial Unicode MS" pitchFamily="34" charset="-122"/>
              </a:rPr>
              <a:t>PC</a:t>
            </a:r>
            <a:r>
              <a:rPr lang="zh-CN" altLang="en-US" dirty="0" smtClean="0">
                <a:latin typeface="微软雅黑" pitchFamily="34" charset="-122"/>
                <a:ea typeface="微软雅黑" pitchFamily="34" charset="-122"/>
                <a:cs typeface="Arial Unicode MS" pitchFamily="34" charset="-122"/>
              </a:rPr>
              <a:t>上做进一步分析</a:t>
            </a:r>
            <a:r>
              <a:rPr lang="zh-CN" altLang="en-US" dirty="0" smtClean="0">
                <a:latin typeface="微软雅黑" pitchFamily="34" charset="-122"/>
                <a:ea typeface="微软雅黑" pitchFamily="34" charset="-122"/>
                <a:cs typeface="Arial Unicode MS" pitchFamily="34" charset="-122"/>
              </a:rPr>
              <a:t>。</a:t>
            </a:r>
            <a:endParaRPr lang="zh-CN" altLang="en-US" dirty="0">
              <a:latin typeface="微软雅黑" pitchFamily="34" charset="-122"/>
              <a:ea typeface="微软雅黑" pitchFamily="34" charset="-122"/>
            </a:endParaRPr>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06"/>
          <p:cNvSpPr>
            <a:spLocks noGrp="1"/>
          </p:cNvSpPr>
          <p:nvPr>
            <p:ph type="title"/>
          </p:nvPr>
        </p:nvSpPr>
        <p:spPr>
          <a:xfrm>
            <a:off x="203200" y="228600"/>
            <a:ext cx="10668000" cy="609600"/>
          </a:xfrm>
        </p:spPr>
        <p:txBody>
          <a:bodyPr/>
          <a:lstStyle/>
          <a:p>
            <a:r>
              <a:rPr lang="zh-CN" altLang="en-US" sz="2800" b="1" dirty="0" smtClean="0">
                <a:solidFill>
                  <a:schemeClr val="tx2"/>
                </a:solidFill>
                <a:latin typeface="微软雅黑" pitchFamily="34" charset="-122"/>
                <a:ea typeface="微软雅黑" pitchFamily="34" charset="-122"/>
              </a:rPr>
              <a:t>使用示波器测试开关电源</a:t>
            </a:r>
            <a:endParaRPr lang="zh-CN" altLang="en-US" sz="2800" b="1" dirty="0">
              <a:solidFill>
                <a:schemeClr val="tx2"/>
              </a:solidFill>
              <a:latin typeface="微软雅黑" pitchFamily="34" charset="-122"/>
              <a:ea typeface="微软雅黑" pitchFamily="34" charset="-122"/>
            </a:endParaRPr>
          </a:p>
        </p:txBody>
      </p:sp>
      <p:sp>
        <p:nvSpPr>
          <p:cNvPr id="14" name="矩形 13"/>
          <p:cNvSpPr/>
          <p:nvPr/>
        </p:nvSpPr>
        <p:spPr>
          <a:xfrm>
            <a:off x="0" y="1428736"/>
            <a:ext cx="12192000" cy="1015663"/>
          </a:xfrm>
          <a:prstGeom prst="rect">
            <a:avLst/>
          </a:prstGeom>
        </p:spPr>
        <p:txBody>
          <a:bodyPr wrap="square">
            <a:spAutoFit/>
          </a:bodyPr>
          <a:lstStyle/>
          <a:p>
            <a:pPr algn="ctr">
              <a:lnSpc>
                <a:spcPct val="150000"/>
              </a:lnSpc>
            </a:pPr>
            <a:r>
              <a:rPr lang="zh-CN" altLang="en-US" sz="2000" b="1" dirty="0" smtClean="0">
                <a:latin typeface="微软雅黑" pitchFamily="34" charset="-122"/>
                <a:ea typeface="微软雅黑" pitchFamily="34" charset="-122"/>
              </a:rPr>
              <a:t>使用示波器</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功率分析软件</a:t>
            </a:r>
            <a:r>
              <a:rPr lang="en-US" altLang="zh-CN" sz="2000" b="1" dirty="0" smtClean="0">
                <a:latin typeface="微软雅黑" pitchFamily="34" charset="-122"/>
                <a:ea typeface="微软雅黑" pitchFamily="34" charset="-122"/>
              </a:rPr>
              <a:t>Ultra Power Analyzer</a:t>
            </a:r>
          </a:p>
          <a:p>
            <a:pPr algn="ctr">
              <a:lnSpc>
                <a:spcPct val="150000"/>
              </a:lnSpc>
            </a:pPr>
            <a:r>
              <a:rPr lang="zh-CN" altLang="en-US" sz="2000" b="1" dirty="0" smtClean="0">
                <a:latin typeface="微软雅黑" pitchFamily="34" charset="-122"/>
                <a:ea typeface="微软雅黑" pitchFamily="34" charset="-122"/>
              </a:rPr>
              <a:t>对开关电源测试数据进行分析</a:t>
            </a:r>
            <a:endParaRPr lang="en-US" altLang="zh-CN" sz="2800" b="1" dirty="0" smtClean="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2305070" y="2857496"/>
            <a:ext cx="7315205" cy="2743202"/>
          </a:xfrm>
          <a:prstGeom prst="rect">
            <a:avLst/>
          </a:prstGeom>
          <a:noFill/>
          <a:ln w="9525">
            <a:noFill/>
            <a:miter lim="800000"/>
            <a:headEnd/>
            <a:tailEnd/>
          </a:ln>
          <a:effectLst/>
        </p:spPr>
      </p:pic>
      <p:sp>
        <p:nvSpPr>
          <p:cNvPr id="6" name="矩形 5"/>
          <p:cNvSpPr/>
          <p:nvPr/>
        </p:nvSpPr>
        <p:spPr>
          <a:xfrm>
            <a:off x="9334524" y="5143513"/>
            <a:ext cx="1005403" cy="584775"/>
          </a:xfrm>
          <a:prstGeom prst="rect">
            <a:avLst/>
          </a:prstGeom>
        </p:spPr>
        <p:txBody>
          <a:bodyPr wrap="none">
            <a:spAutoFit/>
          </a:bodyPr>
          <a:lstStyle/>
          <a:p>
            <a:r>
              <a:rPr lang="zh-CN" altLang="en-US" sz="3200" b="1" u="sng" dirty="0" smtClean="0">
                <a:solidFill>
                  <a:srgbClr val="3333CC"/>
                </a:solidFill>
                <a:latin typeface="微软雅黑" pitchFamily="34" charset="-122"/>
                <a:ea typeface="微软雅黑" pitchFamily="34" charset="-122"/>
              </a:rPr>
              <a:t>演示</a:t>
            </a:r>
            <a:endParaRPr lang="zh-CN" altLang="en-US" sz="3200" u="sng" dirty="0">
              <a:solidFill>
                <a:srgbClr val="3333CC"/>
              </a:solidFill>
            </a:endParaRPr>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68800" y="1071546"/>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支持两种工作模式：在线和离线</a:t>
            </a:r>
            <a:endParaRPr lang="zh-CN" altLang="en-US" b="1" dirty="0">
              <a:latin typeface="微软雅黑" pitchFamily="34" charset="-122"/>
              <a:ea typeface="微软雅黑" pitchFamily="34" charset="-122"/>
            </a:endParaRPr>
          </a:p>
        </p:txBody>
      </p:sp>
      <p:sp>
        <p:nvSpPr>
          <p:cNvPr id="15" name="标题 106"/>
          <p:cNvSpPr>
            <a:spLocks noGrp="1"/>
          </p:cNvSpPr>
          <p:nvPr>
            <p:ph type="title"/>
          </p:nvPr>
        </p:nvSpPr>
        <p:spPr>
          <a:xfrm>
            <a:off x="203200" y="228600"/>
            <a:ext cx="10668000" cy="609600"/>
          </a:xfrm>
        </p:spPr>
        <p:txBody>
          <a:bodyPr/>
          <a:lstStyle/>
          <a:p>
            <a:r>
              <a:rPr lang="en-US" altLang="zh-CN" sz="2800" dirty="0" smtClean="0">
                <a:solidFill>
                  <a:schemeClr val="tx2"/>
                </a:solidFill>
                <a:latin typeface="微软雅黑" pitchFamily="34" charset="-122"/>
                <a:ea typeface="微软雅黑" pitchFamily="34" charset="-122"/>
              </a:rPr>
              <a:t>Ultra Power Analyzer</a:t>
            </a:r>
            <a:r>
              <a:rPr lang="zh-CN" altLang="en-US" sz="2800" dirty="0" smtClean="0">
                <a:solidFill>
                  <a:schemeClr val="tx2"/>
                </a:solidFill>
                <a:latin typeface="微软雅黑" pitchFamily="34" charset="-122"/>
                <a:ea typeface="微软雅黑" pitchFamily="34" charset="-122"/>
              </a:rPr>
              <a:t>简介</a:t>
            </a:r>
            <a:endParaRPr lang="zh-CN" altLang="en-US" sz="2800" dirty="0">
              <a:solidFill>
                <a:schemeClr val="tx2"/>
              </a:solidFill>
              <a:latin typeface="微软雅黑" pitchFamily="34" charset="-122"/>
              <a:ea typeface="微软雅黑" pitchFamily="34" charset="-122"/>
            </a:endParaRPr>
          </a:p>
        </p:txBody>
      </p:sp>
      <p:pic>
        <p:nvPicPr>
          <p:cNvPr id="5122" name="Picture 2" descr="D:\Ultra Power Analyzer\PA Help\pic-data-report\pic\1-power quality all.jpg"/>
          <p:cNvPicPr>
            <a:picLocks noChangeAspect="1" noChangeArrowheads="1"/>
          </p:cNvPicPr>
          <p:nvPr/>
        </p:nvPicPr>
        <p:blipFill>
          <a:blip r:embed="rId3" cstate="print"/>
          <a:srcRect/>
          <a:stretch>
            <a:fillRect/>
          </a:stretch>
        </p:blipFill>
        <p:spPr bwMode="auto">
          <a:xfrm>
            <a:off x="571461" y="4929198"/>
            <a:ext cx="1714512" cy="978808"/>
          </a:xfrm>
          <a:prstGeom prst="rect">
            <a:avLst/>
          </a:prstGeom>
          <a:noFill/>
        </p:spPr>
      </p:pic>
      <p:pic>
        <p:nvPicPr>
          <p:cNvPr id="5127" name="Picture 7" descr="D:\Ultra Power Analyzer\PA Help\pic-data-report\pic\7-out500us.jpg"/>
          <p:cNvPicPr>
            <a:picLocks noChangeAspect="1" noChangeArrowheads="1"/>
          </p:cNvPicPr>
          <p:nvPr/>
        </p:nvPicPr>
        <p:blipFill>
          <a:blip r:embed="rId4" cstate="print"/>
          <a:srcRect/>
          <a:stretch>
            <a:fillRect/>
          </a:stretch>
        </p:blipFill>
        <p:spPr bwMode="auto">
          <a:xfrm>
            <a:off x="1047715" y="5072074"/>
            <a:ext cx="1626732" cy="928694"/>
          </a:xfrm>
          <a:prstGeom prst="rect">
            <a:avLst/>
          </a:prstGeom>
          <a:noFill/>
        </p:spPr>
      </p:pic>
      <p:pic>
        <p:nvPicPr>
          <p:cNvPr id="5126" name="Picture 6" descr="D:\Ultra Power Analyzer\PA Help\pic-data-report\pic\5-soa-all3.jpg"/>
          <p:cNvPicPr>
            <a:picLocks noChangeAspect="1" noChangeArrowheads="1"/>
          </p:cNvPicPr>
          <p:nvPr/>
        </p:nvPicPr>
        <p:blipFill>
          <a:blip r:embed="rId5" cstate="print"/>
          <a:srcRect/>
          <a:stretch>
            <a:fillRect/>
          </a:stretch>
        </p:blipFill>
        <p:spPr bwMode="auto">
          <a:xfrm>
            <a:off x="1619219" y="5143512"/>
            <a:ext cx="1809763" cy="1033186"/>
          </a:xfrm>
          <a:prstGeom prst="rect">
            <a:avLst/>
          </a:prstGeom>
          <a:noFill/>
        </p:spPr>
      </p:pic>
      <p:sp>
        <p:nvSpPr>
          <p:cNvPr id="14" name="矩形 13"/>
          <p:cNvSpPr/>
          <p:nvPr/>
        </p:nvSpPr>
        <p:spPr>
          <a:xfrm>
            <a:off x="4381488" y="1643050"/>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支持自动或手动设置示波器</a:t>
            </a:r>
            <a:endParaRPr lang="zh-CN" altLang="en-US" b="1" dirty="0">
              <a:latin typeface="微软雅黑" pitchFamily="34" charset="-122"/>
              <a:ea typeface="微软雅黑" pitchFamily="34" charset="-122"/>
            </a:endParaRPr>
          </a:p>
        </p:txBody>
      </p:sp>
      <p:sp>
        <p:nvSpPr>
          <p:cNvPr id="16" name="矩形 15"/>
          <p:cNvSpPr/>
          <p:nvPr/>
        </p:nvSpPr>
        <p:spPr>
          <a:xfrm>
            <a:off x="4381488" y="2214554"/>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同步显示波形和测量数据</a:t>
            </a:r>
            <a:endParaRPr lang="zh-CN" altLang="en-US" b="1" dirty="0">
              <a:latin typeface="微软雅黑" pitchFamily="34" charset="-122"/>
              <a:ea typeface="微软雅黑" pitchFamily="34" charset="-122"/>
            </a:endParaRPr>
          </a:p>
        </p:txBody>
      </p:sp>
      <p:sp>
        <p:nvSpPr>
          <p:cNvPr id="17" name="矩形 16"/>
          <p:cNvSpPr/>
          <p:nvPr/>
        </p:nvSpPr>
        <p:spPr>
          <a:xfrm>
            <a:off x="4381488" y="2782124"/>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屏幕和内存数据可选</a:t>
            </a:r>
            <a:endParaRPr lang="zh-CN" altLang="en-US" b="1" dirty="0">
              <a:latin typeface="微软雅黑" pitchFamily="34" charset="-122"/>
              <a:ea typeface="微软雅黑" pitchFamily="34" charset="-122"/>
            </a:endParaRPr>
          </a:p>
        </p:txBody>
      </p:sp>
      <p:sp>
        <p:nvSpPr>
          <p:cNvPr id="19" name="矩形 18"/>
          <p:cNvSpPr/>
          <p:nvPr/>
        </p:nvSpPr>
        <p:spPr>
          <a:xfrm>
            <a:off x="4381488" y="3353628"/>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自动校正通道延迟</a:t>
            </a:r>
          </a:p>
        </p:txBody>
      </p:sp>
      <p:sp>
        <p:nvSpPr>
          <p:cNvPr id="20" name="矩形 19"/>
          <p:cNvSpPr/>
          <p:nvPr/>
        </p:nvSpPr>
        <p:spPr>
          <a:xfrm>
            <a:off x="4381488" y="3925132"/>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多种分析功能：</a:t>
            </a:r>
            <a:endParaRPr lang="en-US" altLang="zh-CN" b="1" dirty="0" smtClean="0">
              <a:latin typeface="微软雅黑" pitchFamily="34" charset="-122"/>
              <a:ea typeface="微软雅黑" pitchFamily="34" charset="-122"/>
            </a:endParaRPr>
          </a:p>
          <a:p>
            <a:pPr>
              <a:defRPr/>
            </a:pPr>
            <a:r>
              <a:rPr lang="zh-CN" altLang="en-US" sz="1400" b="1" dirty="0" smtClean="0">
                <a:latin typeface="微软雅黑" pitchFamily="34" charset="-122"/>
                <a:ea typeface="微软雅黑" pitchFamily="34" charset="-122"/>
              </a:rPr>
              <a:t>电源质量、电流谐波、突入电流、开关损耗、</a:t>
            </a:r>
            <a:r>
              <a:rPr lang="en-US" altLang="zh-CN" sz="1400" b="1" dirty="0" smtClean="0">
                <a:latin typeface="微软雅黑" pitchFamily="34" charset="-122"/>
                <a:ea typeface="微软雅黑" pitchFamily="34" charset="-122"/>
              </a:rPr>
              <a:t>SOA</a:t>
            </a:r>
            <a:r>
              <a:rPr lang="zh-CN" altLang="en-US" sz="1400" b="1" dirty="0" smtClean="0">
                <a:latin typeface="微软雅黑" pitchFamily="34" charset="-122"/>
                <a:ea typeface="微软雅黑" pitchFamily="34" charset="-122"/>
              </a:rPr>
              <a:t>、调制、纹波</a:t>
            </a:r>
            <a:endParaRPr lang="zh-CN" altLang="en-US" b="1" dirty="0">
              <a:latin typeface="微软雅黑" pitchFamily="34" charset="-122"/>
              <a:ea typeface="微软雅黑" pitchFamily="34" charset="-122"/>
            </a:endParaRPr>
          </a:p>
        </p:txBody>
      </p:sp>
      <p:sp>
        <p:nvSpPr>
          <p:cNvPr id="21" name="矩形 20"/>
          <p:cNvSpPr/>
          <p:nvPr/>
        </p:nvSpPr>
        <p:spPr>
          <a:xfrm>
            <a:off x="4381488" y="4500570"/>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报告生成</a:t>
            </a:r>
            <a:endParaRPr lang="zh-CN" altLang="en-US" b="1" dirty="0">
              <a:latin typeface="微软雅黑" pitchFamily="34" charset="-122"/>
              <a:ea typeface="微软雅黑" pitchFamily="34" charset="-122"/>
            </a:endParaRPr>
          </a:p>
        </p:txBody>
      </p:sp>
      <p:sp>
        <p:nvSpPr>
          <p:cNvPr id="22" name="矩形 21"/>
          <p:cNvSpPr/>
          <p:nvPr/>
        </p:nvSpPr>
        <p:spPr>
          <a:xfrm>
            <a:off x="4381488" y="5068140"/>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zh-CN" altLang="en-US" b="1" dirty="0" smtClean="0">
                <a:latin typeface="微软雅黑" pitchFamily="34" charset="-122"/>
                <a:ea typeface="微软雅黑" pitchFamily="34" charset="-122"/>
              </a:rPr>
              <a:t>支持</a:t>
            </a:r>
            <a:r>
              <a:rPr lang="en-US" altLang="zh-CN" b="1" dirty="0" smtClean="0">
                <a:latin typeface="微软雅黑" pitchFamily="34" charset="-122"/>
                <a:ea typeface="微软雅黑" pitchFamily="34" charset="-122"/>
              </a:rPr>
              <a:t>DS2000/4000/6000</a:t>
            </a:r>
            <a:r>
              <a:rPr lang="zh-CN" altLang="en-US" b="1" dirty="0" smtClean="0">
                <a:latin typeface="微软雅黑" pitchFamily="34" charset="-122"/>
                <a:ea typeface="微软雅黑" pitchFamily="34" charset="-122"/>
              </a:rPr>
              <a:t>系列示波器</a:t>
            </a:r>
            <a:endParaRPr lang="zh-CN" altLang="en-US" b="1" dirty="0">
              <a:latin typeface="微软雅黑" pitchFamily="34" charset="-122"/>
              <a:ea typeface="微软雅黑" pitchFamily="34" charset="-122"/>
            </a:endParaRPr>
          </a:p>
        </p:txBody>
      </p:sp>
      <p:sp>
        <p:nvSpPr>
          <p:cNvPr id="18" name="矩形 17"/>
          <p:cNvSpPr/>
          <p:nvPr/>
        </p:nvSpPr>
        <p:spPr>
          <a:xfrm>
            <a:off x="4381488" y="5639644"/>
            <a:ext cx="7010400" cy="5040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defRPr/>
            </a:pPr>
            <a:r>
              <a:rPr lang="en-US" altLang="zh-CN" b="1" dirty="0" smtClean="0">
                <a:latin typeface="微软雅黑" pitchFamily="34" charset="-122"/>
                <a:ea typeface="微软雅黑" pitchFamily="34" charset="-122"/>
              </a:rPr>
              <a:t>USB</a:t>
            </a:r>
            <a:r>
              <a:rPr lang="zh-CN" altLang="en-US" b="1" dirty="0" smtClean="0">
                <a:latin typeface="微软雅黑" pitchFamily="34" charset="-122"/>
                <a:ea typeface="微软雅黑" pitchFamily="34" charset="-122"/>
              </a:rPr>
              <a:t>和</a:t>
            </a:r>
            <a:r>
              <a:rPr lang="en-US" altLang="zh-CN" b="1" dirty="0" smtClean="0">
                <a:latin typeface="微软雅黑" pitchFamily="34" charset="-122"/>
                <a:ea typeface="微软雅黑" pitchFamily="34" charset="-122"/>
              </a:rPr>
              <a:t>LAN</a:t>
            </a:r>
            <a:r>
              <a:rPr lang="zh-CN" altLang="en-US" b="1" dirty="0" smtClean="0">
                <a:latin typeface="微软雅黑" pitchFamily="34" charset="-122"/>
                <a:ea typeface="微软雅黑" pitchFamily="34" charset="-122"/>
              </a:rPr>
              <a:t>通信方式</a:t>
            </a:r>
            <a:endParaRPr lang="zh-CN" altLang="en-US" b="1" dirty="0">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6" grpId="0" animBg="1"/>
      <p:bldP spid="17" grpId="0" animBg="1"/>
      <p:bldP spid="19" grpId="0" animBg="1"/>
      <p:bldP spid="20" grpId="0" animBg="1"/>
      <p:bldP spid="21" grpId="0" animBg="1"/>
      <p:bldP spid="22" grpId="0" animBg="1"/>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电源质量</a:t>
            </a:r>
            <a:endParaRPr lang="zh-CN" altLang="en-US" sz="2800" dirty="0">
              <a:solidFill>
                <a:schemeClr val="tx2"/>
              </a:solidFill>
              <a:latin typeface="微软雅黑" pitchFamily="34" charset="-122"/>
              <a:ea typeface="微软雅黑" pitchFamily="34" charset="-122"/>
            </a:endParaRPr>
          </a:p>
        </p:txBody>
      </p:sp>
      <p:pic>
        <p:nvPicPr>
          <p:cNvPr id="3074" name="Picture 2" descr="D:\Ultra Power Analyzer\PA Help\CN\Html Files\3_Measurement and Analysis\01_Power Quality\1-power quality all.jpg"/>
          <p:cNvPicPr>
            <a:picLocks noChangeAspect="1" noChangeArrowheads="1"/>
          </p:cNvPicPr>
          <p:nvPr/>
        </p:nvPicPr>
        <p:blipFill>
          <a:blip r:embed="rId3"/>
          <a:srcRect/>
          <a:stretch>
            <a:fillRect/>
          </a:stretch>
        </p:blipFill>
        <p:spPr bwMode="auto">
          <a:xfrm>
            <a:off x="3428982" y="1405280"/>
            <a:ext cx="7048549" cy="4023985"/>
          </a:xfrm>
          <a:prstGeom prst="rect">
            <a:avLst/>
          </a:prstGeom>
          <a:noFill/>
        </p:spPr>
      </p:pic>
      <p:sp>
        <p:nvSpPr>
          <p:cNvPr id="4" name="矩形 3"/>
          <p:cNvSpPr/>
          <p:nvPr/>
        </p:nvSpPr>
        <p:spPr>
          <a:xfrm>
            <a:off x="571461" y="1285861"/>
            <a:ext cx="2667019" cy="4247317"/>
          </a:xfrm>
          <a:prstGeom prst="rect">
            <a:avLst/>
          </a:prstGeom>
        </p:spPr>
        <p:txBody>
          <a:bodyPr wrap="square">
            <a:spAutoFit/>
          </a:bodyPr>
          <a:lstStyle/>
          <a:p>
            <a:pPr>
              <a:lnSpc>
                <a:spcPct val="150000"/>
              </a:lnSpc>
              <a:buFont typeface="Wingdings" pitchFamily="2" charset="2"/>
              <a:buChar char="ü"/>
            </a:pPr>
            <a:r>
              <a:rPr lang="zh-CN" altLang="en-US" b="1" dirty="0" smtClean="0">
                <a:latin typeface="微软雅黑" pitchFamily="34" charset="-122"/>
                <a:ea typeface="微软雅黑" pitchFamily="34" charset="-122"/>
              </a:rPr>
              <a:t>  电压有效值</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电流有效值</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有功功率</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视在功率</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无功功率</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功率因数</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相角</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阻抗</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电压波峰因数</a:t>
            </a:r>
            <a:endParaRPr lang="en-US" altLang="zh-CN" b="1" dirty="0" smtClean="0">
              <a:latin typeface="微软雅黑" pitchFamily="34" charset="-122"/>
              <a:ea typeface="微软雅黑" pitchFamily="34" charset="-122"/>
            </a:endParaRPr>
          </a:p>
          <a:p>
            <a:pPr>
              <a:lnSpc>
                <a:spcPct val="150000"/>
              </a:lnSpc>
              <a:buFont typeface="Wingdings" pitchFamily="2" charset="2"/>
              <a:buChar char="ü"/>
            </a:pP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电流波峰因数</a:t>
            </a:r>
            <a:endParaRPr lang="en-US" altLang="zh-CN" b="1" dirty="0" smtClean="0">
              <a:latin typeface="微软雅黑" pitchFamily="34" charset="-122"/>
              <a:ea typeface="微软雅黑" pitchFamily="34" charset="-122"/>
            </a:endParaRPr>
          </a:p>
        </p:txBody>
      </p:sp>
      <p:sp>
        <p:nvSpPr>
          <p:cNvPr id="6" name="矩形 5"/>
          <p:cNvSpPr/>
          <p:nvPr/>
        </p:nvSpPr>
        <p:spPr>
          <a:xfrm>
            <a:off x="571462" y="5715016"/>
            <a:ext cx="4288353" cy="400110"/>
          </a:xfrm>
          <a:prstGeom prst="rect">
            <a:avLst/>
          </a:prstGeom>
        </p:spPr>
        <p:txBody>
          <a:bodyPr wrap="none">
            <a:spAutoFit/>
          </a:bodyPr>
          <a:lstStyle/>
          <a:p>
            <a:r>
              <a:rPr lang="zh-CN" altLang="en-US" sz="2000" b="1" dirty="0" smtClean="0">
                <a:solidFill>
                  <a:srgbClr val="0000FF"/>
                </a:solidFill>
                <a:latin typeface="微软雅黑" pitchFamily="34" charset="-122"/>
                <a:ea typeface="微软雅黑" pitchFamily="34" charset="-122"/>
              </a:rPr>
              <a:t>确定电源线上的功率消耗及纯度等。</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电流谐波</a:t>
            </a:r>
            <a:endParaRPr lang="zh-CN" altLang="en-US" sz="2800" dirty="0">
              <a:solidFill>
                <a:schemeClr val="tx2"/>
              </a:solidFill>
              <a:latin typeface="微软雅黑" pitchFamily="34" charset="-122"/>
              <a:ea typeface="微软雅黑" pitchFamily="34" charset="-122"/>
            </a:endParaRPr>
          </a:p>
        </p:txBody>
      </p:sp>
      <p:pic>
        <p:nvPicPr>
          <p:cNvPr id="4098" name="Picture 2" descr="D:\Ultra Power Analyzer\PA Help\CN\Html Files\3_Measurement and Analysis\02_Current Harmonics\2-current all-bar.jpg"/>
          <p:cNvPicPr>
            <a:picLocks noChangeAspect="1" noChangeArrowheads="1"/>
          </p:cNvPicPr>
          <p:nvPr/>
        </p:nvPicPr>
        <p:blipFill>
          <a:blip r:embed="rId3"/>
          <a:srcRect/>
          <a:stretch>
            <a:fillRect/>
          </a:stretch>
        </p:blipFill>
        <p:spPr bwMode="auto">
          <a:xfrm>
            <a:off x="666712" y="1285862"/>
            <a:ext cx="7507992" cy="4286279"/>
          </a:xfrm>
          <a:prstGeom prst="rect">
            <a:avLst/>
          </a:prstGeom>
          <a:noFill/>
        </p:spPr>
      </p:pic>
      <p:sp>
        <p:nvSpPr>
          <p:cNvPr id="5" name="矩形 4"/>
          <p:cNvSpPr/>
          <p:nvPr/>
        </p:nvSpPr>
        <p:spPr>
          <a:xfrm>
            <a:off x="571462" y="5715016"/>
            <a:ext cx="6244017" cy="400110"/>
          </a:xfrm>
          <a:prstGeom prst="rect">
            <a:avLst/>
          </a:prstGeom>
        </p:spPr>
        <p:txBody>
          <a:bodyPr wrap="none">
            <a:spAutoFit/>
          </a:bodyPr>
          <a:lstStyle/>
          <a:p>
            <a:r>
              <a:rPr lang="zh-CN" altLang="en-US" sz="2000" b="1" dirty="0" smtClean="0">
                <a:solidFill>
                  <a:srgbClr val="0000FF"/>
                </a:solidFill>
                <a:latin typeface="微软雅黑" pitchFamily="34" charset="-122"/>
                <a:ea typeface="微软雅黑" pitchFamily="34" charset="-122"/>
              </a:rPr>
              <a:t>测定开关电源是否符合</a:t>
            </a:r>
            <a:r>
              <a:rPr lang="en-US" altLang="en-US" sz="2000" b="1" dirty="0" smtClean="0">
                <a:solidFill>
                  <a:srgbClr val="0000FF"/>
                </a:solidFill>
                <a:latin typeface="微软雅黑" pitchFamily="34" charset="-122"/>
                <a:ea typeface="微软雅黑" pitchFamily="34" charset="-122"/>
              </a:rPr>
              <a:t>EN61000-3-2电流谐波标准</a:t>
            </a:r>
            <a:r>
              <a:rPr lang="zh-CN" altLang="en-US" sz="2000" b="1" dirty="0" smtClean="0">
                <a:solidFill>
                  <a:srgbClr val="0000FF"/>
                </a:solidFill>
                <a:latin typeface="微软雅黑" pitchFamily="34" charset="-122"/>
                <a:ea typeface="微软雅黑" pitchFamily="34" charset="-122"/>
              </a:rPr>
              <a:t>。</a:t>
            </a:r>
          </a:p>
        </p:txBody>
      </p:sp>
      <p:sp>
        <p:nvSpPr>
          <p:cNvPr id="6" name="矩形 5"/>
          <p:cNvSpPr/>
          <p:nvPr/>
        </p:nvSpPr>
        <p:spPr>
          <a:xfrm>
            <a:off x="8572518" y="2571744"/>
            <a:ext cx="2190087" cy="1477328"/>
          </a:xfrm>
          <a:prstGeom prst="rect">
            <a:avLst/>
          </a:prstGeom>
        </p:spPr>
        <p:txBody>
          <a:bodyPr wrap="none">
            <a:spAutoFit/>
          </a:bodyPr>
          <a:lstStyle/>
          <a:p>
            <a:pPr>
              <a:lnSpc>
                <a:spcPct val="150000"/>
              </a:lnSpc>
              <a:buFont typeface="Wingdings" pitchFamily="2" charset="2"/>
              <a:buChar char="ü"/>
            </a:pPr>
            <a:r>
              <a:rPr lang="en-US" altLang="en-US" sz="2000" b="1" dirty="0" smtClean="0">
                <a:latin typeface="微软雅黑" pitchFamily="34" charset="-122"/>
                <a:ea typeface="微软雅黑" pitchFamily="34" charset="-122"/>
              </a:rPr>
              <a:t>  40次谐波测量</a:t>
            </a: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FFT</a:t>
            </a:r>
            <a:r>
              <a:rPr lang="zh-CN" altLang="en-US" sz="2000" b="1" dirty="0" smtClean="0">
                <a:latin typeface="微软雅黑" pitchFamily="34" charset="-122"/>
                <a:ea typeface="微软雅黑" pitchFamily="34" charset="-122"/>
              </a:rPr>
              <a:t>和</a:t>
            </a:r>
            <a:r>
              <a:rPr lang="en-US" altLang="zh-CN" sz="2000" b="1" dirty="0" smtClean="0">
                <a:latin typeface="微软雅黑" pitchFamily="34" charset="-122"/>
                <a:ea typeface="微软雅黑" pitchFamily="34" charset="-122"/>
              </a:rPr>
              <a:t>Bar</a:t>
            </a:r>
            <a:r>
              <a:rPr lang="zh-CN" altLang="en-US" sz="2000" b="1" dirty="0" smtClean="0">
                <a:latin typeface="微软雅黑" pitchFamily="34" charset="-122"/>
                <a:ea typeface="微软雅黑" pitchFamily="34" charset="-122"/>
              </a:rPr>
              <a:t>显示</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THD</a:t>
            </a:r>
            <a:endParaRPr lang="zh-CN" altLang="en-US" sz="2000" b="1" dirty="0" smtClean="0">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突入电流</a:t>
            </a:r>
            <a:endParaRPr lang="zh-CN" altLang="en-US" sz="2800" dirty="0">
              <a:solidFill>
                <a:schemeClr val="tx2"/>
              </a:solidFill>
              <a:latin typeface="微软雅黑" pitchFamily="34" charset="-122"/>
              <a:ea typeface="微软雅黑" pitchFamily="34" charset="-122"/>
            </a:endParaRPr>
          </a:p>
        </p:txBody>
      </p:sp>
      <p:pic>
        <p:nvPicPr>
          <p:cNvPr id="5122" name="Picture 2" descr="D:\Ultra Power Analyzer\PA Help\CN\Html Files\3_Measurement and Analysis\03_Inrush Current\3-inrush2-all.jpg"/>
          <p:cNvPicPr>
            <a:picLocks noChangeAspect="1" noChangeArrowheads="1"/>
          </p:cNvPicPr>
          <p:nvPr/>
        </p:nvPicPr>
        <p:blipFill>
          <a:blip r:embed="rId3"/>
          <a:srcRect/>
          <a:stretch>
            <a:fillRect/>
          </a:stretch>
        </p:blipFill>
        <p:spPr bwMode="auto">
          <a:xfrm>
            <a:off x="4857742" y="2234812"/>
            <a:ext cx="5720645" cy="3265891"/>
          </a:xfrm>
          <a:prstGeom prst="rect">
            <a:avLst/>
          </a:prstGeom>
          <a:noFill/>
        </p:spPr>
      </p:pic>
      <p:sp>
        <p:nvSpPr>
          <p:cNvPr id="5" name="矩形 4"/>
          <p:cNvSpPr/>
          <p:nvPr/>
        </p:nvSpPr>
        <p:spPr>
          <a:xfrm>
            <a:off x="666712" y="1142985"/>
            <a:ext cx="11144328" cy="1015663"/>
          </a:xfrm>
          <a:prstGeom prst="rect">
            <a:avLst/>
          </a:prstGeom>
        </p:spPr>
        <p:txBody>
          <a:bodyPr wrap="square">
            <a:spAutoFit/>
          </a:bodyPr>
          <a:lstStyle/>
          <a:p>
            <a:pPr>
              <a:lnSpc>
                <a:spcPct val="150000"/>
              </a:lnSpc>
            </a:pPr>
            <a:r>
              <a:rPr lang="zh-CN" altLang="en-US" sz="2000" b="1" dirty="0" smtClean="0">
                <a:latin typeface="微软雅黑" pitchFamily="34" charset="-122"/>
                <a:ea typeface="微软雅黑" pitchFamily="34" charset="-122"/>
              </a:rPr>
              <a:t>开关电源打开时，输入端的滤波电容相当于瞬间短路，会产生一个上升时间较快，幅度较大（正</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负）的电流。</a:t>
            </a:r>
          </a:p>
        </p:txBody>
      </p:sp>
      <p:sp>
        <p:nvSpPr>
          <p:cNvPr id="6" name="矩形 5"/>
          <p:cNvSpPr/>
          <p:nvPr/>
        </p:nvSpPr>
        <p:spPr>
          <a:xfrm>
            <a:off x="666712" y="2973687"/>
            <a:ext cx="3143272" cy="1477328"/>
          </a:xfrm>
          <a:prstGeom prst="rect">
            <a:avLst/>
          </a:prstGeom>
        </p:spPr>
        <p:txBody>
          <a:bodyPr wrap="square">
            <a:spAutoFit/>
          </a:bodyPr>
          <a:lstStyle/>
          <a:p>
            <a:pPr>
              <a:lnSpc>
                <a:spcPct val="150000"/>
              </a:lnSpc>
              <a:buFont typeface="Wingdings" pitchFamily="2" charset="2"/>
              <a:buChar char="ü"/>
            </a:pPr>
            <a:r>
              <a:rPr lang="zh-CN" altLang="en-US" sz="2000" b="1" dirty="0" smtClean="0">
                <a:latin typeface="微软雅黑" pitchFamily="34" charset="-122"/>
                <a:ea typeface="微软雅黑" pitchFamily="34" charset="-122"/>
              </a:rPr>
              <a:t>  峰值电流</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总能量</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平均功率</a:t>
            </a:r>
            <a:endParaRPr lang="en-US" altLang="zh-CN" sz="2000" b="1" dirty="0" smtClean="0">
              <a:latin typeface="微软雅黑" pitchFamily="34" charset="-122"/>
              <a:ea typeface="微软雅黑" pitchFamily="34" charset="-122"/>
            </a:endParaRPr>
          </a:p>
        </p:txBody>
      </p:sp>
      <p:sp>
        <p:nvSpPr>
          <p:cNvPr id="8" name="矩形 7"/>
          <p:cNvSpPr/>
          <p:nvPr/>
        </p:nvSpPr>
        <p:spPr>
          <a:xfrm>
            <a:off x="571461" y="5715016"/>
            <a:ext cx="10668075" cy="400110"/>
          </a:xfrm>
          <a:prstGeom prst="rect">
            <a:avLst/>
          </a:prstGeom>
        </p:spPr>
        <p:txBody>
          <a:bodyPr wrap="square">
            <a:spAutoFit/>
          </a:bodyPr>
          <a:lstStyle/>
          <a:p>
            <a:r>
              <a:rPr lang="zh-CN" altLang="en-US" sz="2000" b="1" dirty="0" smtClean="0">
                <a:solidFill>
                  <a:srgbClr val="0000FF"/>
                </a:solidFill>
                <a:latin typeface="微软雅黑" pitchFamily="34" charset="-122"/>
                <a:ea typeface="微软雅黑" pitchFamily="34" charset="-122"/>
              </a:rPr>
              <a:t>测量突入电流可以确认流过各元器件的电流是否超过了允许值。</a:t>
            </a: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开关损耗</a:t>
            </a:r>
            <a:endParaRPr lang="zh-CN" altLang="en-US" sz="2800" dirty="0">
              <a:solidFill>
                <a:schemeClr val="tx2"/>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667656" y="1428736"/>
            <a:ext cx="10952883" cy="3175680"/>
          </a:xfrm>
          <a:prstGeom prst="rect">
            <a:avLst/>
          </a:prstGeom>
          <a:noFill/>
          <a:ln w="9525">
            <a:noFill/>
            <a:miter lim="800000"/>
            <a:headEnd/>
            <a:tailEnd/>
          </a:ln>
          <a:effectLst/>
        </p:spPr>
      </p:pic>
      <p:sp>
        <p:nvSpPr>
          <p:cNvPr id="7" name="矩形 6"/>
          <p:cNvSpPr/>
          <p:nvPr/>
        </p:nvSpPr>
        <p:spPr>
          <a:xfrm>
            <a:off x="571462" y="4714884"/>
            <a:ext cx="10928633" cy="1477328"/>
          </a:xfrm>
          <a:prstGeom prst="rect">
            <a:avLst/>
          </a:prstGeom>
        </p:spPr>
        <p:txBody>
          <a:bodyPr wrap="square">
            <a:spAutoFit/>
          </a:bodyPr>
          <a:lstStyle/>
          <a:p>
            <a:pPr>
              <a:lnSpc>
                <a:spcPct val="150000"/>
              </a:lnSpc>
            </a:pPr>
            <a:r>
              <a:rPr lang="zh-CN" altLang="en-US" sz="2000" b="1" dirty="0" smtClean="0">
                <a:solidFill>
                  <a:srgbClr val="0000FF"/>
                </a:solidFill>
                <a:latin typeface="微软雅黑" pitchFamily="34" charset="-122"/>
                <a:ea typeface="微软雅黑" pitchFamily="34" charset="-122"/>
              </a:rPr>
              <a:t>允许自动设置周期数</a:t>
            </a:r>
            <a:endParaRPr lang="en-US" altLang="zh-CN" sz="2000" b="1" dirty="0" smtClean="0">
              <a:solidFill>
                <a:srgbClr val="0000FF"/>
              </a:solidFill>
              <a:latin typeface="微软雅黑" pitchFamily="34" charset="-122"/>
              <a:ea typeface="微软雅黑" pitchFamily="34" charset="-122"/>
            </a:endParaRPr>
          </a:p>
          <a:p>
            <a:pPr>
              <a:lnSpc>
                <a:spcPct val="150000"/>
              </a:lnSpc>
            </a:pPr>
            <a:r>
              <a:rPr lang="zh-CN" altLang="en-US" sz="2000" b="1" dirty="0" smtClean="0">
                <a:solidFill>
                  <a:srgbClr val="0000FF"/>
                </a:solidFill>
                <a:latin typeface="微软雅黑" pitchFamily="34" charset="-122"/>
                <a:ea typeface="微软雅黑" pitchFamily="34" charset="-122"/>
              </a:rPr>
              <a:t>允许设定开关切换电平</a:t>
            </a:r>
            <a:endParaRPr lang="en-US" altLang="zh-CN" sz="2000" b="1" dirty="0" smtClean="0">
              <a:solidFill>
                <a:srgbClr val="0000FF"/>
              </a:solidFill>
              <a:latin typeface="微软雅黑" pitchFamily="34" charset="-122"/>
              <a:ea typeface="微软雅黑" pitchFamily="34" charset="-122"/>
            </a:endParaRPr>
          </a:p>
          <a:p>
            <a:pPr>
              <a:lnSpc>
                <a:spcPct val="150000"/>
              </a:lnSpc>
            </a:pPr>
            <a:r>
              <a:rPr lang="zh-CN" altLang="en-US" sz="2000" b="1" dirty="0" smtClean="0">
                <a:solidFill>
                  <a:srgbClr val="0000FF"/>
                </a:solidFill>
                <a:latin typeface="微软雅黑" pitchFamily="34" charset="-122"/>
                <a:ea typeface="微软雅黑" pitchFamily="34" charset="-122"/>
              </a:rPr>
              <a:t>多达</a:t>
            </a:r>
            <a:r>
              <a:rPr lang="en-US" altLang="zh-CN" sz="2000" b="1" dirty="0" smtClean="0">
                <a:solidFill>
                  <a:srgbClr val="0000FF"/>
                </a:solidFill>
                <a:latin typeface="微软雅黑" pitchFamily="34" charset="-122"/>
                <a:ea typeface="微软雅黑" pitchFamily="34" charset="-122"/>
              </a:rPr>
              <a:t>40</a:t>
            </a:r>
            <a:r>
              <a:rPr lang="zh-CN" altLang="en-US" sz="2000" b="1" dirty="0" smtClean="0">
                <a:solidFill>
                  <a:srgbClr val="0000FF"/>
                </a:solidFill>
                <a:latin typeface="微软雅黑" pitchFamily="34" charset="-122"/>
                <a:ea typeface="微软雅黑" pitchFamily="34" charset="-122"/>
              </a:rPr>
              <a:t>个测量项，每个测量项给出测试结果、起始时间、终止时间</a:t>
            </a: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波的类型和参数</a:t>
            </a:r>
            <a:endParaRPr lang="zh-CN" altLang="en-US" sz="2800" dirty="0">
              <a:solidFill>
                <a:schemeClr val="tx2"/>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3238480" y="1714488"/>
            <a:ext cx="8858312" cy="3673788"/>
          </a:xfrm>
          <a:prstGeom prst="rect">
            <a:avLst/>
          </a:prstGeom>
          <a:noFill/>
          <a:ln w="9525">
            <a:noFill/>
            <a:miter lim="800000"/>
            <a:headEnd/>
            <a:tailEnd/>
          </a:ln>
          <a:effectLst/>
        </p:spPr>
      </p:pic>
      <p:sp>
        <p:nvSpPr>
          <p:cNvPr id="5" name="圆角矩形 4"/>
          <p:cNvSpPr/>
          <p:nvPr/>
        </p:nvSpPr>
        <p:spPr>
          <a:xfrm>
            <a:off x="380960" y="1285860"/>
            <a:ext cx="2571768" cy="7143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latin typeface="微软雅黑" pitchFamily="34" charset="-122"/>
                <a:ea typeface="微软雅黑" pitchFamily="34" charset="-122"/>
              </a:rPr>
              <a:t>电压参数</a:t>
            </a:r>
            <a:endParaRPr lang="zh-CN" altLang="en-US" sz="2800" b="1" dirty="0">
              <a:solidFill>
                <a:schemeClr val="tx1"/>
              </a:solidFill>
              <a:latin typeface="微软雅黑" pitchFamily="34" charset="-122"/>
              <a:ea typeface="微软雅黑" pitchFamily="34" charset="-122"/>
            </a:endParaRPr>
          </a:p>
        </p:txBody>
      </p:sp>
      <p:sp>
        <p:nvSpPr>
          <p:cNvPr id="6" name="矩形 5"/>
          <p:cNvSpPr/>
          <p:nvPr/>
        </p:nvSpPr>
        <p:spPr>
          <a:xfrm>
            <a:off x="476211" y="2281191"/>
            <a:ext cx="2190765" cy="3139321"/>
          </a:xfrm>
          <a:prstGeom prst="rect">
            <a:avLst/>
          </a:prstGeom>
        </p:spPr>
        <p:txBody>
          <a:bodyPr wrap="square">
            <a:spAutoFit/>
          </a:bodyPr>
          <a:lstStyle/>
          <a:p>
            <a:pPr>
              <a:buFont typeface="Wingdings" pitchFamily="2" charset="2"/>
              <a:buChar char="l"/>
            </a:pPr>
            <a:r>
              <a:rPr lang="zh-CN" altLang="en-US" dirty="0" smtClean="0">
                <a:latin typeface="微软雅黑" pitchFamily="34" charset="-122"/>
                <a:ea typeface="微软雅黑" pitchFamily="34" charset="-122"/>
              </a:rPr>
              <a:t>  最大值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最小值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峰峰值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顶端值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底端值</a:t>
            </a:r>
            <a:endParaRPr lang="en-US" altLang="zh-CN" dirty="0" smtClean="0">
              <a:latin typeface="微软雅黑" pitchFamily="34" charset="-122"/>
              <a:ea typeface="微软雅黑" pitchFamily="34" charset="-122"/>
            </a:endParaRPr>
          </a:p>
          <a:p>
            <a:pPr>
              <a:buFont typeface="Wingdings" pitchFamily="2" charset="2"/>
              <a:buChar char="l"/>
            </a:pPr>
            <a:r>
              <a:rPr lang="zh-CN" altLang="en-US" dirty="0" smtClean="0">
                <a:latin typeface="微软雅黑" pitchFamily="34" charset="-122"/>
                <a:ea typeface="微软雅黑" pitchFamily="34" charset="-122"/>
              </a:rPr>
              <a:t>  幅度值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平均值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均方根值</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过冲</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预冲</a:t>
            </a:r>
            <a:endParaRPr lang="en-US" altLang="zh-CN" dirty="0" smtClean="0">
              <a:latin typeface="微软雅黑" pitchFamily="34" charset="-122"/>
              <a:ea typeface="微软雅黑" pitchFamily="34" charset="-122"/>
            </a:endParaRPr>
          </a:p>
          <a:p>
            <a:pPr>
              <a:buFont typeface="Wingdings" pitchFamily="2" charset="2"/>
              <a:buChar char="l"/>
            </a:pPr>
            <a:r>
              <a:rPr lang="en-US" altLang="zh-CN" dirty="0" smtClean="0">
                <a:latin typeface="微软雅黑" pitchFamily="34" charset="-122"/>
                <a:ea typeface="微软雅黑" pitchFamily="34"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安全工作区</a:t>
            </a:r>
            <a:endParaRPr lang="zh-CN" altLang="en-US" sz="2800" dirty="0">
              <a:solidFill>
                <a:schemeClr val="tx2"/>
              </a:solidFill>
              <a:latin typeface="微软雅黑" pitchFamily="34" charset="-122"/>
              <a:ea typeface="微软雅黑" pitchFamily="34" charset="-122"/>
            </a:endParaRPr>
          </a:p>
        </p:txBody>
      </p:sp>
      <p:pic>
        <p:nvPicPr>
          <p:cNvPr id="8195" name="Picture 3" descr="D:\Ultra Power Analyzer\PA Help\CN\Html Files\3_Measurement and Analysis\05_Safe Operating Area\Safe O7.jpg"/>
          <p:cNvPicPr>
            <a:picLocks noChangeAspect="1" noChangeArrowheads="1"/>
          </p:cNvPicPr>
          <p:nvPr/>
        </p:nvPicPr>
        <p:blipFill>
          <a:blip r:embed="rId3"/>
          <a:srcRect/>
          <a:stretch>
            <a:fillRect/>
          </a:stretch>
        </p:blipFill>
        <p:spPr bwMode="auto">
          <a:xfrm>
            <a:off x="7524760" y="3469520"/>
            <a:ext cx="3048021" cy="2031182"/>
          </a:xfrm>
          <a:prstGeom prst="rect">
            <a:avLst/>
          </a:prstGeom>
          <a:noFill/>
        </p:spPr>
      </p:pic>
      <p:pic>
        <p:nvPicPr>
          <p:cNvPr id="8197" name="Picture 5"/>
          <p:cNvPicPr>
            <a:picLocks noChangeAspect="1" noChangeArrowheads="1"/>
          </p:cNvPicPr>
          <p:nvPr/>
        </p:nvPicPr>
        <p:blipFill>
          <a:blip r:embed="rId4"/>
          <a:srcRect/>
          <a:stretch>
            <a:fillRect/>
          </a:stretch>
        </p:blipFill>
        <p:spPr bwMode="auto">
          <a:xfrm>
            <a:off x="571462" y="3500439"/>
            <a:ext cx="6565092" cy="1999777"/>
          </a:xfrm>
          <a:prstGeom prst="rect">
            <a:avLst/>
          </a:prstGeom>
          <a:noFill/>
          <a:ln w="9525">
            <a:noFill/>
            <a:miter lim="800000"/>
            <a:headEnd/>
            <a:tailEnd/>
          </a:ln>
          <a:effectLst/>
        </p:spPr>
      </p:pic>
      <p:sp>
        <p:nvSpPr>
          <p:cNvPr id="7" name="矩形 6"/>
          <p:cNvSpPr/>
          <p:nvPr/>
        </p:nvSpPr>
        <p:spPr>
          <a:xfrm>
            <a:off x="476210" y="1214422"/>
            <a:ext cx="6381795" cy="1015663"/>
          </a:xfrm>
          <a:prstGeom prst="rect">
            <a:avLst/>
          </a:prstGeom>
        </p:spPr>
        <p:txBody>
          <a:bodyPr wrap="square">
            <a:spAutoFit/>
          </a:bodyPr>
          <a:lstStyle/>
          <a:p>
            <a:pPr>
              <a:lnSpc>
                <a:spcPct val="150000"/>
              </a:lnSpc>
            </a:pPr>
            <a:r>
              <a:rPr lang="zh-CN" altLang="en-US" sz="2000" b="1" dirty="0" smtClean="0">
                <a:latin typeface="微软雅黑" pitchFamily="34" charset="-122"/>
                <a:ea typeface="微软雅黑" pitchFamily="34" charset="-122"/>
              </a:rPr>
              <a:t>开关器件应工作在安全工作区</a:t>
            </a:r>
            <a:r>
              <a:rPr lang="en-US" altLang="zh-CN" sz="2000" b="1" dirty="0" smtClean="0">
                <a:latin typeface="微软雅黑" pitchFamily="34" charset="-122"/>
                <a:ea typeface="微软雅黑" pitchFamily="34" charset="-122"/>
              </a:rPr>
              <a:t>SOA</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Safe Operating Area</a:t>
            </a:r>
            <a:r>
              <a:rPr lang="zh-CN" altLang="en-US" sz="2000" b="1" dirty="0" smtClean="0">
                <a:latin typeface="微软雅黑" pitchFamily="34" charset="-122"/>
                <a:ea typeface="微软雅黑" pitchFamily="34" charset="-122"/>
              </a:rPr>
              <a:t>）内。可通过开关器件数据手册查到。</a:t>
            </a:r>
            <a:endParaRPr lang="zh-CN" altLang="en-US" sz="2000" b="1" dirty="0">
              <a:latin typeface="微软雅黑" pitchFamily="34" charset="-122"/>
              <a:ea typeface="微软雅黑" pitchFamily="34" charset="-122"/>
            </a:endParaRPr>
          </a:p>
        </p:txBody>
      </p:sp>
      <p:pic>
        <p:nvPicPr>
          <p:cNvPr id="8199" name="Picture 7"/>
          <p:cNvPicPr>
            <a:picLocks noChangeAspect="1" noChangeArrowheads="1"/>
          </p:cNvPicPr>
          <p:nvPr/>
        </p:nvPicPr>
        <p:blipFill>
          <a:blip r:embed="rId5"/>
          <a:srcRect/>
          <a:stretch>
            <a:fillRect/>
          </a:stretch>
        </p:blipFill>
        <p:spPr bwMode="auto">
          <a:xfrm>
            <a:off x="7048507" y="1188424"/>
            <a:ext cx="3619525" cy="2135728"/>
          </a:xfrm>
          <a:prstGeom prst="rect">
            <a:avLst/>
          </a:prstGeom>
          <a:noFill/>
          <a:ln w="9525">
            <a:noFill/>
            <a:miter lim="800000"/>
            <a:headEnd/>
            <a:tailEnd/>
          </a:ln>
          <a:effectLst/>
        </p:spPr>
      </p:pic>
      <p:sp>
        <p:nvSpPr>
          <p:cNvPr id="10" name="矩形 9"/>
          <p:cNvSpPr/>
          <p:nvPr/>
        </p:nvSpPr>
        <p:spPr>
          <a:xfrm>
            <a:off x="571461" y="5715016"/>
            <a:ext cx="7750840" cy="400110"/>
          </a:xfrm>
          <a:prstGeom prst="rect">
            <a:avLst/>
          </a:prstGeom>
        </p:spPr>
        <p:txBody>
          <a:bodyPr wrap="none">
            <a:spAutoFit/>
          </a:bodyPr>
          <a:lstStyle/>
          <a:p>
            <a:r>
              <a:rPr lang="zh-CN" altLang="en-US" sz="2000" b="1" dirty="0" smtClean="0">
                <a:solidFill>
                  <a:srgbClr val="0000FF"/>
                </a:solidFill>
                <a:latin typeface="微软雅黑" pitchFamily="34" charset="-122"/>
                <a:ea typeface="微软雅黑" pitchFamily="34" charset="-122"/>
              </a:rPr>
              <a:t>测试结果在</a:t>
            </a:r>
            <a:r>
              <a:rPr lang="en-US" altLang="zh-CN" sz="2000" b="1" dirty="0" smtClean="0">
                <a:solidFill>
                  <a:srgbClr val="0000FF"/>
                </a:solidFill>
                <a:latin typeface="微软雅黑" pitchFamily="34" charset="-122"/>
                <a:ea typeface="微软雅黑" pitchFamily="34" charset="-122"/>
              </a:rPr>
              <a:t>X-Y</a:t>
            </a:r>
            <a:r>
              <a:rPr lang="zh-CN" altLang="en-US" sz="2000" b="1" dirty="0" smtClean="0">
                <a:solidFill>
                  <a:srgbClr val="0000FF"/>
                </a:solidFill>
                <a:latin typeface="微软雅黑" pitchFamily="34" charset="-122"/>
                <a:ea typeface="微软雅黑" pitchFamily="34" charset="-122"/>
              </a:rPr>
              <a:t>和</a:t>
            </a:r>
            <a:r>
              <a:rPr lang="en-US" altLang="zh-CN" sz="2000" b="1" dirty="0" smtClean="0">
                <a:solidFill>
                  <a:srgbClr val="0000FF"/>
                </a:solidFill>
                <a:latin typeface="微软雅黑" pitchFamily="34" charset="-122"/>
                <a:ea typeface="微软雅黑" pitchFamily="34" charset="-122"/>
              </a:rPr>
              <a:t>Y-T</a:t>
            </a:r>
            <a:r>
              <a:rPr lang="zh-CN" altLang="en-US" sz="2000" b="1" dirty="0" smtClean="0">
                <a:solidFill>
                  <a:srgbClr val="0000FF"/>
                </a:solidFill>
                <a:latin typeface="微软雅黑" pitchFamily="34" charset="-122"/>
                <a:ea typeface="微软雅黑" pitchFamily="34" charset="-122"/>
              </a:rPr>
              <a:t>模式下标记失败的点，并显示总的失败点数。</a:t>
            </a: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197"/>
                                        </p:tgtEl>
                                        <p:attrNameLst>
                                          <p:attrName>style.visibility</p:attrName>
                                        </p:attrNameLst>
                                      </p:cBhvr>
                                      <p:to>
                                        <p:strVal val="visible"/>
                                      </p:to>
                                    </p:set>
                                    <p:anim calcmode="lin" valueType="num">
                                      <p:cBhvr additive="base">
                                        <p:cTn id="12" dur="500" fill="hold"/>
                                        <p:tgtEl>
                                          <p:spTgt spid="8197"/>
                                        </p:tgtEl>
                                        <p:attrNameLst>
                                          <p:attrName>ppt_x</p:attrName>
                                        </p:attrNameLst>
                                      </p:cBhvr>
                                      <p:tavLst>
                                        <p:tav tm="0">
                                          <p:val>
                                            <p:strVal val="#ppt_x"/>
                                          </p:val>
                                        </p:tav>
                                        <p:tav tm="100000">
                                          <p:val>
                                            <p:strVal val="#ppt_x"/>
                                          </p:val>
                                        </p:tav>
                                      </p:tavLst>
                                    </p:anim>
                                    <p:anim calcmode="lin" valueType="num">
                                      <p:cBhvr additive="base">
                                        <p:cTn id="13"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调制分析</a:t>
            </a:r>
            <a:endParaRPr lang="zh-CN" altLang="en-US" sz="2800" dirty="0">
              <a:solidFill>
                <a:schemeClr val="tx2"/>
              </a:solidFill>
              <a:latin typeface="微软雅黑" pitchFamily="34" charset="-122"/>
              <a:ea typeface="微软雅黑" pitchFamily="34" charset="-122"/>
            </a:endParaRPr>
          </a:p>
        </p:txBody>
      </p:sp>
      <p:pic>
        <p:nvPicPr>
          <p:cNvPr id="9218" name="Picture 2" descr="D:\Ultra Power Analyzer\PA Help\CN\Html Files\3_Measurement and Analysis\06_Modulation\6-mod-all.jpg"/>
          <p:cNvPicPr>
            <a:picLocks noChangeAspect="1" noChangeArrowheads="1"/>
          </p:cNvPicPr>
          <p:nvPr/>
        </p:nvPicPr>
        <p:blipFill>
          <a:blip r:embed="rId3"/>
          <a:srcRect/>
          <a:stretch>
            <a:fillRect/>
          </a:stretch>
        </p:blipFill>
        <p:spPr bwMode="auto">
          <a:xfrm>
            <a:off x="666712" y="1357299"/>
            <a:ext cx="7334301" cy="4187121"/>
          </a:xfrm>
          <a:prstGeom prst="rect">
            <a:avLst/>
          </a:prstGeom>
          <a:noFill/>
        </p:spPr>
      </p:pic>
      <p:sp>
        <p:nvSpPr>
          <p:cNvPr id="5" name="矩形 4"/>
          <p:cNvSpPr/>
          <p:nvPr/>
        </p:nvSpPr>
        <p:spPr>
          <a:xfrm>
            <a:off x="571461" y="5715016"/>
            <a:ext cx="7879080" cy="400110"/>
          </a:xfrm>
          <a:prstGeom prst="rect">
            <a:avLst/>
          </a:prstGeom>
        </p:spPr>
        <p:txBody>
          <a:bodyPr wrap="none">
            <a:spAutoFit/>
          </a:bodyPr>
          <a:lstStyle/>
          <a:p>
            <a:r>
              <a:rPr lang="en-US" altLang="zh-CN" sz="2000" b="1" dirty="0" err="1" smtClean="0">
                <a:solidFill>
                  <a:srgbClr val="0000FF"/>
                </a:solidFill>
                <a:latin typeface="微软雅黑" pitchFamily="34" charset="-122"/>
                <a:ea typeface="微软雅黑" pitchFamily="34" charset="-122"/>
              </a:rPr>
              <a:t>分析开关电源的控制环路特性</a:t>
            </a:r>
            <a:r>
              <a:rPr lang="zh-CN" altLang="en-US" sz="2000" b="1" dirty="0" smtClean="0">
                <a:solidFill>
                  <a:srgbClr val="0000FF"/>
                </a:solidFill>
                <a:latin typeface="微软雅黑" pitchFamily="34" charset="-122"/>
                <a:ea typeface="微软雅黑" pitchFamily="34" charset="-122"/>
              </a:rPr>
              <a:t>。反馈控制环路目的是稳定输出电压。</a:t>
            </a:r>
          </a:p>
        </p:txBody>
      </p:sp>
      <p:sp>
        <p:nvSpPr>
          <p:cNvPr id="6" name="矩形 5"/>
          <p:cNvSpPr/>
          <p:nvPr/>
        </p:nvSpPr>
        <p:spPr>
          <a:xfrm>
            <a:off x="8572518" y="1643050"/>
            <a:ext cx="2920116" cy="2862322"/>
          </a:xfrm>
          <a:prstGeom prst="rect">
            <a:avLst/>
          </a:prstGeom>
        </p:spPr>
        <p:txBody>
          <a:bodyPr wrap="square">
            <a:spAutoFit/>
          </a:bodyPr>
          <a:lstStyle/>
          <a:p>
            <a:pPr>
              <a:lnSpc>
                <a:spcPct val="150000"/>
              </a:lnSpc>
              <a:buFont typeface="Wingdings" pitchFamily="2" charset="2"/>
              <a:buChar char="ü"/>
            </a:pPr>
            <a:r>
              <a:rPr lang="en-US" altLang="en-US"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频率</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周期</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正占空比</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负占空比</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正脉宽</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负脉宽</a:t>
            </a:r>
            <a:endParaRPr lang="en-US" altLang="zh-CN" sz="2000" b="1" dirty="0" smtClean="0">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纹波噪声</a:t>
            </a:r>
            <a:endParaRPr lang="zh-CN" altLang="en-US" sz="2800" dirty="0">
              <a:solidFill>
                <a:schemeClr val="tx2"/>
              </a:solidFill>
              <a:latin typeface="微软雅黑" pitchFamily="34" charset="-122"/>
              <a:ea typeface="微软雅黑" pitchFamily="34" charset="-122"/>
            </a:endParaRPr>
          </a:p>
        </p:txBody>
      </p:sp>
      <p:pic>
        <p:nvPicPr>
          <p:cNvPr id="10242" name="Picture 2" descr="D:\Ultra Power Analyzer\PA Help\CN\Html Files\3_Measurement and Analysis\07_Output Analysis\7-out500us.jpg"/>
          <p:cNvPicPr>
            <a:picLocks noChangeAspect="1" noChangeArrowheads="1"/>
          </p:cNvPicPr>
          <p:nvPr/>
        </p:nvPicPr>
        <p:blipFill>
          <a:blip r:embed="rId3"/>
          <a:srcRect/>
          <a:stretch>
            <a:fillRect/>
          </a:stretch>
        </p:blipFill>
        <p:spPr bwMode="auto">
          <a:xfrm>
            <a:off x="2952728" y="1214423"/>
            <a:ext cx="7524803" cy="4295876"/>
          </a:xfrm>
          <a:prstGeom prst="rect">
            <a:avLst/>
          </a:prstGeom>
          <a:noFill/>
        </p:spPr>
      </p:pic>
      <p:sp>
        <p:nvSpPr>
          <p:cNvPr id="4" name="矩形 3"/>
          <p:cNvSpPr/>
          <p:nvPr/>
        </p:nvSpPr>
        <p:spPr>
          <a:xfrm>
            <a:off x="571461" y="5715016"/>
            <a:ext cx="7328032" cy="400110"/>
          </a:xfrm>
          <a:prstGeom prst="rect">
            <a:avLst/>
          </a:prstGeom>
        </p:spPr>
        <p:txBody>
          <a:bodyPr wrap="none">
            <a:spAutoFit/>
          </a:bodyPr>
          <a:lstStyle/>
          <a:p>
            <a:r>
              <a:rPr lang="zh-CN" altLang="en-US" sz="2000" b="1" dirty="0" smtClean="0">
                <a:solidFill>
                  <a:srgbClr val="0000FF"/>
                </a:solidFill>
                <a:latin typeface="微软雅黑" pitchFamily="34" charset="-122"/>
                <a:ea typeface="微软雅黑" pitchFamily="34" charset="-122"/>
              </a:rPr>
              <a:t>测试输出端的纹波和噪声情况，通常用</a:t>
            </a:r>
            <a:r>
              <a:rPr lang="en-US" altLang="zh-CN" sz="2000" b="1" dirty="0" err="1" smtClean="0">
                <a:solidFill>
                  <a:srgbClr val="0000FF"/>
                </a:solidFill>
                <a:latin typeface="微软雅黑" pitchFamily="34" charset="-122"/>
                <a:ea typeface="微软雅黑" pitchFamily="34" charset="-122"/>
              </a:rPr>
              <a:t>mVrms</a:t>
            </a:r>
            <a:r>
              <a:rPr lang="en-US" altLang="zh-CN" sz="2000" b="1" dirty="0" smtClean="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或</a:t>
            </a:r>
            <a:r>
              <a:rPr lang="en-US" altLang="zh-CN" sz="2000" b="1" dirty="0" err="1" smtClean="0">
                <a:solidFill>
                  <a:srgbClr val="0000FF"/>
                </a:solidFill>
                <a:latin typeface="微软雅黑" pitchFamily="34" charset="-122"/>
                <a:ea typeface="微软雅黑" pitchFamily="34" charset="-122"/>
              </a:rPr>
              <a:t>mVpp</a:t>
            </a:r>
            <a:r>
              <a:rPr lang="zh-CN" altLang="en-US" sz="2000" b="1" dirty="0" smtClean="0">
                <a:solidFill>
                  <a:srgbClr val="0000FF"/>
                </a:solidFill>
                <a:latin typeface="微软雅黑" pitchFamily="34" charset="-122"/>
                <a:ea typeface="微软雅黑" pitchFamily="34" charset="-122"/>
              </a:rPr>
              <a:t>衡量。</a:t>
            </a:r>
          </a:p>
        </p:txBody>
      </p:sp>
      <p:sp>
        <p:nvSpPr>
          <p:cNvPr id="5" name="矩形 4"/>
          <p:cNvSpPr/>
          <p:nvPr/>
        </p:nvSpPr>
        <p:spPr>
          <a:xfrm>
            <a:off x="380960" y="2357430"/>
            <a:ext cx="2667019" cy="1938992"/>
          </a:xfrm>
          <a:prstGeom prst="rect">
            <a:avLst/>
          </a:prstGeom>
        </p:spPr>
        <p:txBody>
          <a:bodyPr wrap="square">
            <a:spAutoFit/>
          </a:bodyPr>
          <a:lstStyle/>
          <a:p>
            <a:pPr>
              <a:lnSpc>
                <a:spcPct val="150000"/>
              </a:lnSpc>
              <a:buFont typeface="Wingdings" pitchFamily="2" charset="2"/>
              <a:buChar char="ü"/>
            </a:pPr>
            <a:r>
              <a:rPr lang="zh-CN" altLang="en-US" sz="2000" b="1" dirty="0" smtClean="0">
                <a:latin typeface="微软雅黑" pitchFamily="34" charset="-122"/>
                <a:ea typeface="微软雅黑" pitchFamily="34" charset="-122"/>
              </a:rPr>
              <a:t>  峰峰值</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最大值</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最小值</a:t>
            </a:r>
            <a:endParaRPr lang="en-US" altLang="zh-CN" sz="2000" b="1" dirty="0" smtClean="0">
              <a:latin typeface="微软雅黑" pitchFamily="34" charset="-122"/>
              <a:ea typeface="微软雅黑" pitchFamily="34" charset="-122"/>
            </a:endParaRPr>
          </a:p>
          <a:p>
            <a:pPr>
              <a:lnSpc>
                <a:spcPct val="150000"/>
              </a:lnSpc>
              <a:buFont typeface="Wingdings" pitchFamily="2" charset="2"/>
              <a:buChar char="ü"/>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频率</a:t>
            </a:r>
            <a:endParaRPr lang="en-US" altLang="zh-CN" sz="2000" b="1" dirty="0" smtClean="0">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生成报告</a:t>
            </a:r>
            <a:endParaRPr lang="zh-CN" altLang="en-US" sz="2800" dirty="0">
              <a:solidFill>
                <a:schemeClr val="tx2"/>
              </a:solidFill>
              <a:latin typeface="微软雅黑" pitchFamily="34" charset="-122"/>
              <a:ea typeface="微软雅黑" pitchFamily="34" charset="-122"/>
            </a:endParaRPr>
          </a:p>
        </p:txBody>
      </p:sp>
      <p:pic>
        <p:nvPicPr>
          <p:cNvPr id="62466" name="Picture 2"/>
          <p:cNvPicPr>
            <a:picLocks noChangeAspect="1" noChangeArrowheads="1"/>
          </p:cNvPicPr>
          <p:nvPr/>
        </p:nvPicPr>
        <p:blipFill>
          <a:blip r:embed="rId3"/>
          <a:srcRect/>
          <a:stretch>
            <a:fillRect/>
          </a:stretch>
        </p:blipFill>
        <p:spPr bwMode="auto">
          <a:xfrm>
            <a:off x="2952728" y="1214422"/>
            <a:ext cx="7048549" cy="4834808"/>
          </a:xfrm>
          <a:prstGeom prst="rect">
            <a:avLst/>
          </a:prstGeom>
          <a:noFill/>
          <a:ln w="9525">
            <a:noFill/>
            <a:miter lim="800000"/>
            <a:headEnd/>
            <a:tailEnd/>
          </a:ln>
          <a:effectLst/>
        </p:spPr>
      </p:pic>
      <p:pic>
        <p:nvPicPr>
          <p:cNvPr id="62468" name="Picture 4"/>
          <p:cNvPicPr>
            <a:picLocks noChangeAspect="1" noChangeArrowheads="1"/>
          </p:cNvPicPr>
          <p:nvPr/>
        </p:nvPicPr>
        <p:blipFill>
          <a:blip r:embed="rId4"/>
          <a:srcRect/>
          <a:stretch>
            <a:fillRect/>
          </a:stretch>
        </p:blipFill>
        <p:spPr bwMode="auto">
          <a:xfrm>
            <a:off x="9810776" y="1142985"/>
            <a:ext cx="2133600" cy="333375"/>
          </a:xfrm>
          <a:prstGeom prst="rect">
            <a:avLst/>
          </a:prstGeom>
          <a:noFill/>
          <a:ln w="9525">
            <a:noFill/>
            <a:miter lim="800000"/>
            <a:headEnd/>
            <a:tailEnd/>
          </a:ln>
          <a:effectLst/>
        </p:spPr>
      </p:pic>
      <p:sp>
        <p:nvSpPr>
          <p:cNvPr id="9" name="矩形 8"/>
          <p:cNvSpPr/>
          <p:nvPr/>
        </p:nvSpPr>
        <p:spPr>
          <a:xfrm>
            <a:off x="190459" y="1613964"/>
            <a:ext cx="2571768" cy="3600986"/>
          </a:xfrm>
          <a:prstGeom prst="rect">
            <a:avLst/>
          </a:prstGeom>
        </p:spPr>
        <p:txBody>
          <a:bodyPr wrap="square">
            <a:spAutoFit/>
          </a:bodyPr>
          <a:lstStyle/>
          <a:p>
            <a:endParaRPr lang="en-US" dirty="0" smtClean="0"/>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html格式</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仪器型号</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序列号</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波形</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示波器参数</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测量数据</a:t>
            </a:r>
            <a:endParaRPr lang="en-US" sz="2000" b="1" dirty="0" smtClean="0">
              <a:latin typeface="微软雅黑" pitchFamily="34" charset="-122"/>
              <a:ea typeface="微软雅黑" pitchFamily="34" charset="-122"/>
            </a:endParaRPr>
          </a:p>
          <a:p>
            <a:pPr>
              <a:lnSpc>
                <a:spcPct val="150000"/>
              </a:lnSpc>
              <a:buFont typeface="Wingdings" pitchFamily="2" charset="2"/>
              <a:buChar char="ü"/>
            </a:pPr>
            <a:r>
              <a:rPr lang="en-US" sz="2000" b="1" dirty="0" smtClean="0">
                <a:latin typeface="微软雅黑" pitchFamily="34" charset="-122"/>
                <a:ea typeface="微软雅黑" pitchFamily="34" charset="-122"/>
              </a:rPr>
              <a:t> </a:t>
            </a:r>
            <a:r>
              <a:rPr lang="en-US" sz="2000" b="1" dirty="0" err="1" smtClean="0">
                <a:latin typeface="微软雅黑" pitchFamily="34" charset="-122"/>
                <a:ea typeface="微软雅黑" pitchFamily="34" charset="-122"/>
              </a:rPr>
              <a:t>测量时间</a:t>
            </a:r>
            <a:endParaRPr lang="zh-CN" altLang="en-US" sz="2000" b="1" dirty="0">
              <a:latin typeface="微软雅黑" pitchFamily="34" charset="-122"/>
              <a:ea typeface="微软雅黑" pitchFamily="34" charset="-122"/>
            </a:endParaRPr>
          </a:p>
        </p:txBody>
      </p:sp>
    </p:spTree>
    <p:extLst>
      <p:ext uri="{BB962C8B-B14F-4D97-AF65-F5344CB8AC3E}">
        <p14:creationId xmlns="" xmlns:p14="http://schemas.microsoft.com/office/powerpoint/2010/main" val="23508737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行业应用</a:t>
            </a:r>
            <a:r>
              <a:rPr lang="en-US" altLang="zh-CN" b="1" dirty="0" smtClean="0">
                <a:solidFill>
                  <a:schemeClr val="tx2"/>
                </a:solidFill>
                <a:cs typeface="+mj-cs"/>
              </a:rPr>
              <a:t>——</a:t>
            </a:r>
            <a:r>
              <a:rPr lang="zh-CN" altLang="en-US" b="1" dirty="0" smtClean="0">
                <a:solidFill>
                  <a:schemeClr val="tx2"/>
                </a:solidFill>
                <a:cs typeface="+mj-cs"/>
              </a:rPr>
              <a:t>电机</a:t>
            </a:r>
          </a:p>
        </p:txBody>
      </p:sp>
      <p:pic>
        <p:nvPicPr>
          <p:cNvPr id="4" name="图片 3"/>
          <p:cNvPicPr/>
          <p:nvPr/>
        </p:nvPicPr>
        <p:blipFill>
          <a:blip r:embed="rId2"/>
          <a:stretch>
            <a:fillRect/>
          </a:stretch>
        </p:blipFill>
        <p:spPr>
          <a:xfrm>
            <a:off x="380960" y="857232"/>
            <a:ext cx="4786346" cy="2500329"/>
          </a:xfrm>
          <a:prstGeom prst="rect">
            <a:avLst/>
          </a:prstGeom>
        </p:spPr>
      </p:pic>
      <p:pic>
        <p:nvPicPr>
          <p:cNvPr id="5" name="图片 4"/>
          <p:cNvPicPr/>
          <p:nvPr/>
        </p:nvPicPr>
        <p:blipFill>
          <a:blip r:embed="rId3"/>
          <a:stretch>
            <a:fillRect/>
          </a:stretch>
        </p:blipFill>
        <p:spPr>
          <a:xfrm>
            <a:off x="380960" y="3500438"/>
            <a:ext cx="4786346" cy="2857520"/>
          </a:xfrm>
          <a:prstGeom prst="rect">
            <a:avLst/>
          </a:prstGeom>
        </p:spPr>
      </p:pic>
      <p:pic>
        <p:nvPicPr>
          <p:cNvPr id="8" name="图片 7" descr="C:\Users\sn01871\Documents\Tencent Files\532775237\FileRecv\MobileFile\IMG_20150504_153012.jp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238744" y="857232"/>
            <a:ext cx="4357718" cy="2500330"/>
          </a:xfrm>
          <a:prstGeom prst="rect">
            <a:avLst/>
          </a:prstGeom>
          <a:noFill/>
          <a:ln>
            <a:noFill/>
          </a:ln>
        </p:spPr>
      </p:pic>
      <p:pic>
        <p:nvPicPr>
          <p:cNvPr id="9" name="图片 8" descr="IMG_3547.JPG"/>
          <p:cNvPicPr/>
          <p:nvPr/>
        </p:nvPicPr>
        <p:blipFill>
          <a:blip r:embed="rId5" cstate="print"/>
          <a:stretch>
            <a:fillRect/>
          </a:stretch>
        </p:blipFill>
        <p:spPr>
          <a:xfrm>
            <a:off x="5310182" y="3500438"/>
            <a:ext cx="4357718" cy="2928958"/>
          </a:xfrm>
          <a:prstGeom prst="rect">
            <a:avLst/>
          </a:prstGeom>
        </p:spPr>
      </p:pic>
      <p:sp>
        <p:nvSpPr>
          <p:cNvPr id="11" name="矩形 10"/>
          <p:cNvSpPr/>
          <p:nvPr/>
        </p:nvSpPr>
        <p:spPr>
          <a:xfrm>
            <a:off x="9739338" y="857232"/>
            <a:ext cx="2214578" cy="3170099"/>
          </a:xfrm>
          <a:prstGeom prst="rect">
            <a:avLst/>
          </a:prstGeom>
        </p:spPr>
        <p:txBody>
          <a:bodyPr wrap="square">
            <a:spAutoFit/>
          </a:bodyPr>
          <a:lstStyle/>
          <a:p>
            <a:r>
              <a:rPr lang="zh-CN" altLang="en-US" sz="2000" b="1" dirty="0" smtClean="0">
                <a:latin typeface="黑体" pitchFamily="49" charset="-122"/>
                <a:ea typeface="黑体" pitchFamily="49" charset="-122"/>
              </a:rPr>
              <a:t>电机行业相关测试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电机转速</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启动电流、浪涌电流</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多电机相位</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电机反馈信号测试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电机控制板信号测试</a:t>
            </a:r>
            <a:endParaRPr lang="en-US" altLang="zh-CN" sz="2000" b="1"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行业应用</a:t>
            </a:r>
            <a:r>
              <a:rPr lang="en-US" altLang="zh-CN" b="1" dirty="0" smtClean="0">
                <a:solidFill>
                  <a:schemeClr val="tx2"/>
                </a:solidFill>
                <a:cs typeface="+mj-cs"/>
              </a:rPr>
              <a:t>——</a:t>
            </a:r>
            <a:r>
              <a:rPr lang="zh-CN" altLang="en-US" b="1" dirty="0" smtClean="0">
                <a:solidFill>
                  <a:schemeClr val="tx2"/>
                </a:solidFill>
                <a:cs typeface="+mj-cs"/>
              </a:rPr>
              <a:t>系统集成及产线</a:t>
            </a:r>
          </a:p>
        </p:txBody>
      </p:sp>
      <p:pic>
        <p:nvPicPr>
          <p:cNvPr id="82947" name="Picture 3" descr="C:\Users\sn01867\Documents\Tencent Files\451718045\FileRecv\MobileFile\4557FCC1-C804-42BE-B1F3-EC0E0BC944E2.JPG"/>
          <p:cNvPicPr>
            <a:picLocks noChangeAspect="1" noChangeArrowheads="1"/>
          </p:cNvPicPr>
          <p:nvPr/>
        </p:nvPicPr>
        <p:blipFill>
          <a:blip r:embed="rId2"/>
          <a:srcRect/>
          <a:stretch>
            <a:fillRect/>
          </a:stretch>
        </p:blipFill>
        <p:spPr bwMode="auto">
          <a:xfrm>
            <a:off x="523836" y="857231"/>
            <a:ext cx="3643338" cy="4862741"/>
          </a:xfrm>
          <a:prstGeom prst="rect">
            <a:avLst/>
          </a:prstGeom>
          <a:noFill/>
        </p:spPr>
      </p:pic>
      <p:pic>
        <p:nvPicPr>
          <p:cNvPr id="82948" name="Picture 4" descr="C:\Users\sn01867\Documents\Tencent Files\451718045\FileRecv\MobileFile\E4FE2B434D6862AAD459F8C965A5C34A.png"/>
          <p:cNvPicPr>
            <a:picLocks noChangeAspect="1" noChangeArrowheads="1"/>
          </p:cNvPicPr>
          <p:nvPr/>
        </p:nvPicPr>
        <p:blipFill>
          <a:blip r:embed="rId3"/>
          <a:srcRect/>
          <a:stretch>
            <a:fillRect/>
          </a:stretch>
        </p:blipFill>
        <p:spPr bwMode="auto">
          <a:xfrm>
            <a:off x="4238612" y="857232"/>
            <a:ext cx="3640494" cy="4857784"/>
          </a:xfrm>
          <a:prstGeom prst="rect">
            <a:avLst/>
          </a:prstGeom>
          <a:noFill/>
        </p:spPr>
      </p:pic>
      <p:sp>
        <p:nvSpPr>
          <p:cNvPr id="8" name="矩形 7"/>
          <p:cNvSpPr/>
          <p:nvPr/>
        </p:nvSpPr>
        <p:spPr>
          <a:xfrm>
            <a:off x="8524892" y="928670"/>
            <a:ext cx="3357586" cy="2246769"/>
          </a:xfrm>
          <a:prstGeom prst="rect">
            <a:avLst/>
          </a:prstGeom>
        </p:spPr>
        <p:txBody>
          <a:bodyPr wrap="square">
            <a:spAutoFit/>
          </a:bodyPr>
          <a:lstStyle/>
          <a:p>
            <a:r>
              <a:rPr lang="zh-CN" altLang="en-US" sz="2000" b="1" dirty="0" smtClean="0">
                <a:latin typeface="黑体" pitchFamily="49" charset="-122"/>
                <a:ea typeface="黑体" pitchFamily="49" charset="-122"/>
              </a:rPr>
              <a:t>系统集成及产线</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电源</a:t>
            </a:r>
            <a:r>
              <a:rPr lang="en-US" altLang="zh-CN" sz="2000" b="1" dirty="0" smtClean="0">
                <a:latin typeface="黑体" pitchFamily="49" charset="-122"/>
                <a:ea typeface="黑体" pitchFamily="49" charset="-122"/>
              </a:rPr>
              <a:t>ATE</a:t>
            </a:r>
            <a:r>
              <a:rPr lang="zh-CN" altLang="en-US" sz="2000" b="1" dirty="0" smtClean="0">
                <a:latin typeface="黑体" pitchFamily="49" charset="-122"/>
                <a:ea typeface="黑体" pitchFamily="49" charset="-122"/>
              </a:rPr>
              <a:t>纹波测试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自动化生产检测</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充电桩电源模块纹波测试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主板时钟信号检测</a:t>
            </a:r>
            <a:endParaRPr lang="en-US" altLang="zh-CN" sz="2000" b="1" dirty="0" smtClean="0">
              <a:latin typeface="黑体" pitchFamily="49" charset="-122"/>
              <a:ea typeface="黑体" pitchFamily="49" charset="-122"/>
            </a:endParaRPr>
          </a:p>
          <a:p>
            <a:endParaRPr lang="en-US" altLang="zh-CN" sz="2000" b="1" dirty="0" smtClean="0">
              <a:latin typeface="黑体" pitchFamily="49" charset="-122"/>
              <a:ea typeface="黑体" pitchFamily="49" charset="-122"/>
            </a:endParaRPr>
          </a:p>
        </p:txBody>
      </p:sp>
      <p:pic>
        <p:nvPicPr>
          <p:cNvPr id="9" name="图片 8"/>
          <p:cNvPicPr/>
          <p:nvPr/>
        </p:nvPicPr>
        <p:blipFill>
          <a:blip r:embed="rId4"/>
          <a:stretch>
            <a:fillRect/>
          </a:stretch>
        </p:blipFill>
        <p:spPr>
          <a:xfrm>
            <a:off x="8024826" y="3214686"/>
            <a:ext cx="3714776" cy="2676214"/>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spcBef>
                <a:spcPct val="0"/>
              </a:spcBef>
            </a:pPr>
            <a:r>
              <a:rPr lang="zh-CN" altLang="en-US" b="1" dirty="0" smtClean="0">
                <a:solidFill>
                  <a:schemeClr val="tx2"/>
                </a:solidFill>
                <a:cs typeface="+mj-cs"/>
              </a:rPr>
              <a:t>行业应用</a:t>
            </a:r>
            <a:r>
              <a:rPr lang="en-US" altLang="zh-CN" b="1" dirty="0" smtClean="0">
                <a:solidFill>
                  <a:schemeClr val="tx2"/>
                </a:solidFill>
                <a:cs typeface="+mj-cs"/>
              </a:rPr>
              <a:t>——</a:t>
            </a:r>
            <a:r>
              <a:rPr lang="zh-CN" altLang="en-US" b="1" dirty="0" smtClean="0">
                <a:solidFill>
                  <a:schemeClr val="tx2"/>
                </a:solidFill>
                <a:cs typeface="+mj-cs"/>
              </a:rPr>
              <a:t>汽车电子及其他总线应用</a:t>
            </a:r>
          </a:p>
        </p:txBody>
      </p:sp>
      <p:pic>
        <p:nvPicPr>
          <p:cNvPr id="4" name="图片 3"/>
          <p:cNvPicPr/>
          <p:nvPr/>
        </p:nvPicPr>
        <p:blipFill>
          <a:blip r:embed="rId2"/>
          <a:stretch>
            <a:fillRect/>
          </a:stretch>
        </p:blipFill>
        <p:spPr>
          <a:xfrm>
            <a:off x="380960" y="857232"/>
            <a:ext cx="4643470" cy="2714644"/>
          </a:xfrm>
          <a:prstGeom prst="rect">
            <a:avLst/>
          </a:prstGeom>
        </p:spPr>
      </p:pic>
      <p:pic>
        <p:nvPicPr>
          <p:cNvPr id="5" name="图片 4"/>
          <p:cNvPicPr/>
          <p:nvPr/>
        </p:nvPicPr>
        <p:blipFill>
          <a:blip r:embed="rId3"/>
          <a:stretch>
            <a:fillRect/>
          </a:stretch>
        </p:blipFill>
        <p:spPr>
          <a:xfrm>
            <a:off x="380960" y="3571876"/>
            <a:ext cx="4643470" cy="2786058"/>
          </a:xfrm>
          <a:prstGeom prst="rect">
            <a:avLst/>
          </a:prstGeom>
        </p:spPr>
      </p:pic>
      <p:pic>
        <p:nvPicPr>
          <p:cNvPr id="6" name="图片 5" descr="IMG_1528.JPG"/>
          <p:cNvPicPr/>
          <p:nvPr/>
        </p:nvPicPr>
        <p:blipFill>
          <a:blip r:embed="rId4" cstate="print"/>
          <a:stretch>
            <a:fillRect/>
          </a:stretch>
        </p:blipFill>
        <p:spPr>
          <a:xfrm>
            <a:off x="5095868" y="857232"/>
            <a:ext cx="4071966" cy="2714644"/>
          </a:xfrm>
          <a:prstGeom prst="rect">
            <a:avLst/>
          </a:prstGeom>
        </p:spPr>
      </p:pic>
      <p:pic>
        <p:nvPicPr>
          <p:cNvPr id="7" name="图片 6"/>
          <p:cNvPicPr/>
          <p:nvPr/>
        </p:nvPicPr>
        <p:blipFill>
          <a:blip r:embed="rId5"/>
          <a:stretch>
            <a:fillRect/>
          </a:stretch>
        </p:blipFill>
        <p:spPr>
          <a:xfrm>
            <a:off x="5095868" y="3643315"/>
            <a:ext cx="4071966" cy="2643206"/>
          </a:xfrm>
          <a:prstGeom prst="rect">
            <a:avLst/>
          </a:prstGeom>
        </p:spPr>
      </p:pic>
      <p:sp>
        <p:nvSpPr>
          <p:cNvPr id="8" name="矩形 7"/>
          <p:cNvSpPr/>
          <p:nvPr/>
        </p:nvSpPr>
        <p:spPr>
          <a:xfrm>
            <a:off x="9239272" y="928670"/>
            <a:ext cx="2643206" cy="1631216"/>
          </a:xfrm>
          <a:prstGeom prst="rect">
            <a:avLst/>
          </a:prstGeom>
        </p:spPr>
        <p:txBody>
          <a:bodyPr wrap="square">
            <a:spAutoFit/>
          </a:bodyPr>
          <a:lstStyle/>
          <a:p>
            <a:r>
              <a:rPr lang="zh-CN" altLang="en-US" sz="2000" b="1" dirty="0" smtClean="0">
                <a:latin typeface="黑体" pitchFamily="49" charset="-122"/>
                <a:ea typeface="黑体" pitchFamily="49" charset="-122"/>
              </a:rPr>
              <a:t>串行总线测试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汽车电子</a:t>
            </a:r>
            <a:r>
              <a:rPr lang="en-US" altLang="zh-CN" sz="2000" b="1" dirty="0" smtClean="0">
                <a:latin typeface="黑体" pitchFamily="49" charset="-122"/>
                <a:ea typeface="黑体" pitchFamily="49" charset="-122"/>
              </a:rPr>
              <a:t>LIN/CAN</a:t>
            </a:r>
            <a:r>
              <a:rPr lang="zh-CN" altLang="en-US" sz="2000" b="1" dirty="0" smtClean="0">
                <a:latin typeface="黑体" pitchFamily="49" charset="-122"/>
                <a:ea typeface="黑体" pitchFamily="49" charset="-122"/>
              </a:rPr>
              <a:t>总线测试</a:t>
            </a:r>
            <a:endParaRPr lang="en-US" altLang="zh-CN" sz="2000" b="1" dirty="0" smtClean="0">
              <a:latin typeface="黑体" pitchFamily="49" charset="-122"/>
              <a:ea typeface="黑体" pitchFamily="49" charset="-122"/>
            </a:endParaRPr>
          </a:p>
          <a:p>
            <a:r>
              <a:rPr lang="en-US" altLang="zh-CN" sz="2000" b="1" dirty="0" smtClean="0">
                <a:latin typeface="黑体" pitchFamily="49" charset="-122"/>
                <a:ea typeface="黑体" pitchFamily="49" charset="-122"/>
              </a:rPr>
              <a:t>——</a:t>
            </a:r>
            <a:r>
              <a:rPr lang="zh-CN" altLang="en-US" sz="2000" b="1" dirty="0" smtClean="0">
                <a:latin typeface="黑体" pitchFamily="49" charset="-122"/>
                <a:ea typeface="黑体" pitchFamily="49" charset="-122"/>
              </a:rPr>
              <a:t>主板低速总线</a:t>
            </a:r>
            <a:r>
              <a:rPr lang="en-US" altLang="zh-CN" sz="2000" b="1" dirty="0" smtClean="0">
                <a:latin typeface="黑体" pitchFamily="49" charset="-122"/>
                <a:ea typeface="黑体" pitchFamily="49" charset="-122"/>
              </a:rPr>
              <a:t>SPI/IIC</a:t>
            </a:r>
            <a:r>
              <a:rPr lang="zh-CN" altLang="en-US" sz="2000" b="1" dirty="0" smtClean="0">
                <a:latin typeface="黑体" pitchFamily="49" charset="-122"/>
                <a:ea typeface="黑体" pitchFamily="49" charset="-122"/>
              </a:rPr>
              <a:t>总线测试</a:t>
            </a:r>
            <a:endParaRPr lang="en-US" altLang="zh-CN" sz="2000" b="1"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示波器探头简介</a:t>
            </a:r>
            <a:endParaRPr lang="zh-CN" altLang="en-US" sz="2800" dirty="0">
              <a:solidFill>
                <a:schemeClr val="tx2"/>
              </a:solidFill>
              <a:latin typeface="微软雅黑" pitchFamily="34" charset="-122"/>
              <a:ea typeface="微软雅黑" pitchFamily="34" charset="-122"/>
            </a:endParaRPr>
          </a:p>
        </p:txBody>
      </p:sp>
      <p:pic>
        <p:nvPicPr>
          <p:cNvPr id="4" name="Picture 8" descr="http://www.duomian.cn/htm1/09224/11a31000370a111453/www.duomian.com.jpg"/>
          <p:cNvPicPr>
            <a:picLocks noChangeAspect="1" noChangeArrowheads="1"/>
          </p:cNvPicPr>
          <p:nvPr/>
        </p:nvPicPr>
        <p:blipFill>
          <a:blip r:embed="rId3"/>
          <a:srcRect/>
          <a:stretch>
            <a:fillRect/>
          </a:stretch>
        </p:blipFill>
        <p:spPr bwMode="auto">
          <a:xfrm>
            <a:off x="692192" y="3881422"/>
            <a:ext cx="3251200" cy="2438400"/>
          </a:xfrm>
          <a:prstGeom prst="rect">
            <a:avLst/>
          </a:prstGeom>
          <a:noFill/>
          <a:ln w="9525">
            <a:noFill/>
            <a:miter lim="800000"/>
            <a:headEnd/>
            <a:tailEnd/>
          </a:ln>
        </p:spPr>
      </p:pic>
      <p:pic>
        <p:nvPicPr>
          <p:cNvPr id="5" name="Picture 2" descr="安捷伦公司的InfiniiMax探头有各种构置形式"/>
          <p:cNvPicPr>
            <a:picLocks noChangeAspect="1" noChangeArrowheads="1"/>
          </p:cNvPicPr>
          <p:nvPr/>
        </p:nvPicPr>
        <p:blipFill>
          <a:blip r:embed="rId4"/>
          <a:srcRect/>
          <a:stretch>
            <a:fillRect/>
          </a:stretch>
        </p:blipFill>
        <p:spPr bwMode="auto">
          <a:xfrm>
            <a:off x="488992" y="1443022"/>
            <a:ext cx="3810000" cy="2286000"/>
          </a:xfrm>
          <a:prstGeom prst="rect">
            <a:avLst/>
          </a:prstGeom>
          <a:noFill/>
          <a:ln w="9525">
            <a:noFill/>
            <a:miter lim="800000"/>
            <a:headEnd/>
            <a:tailEnd/>
          </a:ln>
        </p:spPr>
      </p:pic>
      <p:pic>
        <p:nvPicPr>
          <p:cNvPr id="6" name="Picture 4" descr="泰克公司的5GHz带宽97350差分探头把有源器件置放在靠近探测头顶尖的地方，而且仍保持探测头做得非常小"/>
          <p:cNvPicPr>
            <a:picLocks noChangeAspect="1" noChangeArrowheads="1"/>
          </p:cNvPicPr>
          <p:nvPr/>
        </p:nvPicPr>
        <p:blipFill>
          <a:blip r:embed="rId5"/>
          <a:srcRect/>
          <a:stretch>
            <a:fillRect/>
          </a:stretch>
        </p:blipFill>
        <p:spPr bwMode="auto">
          <a:xfrm>
            <a:off x="4451392" y="1214422"/>
            <a:ext cx="3810000" cy="2514600"/>
          </a:xfrm>
          <a:prstGeom prst="rect">
            <a:avLst/>
          </a:prstGeom>
          <a:noFill/>
          <a:ln w="9525">
            <a:noFill/>
            <a:miter lim="800000"/>
            <a:headEnd/>
            <a:tailEnd/>
          </a:ln>
        </p:spPr>
      </p:pic>
      <p:pic>
        <p:nvPicPr>
          <p:cNvPr id="7" name="Picture 6" descr="http://8871.net/hioki/images/m3276.gif"/>
          <p:cNvPicPr>
            <a:picLocks noChangeAspect="1" noChangeArrowheads="1"/>
          </p:cNvPicPr>
          <p:nvPr/>
        </p:nvPicPr>
        <p:blipFill>
          <a:blip r:embed="rId6"/>
          <a:srcRect/>
          <a:stretch>
            <a:fillRect/>
          </a:stretch>
        </p:blipFill>
        <p:spPr bwMode="auto">
          <a:xfrm>
            <a:off x="8413792" y="1443022"/>
            <a:ext cx="3683000" cy="2133600"/>
          </a:xfrm>
          <a:prstGeom prst="rect">
            <a:avLst/>
          </a:prstGeom>
          <a:noFill/>
          <a:ln w="9525">
            <a:noFill/>
            <a:miter lim="800000"/>
            <a:headEnd/>
            <a:tailEnd/>
          </a:ln>
        </p:spPr>
      </p:pic>
      <p:pic>
        <p:nvPicPr>
          <p:cNvPr id="9" name="Picture 12" descr="http://www.3653h.com/uploadfile/proimg/2009/1/23/2009123143039642.jpg"/>
          <p:cNvPicPr>
            <a:picLocks noChangeAspect="1" noChangeArrowheads="1"/>
          </p:cNvPicPr>
          <p:nvPr/>
        </p:nvPicPr>
        <p:blipFill>
          <a:blip r:embed="rId7"/>
          <a:srcRect/>
          <a:stretch>
            <a:fillRect/>
          </a:stretch>
        </p:blipFill>
        <p:spPr bwMode="auto">
          <a:xfrm>
            <a:off x="4451392" y="3729022"/>
            <a:ext cx="3454400" cy="2590800"/>
          </a:xfrm>
          <a:prstGeom prst="rect">
            <a:avLst/>
          </a:prstGeom>
          <a:noFill/>
          <a:ln w="9525">
            <a:noFill/>
            <a:miter lim="800000"/>
            <a:headEnd/>
            <a:tailEnd/>
          </a:ln>
        </p:spPr>
      </p:pic>
      <p:pic>
        <p:nvPicPr>
          <p:cNvPr id="10" name="Picture 14" descr="http://www.117.com.cn/yiqi/eweb/UploadFile/20083262029476.jpg"/>
          <p:cNvPicPr>
            <a:picLocks noChangeAspect="1" noChangeArrowheads="1"/>
          </p:cNvPicPr>
          <p:nvPr/>
        </p:nvPicPr>
        <p:blipFill>
          <a:blip r:embed="rId8"/>
          <a:srcRect/>
          <a:stretch>
            <a:fillRect/>
          </a:stretch>
        </p:blipFill>
        <p:spPr bwMode="auto">
          <a:xfrm>
            <a:off x="9023392" y="3881422"/>
            <a:ext cx="2355851" cy="23622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par>
                                <p:cTn id="11" presetID="34"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from="(-#ppt_w/2)" to="(#ppt_x)" calcmode="lin" valueType="num">
                                      <p:cBhvr>
                                        <p:cTn id="13" dur="600" fill="hold">
                                          <p:stCondLst>
                                            <p:cond delay="0"/>
                                          </p:stCondLst>
                                        </p:cTn>
                                        <p:tgtEl>
                                          <p:spTgt spid="6"/>
                                        </p:tgtEl>
                                        <p:attrNameLst>
                                          <p:attrName>ppt_x</p:attrName>
                                        </p:attrNameLst>
                                      </p:cBhvr>
                                    </p:anim>
                                    <p:anim from="0" to="-1.0" calcmode="lin" valueType="num">
                                      <p:cBhvr>
                                        <p:cTn id="14" dur="200" decel="50000" autoRev="1" fill="hold">
                                          <p:stCondLst>
                                            <p:cond delay="600"/>
                                          </p:stCondLst>
                                        </p:cTn>
                                        <p:tgtEl>
                                          <p:spTgt spid="6"/>
                                        </p:tgtEl>
                                        <p:attrNameLst>
                                          <p:attrName>xshear</p:attrName>
                                        </p:attrNameLst>
                                      </p:cBhvr>
                                    </p:anim>
                                    <p:animScale>
                                      <p:cBhvr>
                                        <p:cTn id="15" dur="200" decel="100000" autoRev="1" fill="hold">
                                          <p:stCondLst>
                                            <p:cond delay="600"/>
                                          </p:stCondLst>
                                        </p:cTn>
                                        <p:tgtEl>
                                          <p:spTgt spid="6"/>
                                        </p:tgtEl>
                                      </p:cBhvr>
                                      <p:from x="100000" y="100000"/>
                                      <p:to x="80000" y="100000"/>
                                    </p:animScale>
                                    <p:anim by="(#ppt_h/3+#ppt_w*0.1)" calcmode="lin" valueType="num">
                                      <p:cBhvr additive="sum">
                                        <p:cTn id="16" dur="200" decel="100000" autoRev="1" fill="hold">
                                          <p:stCondLst>
                                            <p:cond delay="600"/>
                                          </p:stCondLst>
                                        </p:cTn>
                                        <p:tgtEl>
                                          <p:spTgt spid="6"/>
                                        </p:tgtEl>
                                        <p:attrNameLst>
                                          <p:attrName>ppt_x</p:attrName>
                                        </p:attrNameLst>
                                      </p:cBhvr>
                                    </p:anim>
                                  </p:childTnLst>
                                </p:cTn>
                              </p:par>
                              <p:par>
                                <p:cTn id="17" presetID="34"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from="(-#ppt_w/2)" to="(#ppt_x)" calcmode="lin" valueType="num">
                                      <p:cBhvr>
                                        <p:cTn id="19" dur="600" fill="hold">
                                          <p:stCondLst>
                                            <p:cond delay="0"/>
                                          </p:stCondLst>
                                        </p:cTn>
                                        <p:tgtEl>
                                          <p:spTgt spid="7"/>
                                        </p:tgtEl>
                                        <p:attrNameLst>
                                          <p:attrName>ppt_x</p:attrName>
                                        </p:attrNameLst>
                                      </p:cBhvr>
                                    </p:anim>
                                    <p:anim from="0" to="-1.0" calcmode="lin" valueType="num">
                                      <p:cBhvr>
                                        <p:cTn id="20" dur="200" decel="50000" autoRev="1" fill="hold">
                                          <p:stCondLst>
                                            <p:cond delay="600"/>
                                          </p:stCondLst>
                                        </p:cTn>
                                        <p:tgtEl>
                                          <p:spTgt spid="7"/>
                                        </p:tgtEl>
                                        <p:attrNameLst>
                                          <p:attrName>xshear</p:attrName>
                                        </p:attrNameLst>
                                      </p:cBhvr>
                                    </p:anim>
                                    <p:animScale>
                                      <p:cBhvr>
                                        <p:cTn id="21" dur="200" decel="100000" autoRev="1" fill="hold">
                                          <p:stCondLst>
                                            <p:cond delay="600"/>
                                          </p:stCondLst>
                                        </p:cTn>
                                        <p:tgtEl>
                                          <p:spTgt spid="7"/>
                                        </p:tgtEl>
                                      </p:cBhvr>
                                      <p:from x="100000" y="100000"/>
                                      <p:to x="80000" y="100000"/>
                                    </p:animScale>
                                    <p:anim by="(#ppt_h/3+#ppt_w*0.1)" calcmode="lin" valueType="num">
                                      <p:cBhvr additive="sum">
                                        <p:cTn id="22" dur="200" decel="100000" autoRev="1" fill="hold">
                                          <p:stCondLst>
                                            <p:cond delay="600"/>
                                          </p:stCondLst>
                                        </p:cTn>
                                        <p:tgtEl>
                                          <p:spTgt spid="7"/>
                                        </p:tgtEl>
                                        <p:attrNameLst>
                                          <p:attrName>ppt_x</p:attrName>
                                        </p:attrNameLst>
                                      </p:cBhvr>
                                    </p:anim>
                                  </p:childTnLst>
                                </p:cTn>
                              </p:par>
                              <p:par>
                                <p:cTn id="23" presetID="34"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from="(-#ppt_w/2)" to="(#ppt_x)" calcmode="lin" valueType="num">
                                      <p:cBhvr>
                                        <p:cTn id="25" dur="600" fill="hold">
                                          <p:stCondLst>
                                            <p:cond delay="0"/>
                                          </p:stCondLst>
                                        </p:cTn>
                                        <p:tgtEl>
                                          <p:spTgt spid="10"/>
                                        </p:tgtEl>
                                        <p:attrNameLst>
                                          <p:attrName>ppt_x</p:attrName>
                                        </p:attrNameLst>
                                      </p:cBhvr>
                                    </p:anim>
                                    <p:anim from="0" to="-1.0" calcmode="lin" valueType="num">
                                      <p:cBhvr>
                                        <p:cTn id="26" dur="200" decel="50000" autoRev="1" fill="hold">
                                          <p:stCondLst>
                                            <p:cond delay="600"/>
                                          </p:stCondLst>
                                        </p:cTn>
                                        <p:tgtEl>
                                          <p:spTgt spid="10"/>
                                        </p:tgtEl>
                                        <p:attrNameLst>
                                          <p:attrName>xshear</p:attrName>
                                        </p:attrNameLst>
                                      </p:cBhvr>
                                    </p:anim>
                                    <p:animScale>
                                      <p:cBhvr>
                                        <p:cTn id="27" dur="200" decel="100000" autoRev="1" fill="hold">
                                          <p:stCondLst>
                                            <p:cond delay="600"/>
                                          </p:stCondLst>
                                        </p:cTn>
                                        <p:tgtEl>
                                          <p:spTgt spid="10"/>
                                        </p:tgtEl>
                                      </p:cBhvr>
                                      <p:from x="100000" y="100000"/>
                                      <p:to x="80000" y="100000"/>
                                    </p:animScale>
                                    <p:anim by="(#ppt_h/3+#ppt_w*0.1)" calcmode="lin" valueType="num">
                                      <p:cBhvr additive="sum">
                                        <p:cTn id="28" dur="200" decel="100000" autoRev="1" fill="hold">
                                          <p:stCondLst>
                                            <p:cond delay="600"/>
                                          </p:stCondLst>
                                        </p:cTn>
                                        <p:tgtEl>
                                          <p:spTgt spid="10"/>
                                        </p:tgtEl>
                                        <p:attrNameLst>
                                          <p:attrName>ppt_x</p:attrName>
                                        </p:attrNameLst>
                                      </p:cBhvr>
                                    </p:anim>
                                  </p:childTnLst>
                                </p:cTn>
                              </p:par>
                              <p:par>
                                <p:cTn id="29" presetID="34"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from="(-#ppt_w/2)" to="(#ppt_x)" calcmode="lin" valueType="num">
                                      <p:cBhvr>
                                        <p:cTn id="31" dur="600" fill="hold">
                                          <p:stCondLst>
                                            <p:cond delay="0"/>
                                          </p:stCondLst>
                                        </p:cTn>
                                        <p:tgtEl>
                                          <p:spTgt spid="9"/>
                                        </p:tgtEl>
                                        <p:attrNameLst>
                                          <p:attrName>ppt_x</p:attrName>
                                        </p:attrNameLst>
                                      </p:cBhvr>
                                    </p:anim>
                                    <p:anim from="0" to="-1.0" calcmode="lin" valueType="num">
                                      <p:cBhvr>
                                        <p:cTn id="32" dur="200" decel="50000" autoRev="1" fill="hold">
                                          <p:stCondLst>
                                            <p:cond delay="600"/>
                                          </p:stCondLst>
                                        </p:cTn>
                                        <p:tgtEl>
                                          <p:spTgt spid="9"/>
                                        </p:tgtEl>
                                        <p:attrNameLst>
                                          <p:attrName>xshear</p:attrName>
                                        </p:attrNameLst>
                                      </p:cBhvr>
                                    </p:anim>
                                    <p:animScale>
                                      <p:cBhvr>
                                        <p:cTn id="33" dur="200" decel="100000" autoRev="1" fill="hold">
                                          <p:stCondLst>
                                            <p:cond delay="600"/>
                                          </p:stCondLst>
                                        </p:cTn>
                                        <p:tgtEl>
                                          <p:spTgt spid="9"/>
                                        </p:tgtEl>
                                      </p:cBhvr>
                                      <p:from x="100000" y="100000"/>
                                      <p:to x="80000" y="100000"/>
                                    </p:animScale>
                                    <p:anim by="(#ppt_h/3+#ppt_w*0.1)" calcmode="lin" valueType="num">
                                      <p:cBhvr additive="sum">
                                        <p:cTn id="34" dur="200" decel="100000" autoRev="1" fill="hold">
                                          <p:stCondLst>
                                            <p:cond delay="600"/>
                                          </p:stCondLst>
                                        </p:cTn>
                                        <p:tgtEl>
                                          <p:spTgt spid="9"/>
                                        </p:tgtEl>
                                        <p:attrNameLst>
                                          <p:attrName>ppt_x</p:attrName>
                                        </p:attrNameLst>
                                      </p:cBhvr>
                                    </p:anim>
                                  </p:childTnLst>
                                </p:cTn>
                              </p:par>
                              <p:par>
                                <p:cTn id="35" presetID="34"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from="(-#ppt_w/2)" to="(#ppt_x)" calcmode="lin" valueType="num">
                                      <p:cBhvr>
                                        <p:cTn id="37" dur="600" fill="hold">
                                          <p:stCondLst>
                                            <p:cond delay="0"/>
                                          </p:stCondLst>
                                        </p:cTn>
                                        <p:tgtEl>
                                          <p:spTgt spid="4"/>
                                        </p:tgtEl>
                                        <p:attrNameLst>
                                          <p:attrName>ppt_x</p:attrName>
                                        </p:attrNameLst>
                                      </p:cBhvr>
                                    </p:anim>
                                    <p:anim from="0" to="-1.0" calcmode="lin" valueType="num">
                                      <p:cBhvr>
                                        <p:cTn id="38" dur="200" decel="50000" autoRev="1" fill="hold">
                                          <p:stCondLst>
                                            <p:cond delay="600"/>
                                          </p:stCondLst>
                                        </p:cTn>
                                        <p:tgtEl>
                                          <p:spTgt spid="4"/>
                                        </p:tgtEl>
                                        <p:attrNameLst>
                                          <p:attrName>xshear</p:attrName>
                                        </p:attrNameLst>
                                      </p:cBhvr>
                                    </p:anim>
                                    <p:animScale>
                                      <p:cBhvr>
                                        <p:cTn id="39" dur="200" decel="100000" autoRev="1" fill="hold">
                                          <p:stCondLst>
                                            <p:cond delay="600"/>
                                          </p:stCondLst>
                                        </p:cTn>
                                        <p:tgtEl>
                                          <p:spTgt spid="4"/>
                                        </p:tgtEl>
                                      </p:cBhvr>
                                      <p:from x="100000" y="100000"/>
                                      <p:to x="80000" y="100000"/>
                                    </p:animScale>
                                    <p:anim by="(#ppt_h/3+#ppt_w*0.1)" calcmode="lin" valueType="num">
                                      <p:cBhvr additive="sum">
                                        <p:cTn id="40" dur="200" decel="100000" autoRev="1" fill="hold">
                                          <p:stCondLst>
                                            <p:cond delay="600"/>
                                          </p:stCondLst>
                                        </p:cTn>
                                        <p:tgtEl>
                                          <p:spTgt spid="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标题 106"/>
          <p:cNvSpPr>
            <a:spLocks noGrp="1"/>
          </p:cNvSpPr>
          <p:nvPr>
            <p:ph type="title"/>
          </p:nvPr>
        </p:nvSpPr>
        <p:spPr>
          <a:xfrm>
            <a:off x="203200" y="228600"/>
            <a:ext cx="10668000" cy="609600"/>
          </a:xfrm>
        </p:spPr>
        <p:txBody>
          <a:bodyPr/>
          <a:lstStyle/>
          <a:p>
            <a:r>
              <a:rPr lang="zh-CN" altLang="en-US" sz="2800" dirty="0" smtClean="0">
                <a:solidFill>
                  <a:schemeClr val="tx2"/>
                </a:solidFill>
                <a:latin typeface="微软雅黑" pitchFamily="34" charset="-122"/>
                <a:ea typeface="微软雅黑" pitchFamily="34" charset="-122"/>
              </a:rPr>
              <a:t>示波器探头简介</a:t>
            </a:r>
            <a:endParaRPr lang="zh-CN" altLang="en-US" sz="2800" dirty="0">
              <a:solidFill>
                <a:schemeClr val="tx2"/>
              </a:solidFill>
              <a:latin typeface="微软雅黑" pitchFamily="34" charset="-122"/>
              <a:ea typeface="微软雅黑" pitchFamily="34" charset="-122"/>
            </a:endParaRPr>
          </a:p>
        </p:txBody>
      </p:sp>
      <p:sp>
        <p:nvSpPr>
          <p:cNvPr id="11" name="TextBox 34"/>
          <p:cNvSpPr txBox="1">
            <a:spLocks noChangeArrowheads="1"/>
          </p:cNvSpPr>
          <p:nvPr/>
        </p:nvSpPr>
        <p:spPr bwMode="auto">
          <a:xfrm>
            <a:off x="609600" y="1219200"/>
            <a:ext cx="10769600" cy="1477328"/>
          </a:xfrm>
          <a:prstGeom prst="rect">
            <a:avLst/>
          </a:prstGeom>
          <a:noFill/>
          <a:ln w="9525">
            <a:noFill/>
            <a:miter lim="800000"/>
            <a:headEnd/>
            <a:tailEnd/>
          </a:ln>
        </p:spPr>
        <p:txBody>
          <a:bodyPr>
            <a:spAutoFit/>
          </a:bodyPr>
          <a:lstStyle/>
          <a:p>
            <a:r>
              <a:rPr lang="zh-CN" altLang="en-US" sz="2400" b="1" dirty="0" smtClean="0">
                <a:latin typeface="微软雅黑" pitchFamily="34" charset="-122"/>
                <a:ea typeface="微软雅黑" pitchFamily="34" charset="-122"/>
              </a:rPr>
              <a:t>探头（</a:t>
            </a:r>
            <a:r>
              <a:rPr lang="en-US" altLang="zh-CN" sz="2400" b="1" dirty="0" smtClean="0">
                <a:latin typeface="微软雅黑" pitchFamily="34" charset="-122"/>
                <a:ea typeface="微软雅黑" pitchFamily="34" charset="-122"/>
              </a:rPr>
              <a:t>Probe</a:t>
            </a:r>
            <a:r>
              <a:rPr lang="zh-CN" altLang="en-US" sz="2400" b="1" dirty="0" smtClean="0">
                <a:latin typeface="微软雅黑" pitchFamily="34" charset="-122"/>
                <a:ea typeface="微软雅黑" pitchFamily="34" charset="-122"/>
              </a:rPr>
              <a:t>）定义：</a:t>
            </a:r>
            <a:endParaRPr lang="en-US" altLang="zh-CN" sz="2400" b="1"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从</a:t>
            </a:r>
            <a:r>
              <a:rPr lang="zh-CN" altLang="en-US" sz="2400" dirty="0">
                <a:latin typeface="微软雅黑" pitchFamily="34" charset="-122"/>
                <a:ea typeface="微软雅黑" pitchFamily="34" charset="-122"/>
              </a:rPr>
              <a:t>本质上看，探头就是在测试点或信号源和</a:t>
            </a:r>
            <a:r>
              <a:rPr lang="zh-CN" altLang="en-US" sz="2400" dirty="0" smtClean="0">
                <a:latin typeface="微软雅黑" pitchFamily="34" charset="-122"/>
                <a:ea typeface="微软雅黑" pitchFamily="34" charset="-122"/>
              </a:rPr>
              <a:t>示波器之间</a:t>
            </a:r>
            <a:r>
              <a:rPr lang="zh-CN" altLang="en-US" sz="2400" dirty="0">
                <a:latin typeface="微软雅黑" pitchFamily="34" charset="-122"/>
                <a:ea typeface="微软雅黑" pitchFamily="34" charset="-122"/>
              </a:rPr>
              <a:t>建立了一条物理和电气连接的设备。</a:t>
            </a:r>
          </a:p>
          <a:p>
            <a:endParaRPr lang="zh-CN" altLang="en-US" dirty="0">
              <a:latin typeface="微软雅黑" pitchFamily="34" charset="-122"/>
              <a:ea typeface="微软雅黑" pitchFamily="34" charset="-122"/>
            </a:endParaRPr>
          </a:p>
        </p:txBody>
      </p:sp>
      <p:pic>
        <p:nvPicPr>
          <p:cNvPr id="12" name="Picture 1"/>
          <p:cNvPicPr>
            <a:picLocks noChangeAspect="1" noChangeArrowheads="1"/>
          </p:cNvPicPr>
          <p:nvPr/>
        </p:nvPicPr>
        <p:blipFill>
          <a:blip r:embed="rId3"/>
          <a:srcRect/>
          <a:stretch>
            <a:fillRect/>
          </a:stretch>
        </p:blipFill>
        <p:spPr bwMode="auto">
          <a:xfrm>
            <a:off x="1828800" y="2473229"/>
            <a:ext cx="7505723" cy="379739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571500" y="1285875"/>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内容占位符 2"/>
          <p:cNvSpPr>
            <a:spLocks noGrp="1"/>
          </p:cNvSpPr>
          <p:nvPr>
            <p:ph sz="quarter" idx="10"/>
          </p:nvPr>
        </p:nvSpPr>
        <p:spPr/>
        <p:txBody>
          <a:bodyPr/>
          <a:lstStyle/>
          <a:p>
            <a:r>
              <a:rPr lang="zh-CN" altLang="en-US" b="1" dirty="0" smtClean="0">
                <a:solidFill>
                  <a:schemeClr val="tx2"/>
                </a:solidFill>
              </a:rPr>
              <a:t>关于电压探头的选择及使用</a:t>
            </a:r>
            <a:endParaRPr lang="zh-CN" altLang="en-US" b="1" dirty="0">
              <a:solidFill>
                <a:schemeClr val="tx2"/>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p:cNvGrpSpPr>
            <a:grpSpLocks/>
          </p:cNvGrpSpPr>
          <p:nvPr/>
        </p:nvGrpSpPr>
        <p:grpSpPr bwMode="auto">
          <a:xfrm>
            <a:off x="1678518" y="1571325"/>
            <a:ext cx="9698567" cy="417813"/>
            <a:chOff x="340" y="542"/>
            <a:chExt cx="4944" cy="439"/>
          </a:xfrm>
        </p:grpSpPr>
        <p:sp>
          <p:nvSpPr>
            <p:cNvPr id="27722" name="Text Box 67"/>
            <p:cNvSpPr txBox="1">
              <a:spLocks noChangeArrowheads="1"/>
            </p:cNvSpPr>
            <p:nvPr/>
          </p:nvSpPr>
          <p:spPr bwMode="auto">
            <a:xfrm>
              <a:off x="1701" y="542"/>
              <a:ext cx="1763" cy="324"/>
            </a:xfrm>
            <a:prstGeom prst="rect">
              <a:avLst/>
            </a:prstGeom>
            <a:noFill/>
            <a:ln>
              <a:noFill/>
            </a:ln>
            <a:effectLst/>
            <a:extLst>
              <a:ext uri="{909E8E84-426E-40DD-AFC4-6F175D3DCCD1}">
                <a14:hiddenFill xmlns="" xmlns:a14="http://schemas.microsoft.com/office/drawing/2010/main">
                  <a:solidFill>
                    <a:srgbClr val="F22227"/>
                  </a:solidFill>
                </a14:hiddenFill>
              </a:ext>
              <a:ext uri="{91240B29-F687-4F45-9708-019B960494DF}">
                <a14:hiddenLine xmlns="" xmlns:a14="http://schemas.microsoft.com/office/drawing/2010/main" w="9525">
                  <a:solidFill>
                    <a:srgbClr val="EE104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sz="1400" dirty="0" smtClean="0">
                  <a:solidFill>
                    <a:srgbClr val="FF0000"/>
                  </a:solidFill>
                  <a:latin typeface="+mn-ea"/>
                  <a:ea typeface="+mn-ea"/>
                </a:rPr>
                <a:t>捕获</a:t>
              </a:r>
              <a:r>
                <a:rPr lang="en-US" altLang="en-US" sz="1400" dirty="0" smtClean="0">
                  <a:solidFill>
                    <a:srgbClr val="FF0000"/>
                  </a:solidFill>
                  <a:latin typeface="+mn-ea"/>
                  <a:ea typeface="+mn-ea"/>
                </a:rPr>
                <a:t> </a:t>
              </a:r>
              <a:r>
                <a:rPr lang="en-US" altLang="en-US" sz="1400" dirty="0">
                  <a:solidFill>
                    <a:srgbClr val="FF0000"/>
                  </a:solidFill>
                  <a:latin typeface="+mn-ea"/>
                  <a:ea typeface="+mn-ea"/>
                </a:rPr>
                <a:t>/ </a:t>
              </a:r>
              <a:r>
                <a:rPr lang="zh-CN" altLang="en-US" sz="1400" dirty="0">
                  <a:solidFill>
                    <a:srgbClr val="FF0000"/>
                  </a:solidFill>
                  <a:latin typeface="+mn-ea"/>
                  <a:ea typeface="+mn-ea"/>
                </a:rPr>
                <a:t>采集</a:t>
              </a:r>
              <a:r>
                <a:rPr lang="en-US" altLang="en-US" sz="1400" dirty="0">
                  <a:solidFill>
                    <a:srgbClr val="FF0000"/>
                  </a:solidFill>
                  <a:latin typeface="+mn-ea"/>
                  <a:ea typeface="+mn-ea"/>
                </a:rPr>
                <a:t> / </a:t>
              </a:r>
              <a:r>
                <a:rPr lang="zh-CN" altLang="en-US" sz="1400" dirty="0">
                  <a:solidFill>
                    <a:srgbClr val="FF0000"/>
                  </a:solidFill>
                  <a:latin typeface="+mn-ea"/>
                  <a:ea typeface="+mn-ea"/>
                </a:rPr>
                <a:t>波形捕获率</a:t>
              </a:r>
              <a:endParaRPr lang="en-US" altLang="en-US" sz="1400" dirty="0">
                <a:solidFill>
                  <a:srgbClr val="FF0000"/>
                </a:solidFill>
                <a:latin typeface="+mn-ea"/>
                <a:ea typeface="+mn-ea"/>
              </a:endParaRPr>
            </a:p>
          </p:txBody>
        </p:sp>
        <p:sp>
          <p:nvSpPr>
            <p:cNvPr id="27723" name="Line 68"/>
            <p:cNvSpPr>
              <a:spLocks noChangeShapeType="1"/>
            </p:cNvSpPr>
            <p:nvPr/>
          </p:nvSpPr>
          <p:spPr bwMode="auto">
            <a:xfrm flipH="1">
              <a:off x="340" y="663"/>
              <a:ext cx="1270"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24" name="Line 69"/>
            <p:cNvSpPr>
              <a:spLocks noChangeShapeType="1"/>
            </p:cNvSpPr>
            <p:nvPr/>
          </p:nvSpPr>
          <p:spPr bwMode="auto">
            <a:xfrm>
              <a:off x="3399" y="663"/>
              <a:ext cx="1885"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25" name="Line 70"/>
            <p:cNvSpPr>
              <a:spLocks noChangeShapeType="1"/>
            </p:cNvSpPr>
            <p:nvPr/>
          </p:nvSpPr>
          <p:spPr bwMode="auto">
            <a:xfrm>
              <a:off x="340" y="663"/>
              <a:ext cx="0" cy="318"/>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26" name="Line 71"/>
            <p:cNvSpPr>
              <a:spLocks noChangeShapeType="1"/>
            </p:cNvSpPr>
            <p:nvPr/>
          </p:nvSpPr>
          <p:spPr bwMode="auto">
            <a:xfrm>
              <a:off x="5284" y="663"/>
              <a:ext cx="0" cy="318"/>
            </a:xfrm>
            <a:prstGeom prst="line">
              <a:avLst/>
            </a:prstGeom>
            <a:noFill/>
            <a:ln w="190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650" name="Rectangle 94"/>
          <p:cNvSpPr>
            <a:spLocks noGrp="1" noChangeArrowheads="1"/>
          </p:cNvSpPr>
          <p:nvPr>
            <p:ph type="title"/>
          </p:nvPr>
        </p:nvSpPr>
        <p:spPr>
          <a:xfrm>
            <a:off x="478367" y="190500"/>
            <a:ext cx="11508317" cy="498475"/>
          </a:xfrm>
          <a:extLst>
            <a:ext uri="{91240B29-F687-4F45-9708-019B960494DF}">
              <a14:hiddenLine xmlns="" xmlns:a14="http://schemas.microsoft.com/office/drawing/2010/main" w="9525" algn="ctr">
                <a:solidFill>
                  <a:schemeClr val="tx1"/>
                </a:solidFill>
                <a:miter lim="800000"/>
                <a:headEnd/>
                <a:tailEnd/>
              </a14:hiddenLine>
            </a:ext>
          </a:extLst>
        </p:spPr>
        <p:txBody>
          <a:bodyPr/>
          <a:lstStyle/>
          <a:p>
            <a:r>
              <a:rPr lang="zh-CN" altLang="en-US" sz="2800" dirty="0" smtClean="0">
                <a:solidFill>
                  <a:schemeClr val="tx2"/>
                </a:solidFill>
              </a:rPr>
              <a:t>示波器结构框图</a:t>
            </a:r>
            <a:endParaRPr lang="en-US" altLang="en-US" sz="2800" dirty="0" smtClean="0">
              <a:solidFill>
                <a:schemeClr val="tx2"/>
              </a:solidFill>
            </a:endParaRPr>
          </a:p>
        </p:txBody>
      </p:sp>
      <p:sp>
        <p:nvSpPr>
          <p:cNvPr id="27651" name="Slide Number Placeholder 3"/>
          <p:cNvSpPr>
            <a:spLocks noGrp="1"/>
          </p:cNvSpPr>
          <p:nvPr>
            <p:ph type="sldNum" sz="quarter" idx="4294967295"/>
          </p:nvPr>
        </p:nvSpPr>
        <p:spPr bwMode="auto">
          <a:xfrm>
            <a:off x="8737600" y="6245225"/>
            <a:ext cx="28448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fld id="{88E1B96C-C60C-48A9-99FE-4B760431F259}" type="slidenum">
              <a:rPr lang="en-US" altLang="en-US" smtClean="0"/>
              <a:pPr/>
              <a:t>9</a:t>
            </a:fld>
            <a:endParaRPr lang="en-US" altLang="en-US" smtClean="0"/>
          </a:p>
        </p:txBody>
      </p:sp>
      <p:sp>
        <p:nvSpPr>
          <p:cNvPr id="27652" name="Rectangle 4"/>
          <p:cNvSpPr>
            <a:spLocks noChangeArrowheads="1"/>
          </p:cNvSpPr>
          <p:nvPr/>
        </p:nvSpPr>
        <p:spPr bwMode="auto">
          <a:xfrm>
            <a:off x="1775884" y="2176464"/>
            <a:ext cx="2495549" cy="1081087"/>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grpSp>
        <p:nvGrpSpPr>
          <p:cNvPr id="3" name="Group 5"/>
          <p:cNvGrpSpPr>
            <a:grpSpLocks/>
          </p:cNvGrpSpPr>
          <p:nvPr/>
        </p:nvGrpSpPr>
        <p:grpSpPr bwMode="auto">
          <a:xfrm>
            <a:off x="4523318" y="2611439"/>
            <a:ext cx="975783" cy="503237"/>
            <a:chOff x="2137" y="2026"/>
            <a:chExt cx="461" cy="317"/>
          </a:xfrm>
        </p:grpSpPr>
        <p:sp>
          <p:nvSpPr>
            <p:cNvPr id="27734" name="AutoShape 6"/>
            <p:cNvSpPr>
              <a:spLocks noChangeArrowheads="1"/>
            </p:cNvSpPr>
            <p:nvPr/>
          </p:nvSpPr>
          <p:spPr bwMode="auto">
            <a:xfrm rot="16200000" flipH="1">
              <a:off x="2049" y="2117"/>
              <a:ext cx="317" cy="136"/>
            </a:xfrm>
            <a:prstGeom prst="triangle">
              <a:avLst>
                <a:gd name="adj" fmla="val 50000"/>
              </a:avLst>
            </a:prstGeom>
            <a:solidFill>
              <a:srgbClr val="DDDDDD"/>
            </a:solidFill>
            <a:ln w="9525">
              <a:solidFill>
                <a:srgbClr val="DDDDDD"/>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735" name="Rectangle 7"/>
            <p:cNvSpPr>
              <a:spLocks noChangeArrowheads="1"/>
            </p:cNvSpPr>
            <p:nvPr/>
          </p:nvSpPr>
          <p:spPr bwMode="auto">
            <a:xfrm>
              <a:off x="2276" y="2026"/>
              <a:ext cx="318" cy="317"/>
            </a:xfrm>
            <a:prstGeom prst="rect">
              <a:avLst/>
            </a:prstGeom>
            <a:solidFill>
              <a:srgbClr val="DDDDDD"/>
            </a:solidFill>
            <a:ln w="9525">
              <a:solidFill>
                <a:srgbClr val="DDDDDD"/>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736" name="Line 8"/>
            <p:cNvSpPr>
              <a:spLocks noChangeShapeType="1"/>
            </p:cNvSpPr>
            <p:nvPr/>
          </p:nvSpPr>
          <p:spPr bwMode="auto">
            <a:xfrm flipH="1">
              <a:off x="2139" y="2026"/>
              <a:ext cx="141" cy="15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37" name="Line 9"/>
            <p:cNvSpPr>
              <a:spLocks noChangeShapeType="1"/>
            </p:cNvSpPr>
            <p:nvPr/>
          </p:nvSpPr>
          <p:spPr bwMode="auto">
            <a:xfrm flipH="1" flipV="1">
              <a:off x="2137" y="2185"/>
              <a:ext cx="143" cy="15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38" name="Line 10"/>
            <p:cNvSpPr>
              <a:spLocks noChangeShapeType="1"/>
            </p:cNvSpPr>
            <p:nvPr/>
          </p:nvSpPr>
          <p:spPr bwMode="auto">
            <a:xfrm>
              <a:off x="2280" y="2026"/>
              <a:ext cx="31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39" name="Line 11"/>
            <p:cNvSpPr>
              <a:spLocks noChangeShapeType="1"/>
            </p:cNvSpPr>
            <p:nvPr/>
          </p:nvSpPr>
          <p:spPr bwMode="auto">
            <a:xfrm>
              <a:off x="2280" y="2343"/>
              <a:ext cx="31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40" name="Line 12"/>
            <p:cNvSpPr>
              <a:spLocks noChangeShapeType="1"/>
            </p:cNvSpPr>
            <p:nvPr/>
          </p:nvSpPr>
          <p:spPr bwMode="auto">
            <a:xfrm>
              <a:off x="2598" y="2026"/>
              <a:ext cx="0" cy="3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41" name="Text Box 13"/>
            <p:cNvSpPr txBox="1">
              <a:spLocks noChangeArrowheads="1"/>
            </p:cNvSpPr>
            <p:nvPr/>
          </p:nvSpPr>
          <p:spPr bwMode="auto">
            <a:xfrm>
              <a:off x="2222" y="2075"/>
              <a:ext cx="271"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en-US" altLang="en-US" sz="1400"/>
                <a:t>ADC</a:t>
              </a:r>
            </a:p>
          </p:txBody>
        </p:sp>
      </p:grpSp>
      <p:sp>
        <p:nvSpPr>
          <p:cNvPr id="27654" name="Rectangle 14"/>
          <p:cNvSpPr>
            <a:spLocks noChangeArrowheads="1"/>
          </p:cNvSpPr>
          <p:nvPr/>
        </p:nvSpPr>
        <p:spPr bwMode="auto">
          <a:xfrm>
            <a:off x="5822950" y="2160588"/>
            <a:ext cx="2015067" cy="1098550"/>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grpSp>
        <p:nvGrpSpPr>
          <p:cNvPr id="4" name="Group 15"/>
          <p:cNvGrpSpPr>
            <a:grpSpLocks/>
          </p:cNvGrpSpPr>
          <p:nvPr/>
        </p:nvGrpSpPr>
        <p:grpSpPr bwMode="auto">
          <a:xfrm>
            <a:off x="5924551" y="2611438"/>
            <a:ext cx="575733" cy="430212"/>
            <a:chOff x="2245" y="1933"/>
            <a:chExt cx="454" cy="407"/>
          </a:xfrm>
        </p:grpSpPr>
        <p:sp>
          <p:nvSpPr>
            <p:cNvPr id="27730" name="Freeform 16"/>
            <p:cNvSpPr>
              <a:spLocks/>
            </p:cNvSpPr>
            <p:nvPr/>
          </p:nvSpPr>
          <p:spPr bwMode="auto">
            <a:xfrm>
              <a:off x="2328" y="2205"/>
              <a:ext cx="280" cy="91"/>
            </a:xfrm>
            <a:custGeom>
              <a:avLst/>
              <a:gdLst>
                <a:gd name="T0" fmla="*/ 0 w 1152"/>
                <a:gd name="T1" fmla="*/ 0 h 576"/>
                <a:gd name="T2" fmla="*/ 0 w 1152"/>
                <a:gd name="T3" fmla="*/ 0 h 576"/>
                <a:gd name="T4" fmla="*/ 0 w 1152"/>
                <a:gd name="T5" fmla="*/ 0 h 576"/>
                <a:gd name="T6" fmla="*/ 0 w 1152"/>
                <a:gd name="T7" fmla="*/ 0 h 576"/>
                <a:gd name="T8" fmla="*/ 0 w 1152"/>
                <a:gd name="T9" fmla="*/ 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576">
                  <a:moveTo>
                    <a:pt x="0" y="288"/>
                  </a:moveTo>
                  <a:cubicBezTo>
                    <a:pt x="96" y="144"/>
                    <a:pt x="192" y="0"/>
                    <a:pt x="288" y="0"/>
                  </a:cubicBezTo>
                  <a:cubicBezTo>
                    <a:pt x="384" y="0"/>
                    <a:pt x="480" y="192"/>
                    <a:pt x="576" y="288"/>
                  </a:cubicBezTo>
                  <a:cubicBezTo>
                    <a:pt x="672" y="384"/>
                    <a:pt x="768" y="576"/>
                    <a:pt x="864" y="576"/>
                  </a:cubicBezTo>
                  <a:cubicBezTo>
                    <a:pt x="960" y="576"/>
                    <a:pt x="1056" y="432"/>
                    <a:pt x="1152" y="288"/>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731" name="Line 17"/>
            <p:cNvSpPr>
              <a:spLocks noChangeShapeType="1"/>
            </p:cNvSpPr>
            <p:nvPr/>
          </p:nvSpPr>
          <p:spPr bwMode="auto">
            <a:xfrm flipH="1">
              <a:off x="2454" y="2009"/>
              <a:ext cx="45" cy="9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732" name="Rectangle 18"/>
            <p:cNvSpPr>
              <a:spLocks noChangeArrowheads="1"/>
            </p:cNvSpPr>
            <p:nvPr/>
          </p:nvSpPr>
          <p:spPr bwMode="auto">
            <a:xfrm>
              <a:off x="2245" y="1933"/>
              <a:ext cx="454" cy="40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733" name="Freeform 19"/>
            <p:cNvSpPr>
              <a:spLocks/>
            </p:cNvSpPr>
            <p:nvPr/>
          </p:nvSpPr>
          <p:spPr bwMode="auto">
            <a:xfrm>
              <a:off x="2336" y="2024"/>
              <a:ext cx="280" cy="91"/>
            </a:xfrm>
            <a:custGeom>
              <a:avLst/>
              <a:gdLst>
                <a:gd name="T0" fmla="*/ 0 w 1152"/>
                <a:gd name="T1" fmla="*/ 0 h 576"/>
                <a:gd name="T2" fmla="*/ 0 w 1152"/>
                <a:gd name="T3" fmla="*/ 0 h 576"/>
                <a:gd name="T4" fmla="*/ 0 w 1152"/>
                <a:gd name="T5" fmla="*/ 0 h 576"/>
                <a:gd name="T6" fmla="*/ 0 w 1152"/>
                <a:gd name="T7" fmla="*/ 0 h 576"/>
                <a:gd name="T8" fmla="*/ 0 w 1152"/>
                <a:gd name="T9" fmla="*/ 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576">
                  <a:moveTo>
                    <a:pt x="0" y="288"/>
                  </a:moveTo>
                  <a:cubicBezTo>
                    <a:pt x="96" y="144"/>
                    <a:pt x="192" y="0"/>
                    <a:pt x="288" y="0"/>
                  </a:cubicBezTo>
                  <a:cubicBezTo>
                    <a:pt x="384" y="0"/>
                    <a:pt x="480" y="192"/>
                    <a:pt x="576" y="288"/>
                  </a:cubicBezTo>
                  <a:cubicBezTo>
                    <a:pt x="672" y="384"/>
                    <a:pt x="768" y="576"/>
                    <a:pt x="864" y="576"/>
                  </a:cubicBezTo>
                  <a:cubicBezTo>
                    <a:pt x="960" y="576"/>
                    <a:pt x="1056" y="432"/>
                    <a:pt x="1152" y="288"/>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7656" name="Text Box 20"/>
          <p:cNvSpPr txBox="1">
            <a:spLocks noChangeArrowheads="1"/>
          </p:cNvSpPr>
          <p:nvPr/>
        </p:nvSpPr>
        <p:spPr bwMode="auto">
          <a:xfrm>
            <a:off x="6489700" y="2670176"/>
            <a:ext cx="80021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a:t>采样处理</a:t>
            </a:r>
            <a:endParaRPr lang="en-US" altLang="en-US"/>
          </a:p>
        </p:txBody>
      </p:sp>
      <p:sp>
        <p:nvSpPr>
          <p:cNvPr id="27657" name="Rectangle 21"/>
          <p:cNvSpPr>
            <a:spLocks noChangeArrowheads="1"/>
          </p:cNvSpPr>
          <p:nvPr/>
        </p:nvSpPr>
        <p:spPr bwMode="auto">
          <a:xfrm>
            <a:off x="8113185" y="2536826"/>
            <a:ext cx="901700" cy="576263"/>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58" name="Text Box 22"/>
          <p:cNvSpPr txBox="1">
            <a:spLocks noChangeArrowheads="1"/>
          </p:cNvSpPr>
          <p:nvPr/>
        </p:nvSpPr>
        <p:spPr bwMode="auto">
          <a:xfrm>
            <a:off x="8155518" y="2703514"/>
            <a:ext cx="49244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a:t>内存</a:t>
            </a:r>
            <a:endParaRPr lang="en-US" altLang="en-US"/>
          </a:p>
        </p:txBody>
      </p:sp>
      <p:sp>
        <p:nvSpPr>
          <p:cNvPr id="27659" name="Rectangle 23"/>
          <p:cNvSpPr>
            <a:spLocks noChangeArrowheads="1"/>
          </p:cNvSpPr>
          <p:nvPr/>
        </p:nvSpPr>
        <p:spPr bwMode="auto">
          <a:xfrm>
            <a:off x="9385301" y="2393951"/>
            <a:ext cx="1223433" cy="728663"/>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0" name="Text Box 24"/>
          <p:cNvSpPr txBox="1">
            <a:spLocks noChangeArrowheads="1"/>
          </p:cNvSpPr>
          <p:nvPr/>
        </p:nvSpPr>
        <p:spPr bwMode="auto">
          <a:xfrm>
            <a:off x="9592733" y="2695576"/>
            <a:ext cx="64633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a:t>后处理</a:t>
            </a:r>
            <a:endParaRPr lang="en-US" altLang="en-US"/>
          </a:p>
        </p:txBody>
      </p:sp>
      <p:sp>
        <p:nvSpPr>
          <p:cNvPr id="27661" name="Rectangle 25"/>
          <p:cNvSpPr>
            <a:spLocks noChangeArrowheads="1"/>
          </p:cNvSpPr>
          <p:nvPr/>
        </p:nvSpPr>
        <p:spPr bwMode="auto">
          <a:xfrm>
            <a:off x="10883901" y="2386013"/>
            <a:ext cx="944033" cy="728662"/>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2" name="Text Box 26"/>
          <p:cNvSpPr txBox="1">
            <a:spLocks noChangeArrowheads="1"/>
          </p:cNvSpPr>
          <p:nvPr/>
        </p:nvSpPr>
        <p:spPr bwMode="auto">
          <a:xfrm>
            <a:off x="10896601" y="2609851"/>
            <a:ext cx="49244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a:t>显示</a:t>
            </a:r>
            <a:endParaRPr lang="en-US" altLang="en-US"/>
          </a:p>
        </p:txBody>
      </p:sp>
      <p:sp>
        <p:nvSpPr>
          <p:cNvPr id="27663" name="AutoShape 27"/>
          <p:cNvSpPr>
            <a:spLocks noChangeArrowheads="1"/>
          </p:cNvSpPr>
          <p:nvPr/>
        </p:nvSpPr>
        <p:spPr bwMode="auto">
          <a:xfrm>
            <a:off x="1488017" y="2827339"/>
            <a:ext cx="287867" cy="71437"/>
          </a:xfrm>
          <a:prstGeom prst="homePlate">
            <a:avLst>
              <a:gd name="adj" fmla="val 77781"/>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44" name="Text Box 28"/>
          <p:cNvSpPr txBox="1">
            <a:spLocks noChangeArrowheads="1"/>
          </p:cNvSpPr>
          <p:nvPr/>
        </p:nvSpPr>
        <p:spPr bwMode="auto">
          <a:xfrm>
            <a:off x="1843618" y="2247900"/>
            <a:ext cx="100700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folHlink"/>
                </a:solidFill>
                <a:effectLst>
                  <a:outerShdw blurRad="38100" dist="38100" dir="2700000" algn="tl">
                    <a:srgbClr val="C0C0C0"/>
                  </a:outerShdw>
                </a:effectLst>
              </a:rPr>
              <a:t>垂直系统</a:t>
            </a:r>
            <a:endParaRPr lang="en-US" altLang="en-US" sz="1600" smtClean="0">
              <a:solidFill>
                <a:schemeClr val="folHlink"/>
              </a:solidFill>
              <a:effectLst>
                <a:outerShdw blurRad="38100" dist="38100" dir="2700000" algn="tl">
                  <a:srgbClr val="C0C0C0"/>
                </a:outerShdw>
              </a:effectLst>
            </a:endParaRPr>
          </a:p>
        </p:txBody>
      </p:sp>
      <p:sp>
        <p:nvSpPr>
          <p:cNvPr id="27665" name="AutoShape 29"/>
          <p:cNvSpPr>
            <a:spLocks noChangeArrowheads="1"/>
          </p:cNvSpPr>
          <p:nvPr/>
        </p:nvSpPr>
        <p:spPr bwMode="auto">
          <a:xfrm>
            <a:off x="4229100" y="2827339"/>
            <a:ext cx="287867" cy="71437"/>
          </a:xfrm>
          <a:prstGeom prst="homePlate">
            <a:avLst>
              <a:gd name="adj" fmla="val 77781"/>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6" name="AutoShape 30"/>
          <p:cNvSpPr>
            <a:spLocks noChangeArrowheads="1"/>
          </p:cNvSpPr>
          <p:nvPr/>
        </p:nvSpPr>
        <p:spPr bwMode="auto">
          <a:xfrm>
            <a:off x="5516033" y="2827339"/>
            <a:ext cx="287867" cy="71437"/>
          </a:xfrm>
          <a:prstGeom prst="homePlate">
            <a:avLst>
              <a:gd name="adj" fmla="val 77781"/>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7" name="AutoShape 31"/>
          <p:cNvSpPr>
            <a:spLocks noChangeArrowheads="1"/>
          </p:cNvSpPr>
          <p:nvPr/>
        </p:nvSpPr>
        <p:spPr bwMode="auto">
          <a:xfrm>
            <a:off x="7850717" y="2825751"/>
            <a:ext cx="262467" cy="73025"/>
          </a:xfrm>
          <a:prstGeom prst="homePlate">
            <a:avLst>
              <a:gd name="adj" fmla="val 69376"/>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8" name="AutoShape 32"/>
          <p:cNvSpPr>
            <a:spLocks noChangeArrowheads="1"/>
          </p:cNvSpPr>
          <p:nvPr/>
        </p:nvSpPr>
        <p:spPr bwMode="auto">
          <a:xfrm>
            <a:off x="9029700" y="2825751"/>
            <a:ext cx="330200" cy="73025"/>
          </a:xfrm>
          <a:prstGeom prst="homePlate">
            <a:avLst>
              <a:gd name="adj" fmla="val 87279"/>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69" name="AutoShape 33"/>
          <p:cNvSpPr>
            <a:spLocks noChangeArrowheads="1"/>
          </p:cNvSpPr>
          <p:nvPr/>
        </p:nvSpPr>
        <p:spPr bwMode="auto">
          <a:xfrm>
            <a:off x="10608734" y="2825751"/>
            <a:ext cx="285751" cy="73025"/>
          </a:xfrm>
          <a:prstGeom prst="homePlate">
            <a:avLst>
              <a:gd name="adj" fmla="val 75530"/>
            </a:avLst>
          </a:prstGeom>
          <a:solidFill>
            <a:schemeClr val="tx2"/>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70" name="Rectangle 34"/>
          <p:cNvSpPr>
            <a:spLocks noChangeArrowheads="1"/>
          </p:cNvSpPr>
          <p:nvPr/>
        </p:nvSpPr>
        <p:spPr bwMode="auto">
          <a:xfrm>
            <a:off x="4368800" y="3708401"/>
            <a:ext cx="1246717" cy="504825"/>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51" name="Text Box 35"/>
          <p:cNvSpPr txBox="1">
            <a:spLocks noChangeArrowheads="1"/>
          </p:cNvSpPr>
          <p:nvPr/>
        </p:nvSpPr>
        <p:spPr bwMode="auto">
          <a:xfrm>
            <a:off x="4360333" y="3762376"/>
            <a:ext cx="90281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400" smtClean="0">
                <a:solidFill>
                  <a:schemeClr val="folHlink"/>
                </a:solidFill>
                <a:effectLst>
                  <a:outerShdw blurRad="38100" dist="38100" dir="2700000" algn="tl">
                    <a:srgbClr val="C0C0C0"/>
                  </a:outerShdw>
                </a:effectLst>
              </a:rPr>
              <a:t>触发系统</a:t>
            </a:r>
            <a:endParaRPr lang="en-US" altLang="en-US" sz="1400" smtClean="0">
              <a:solidFill>
                <a:schemeClr val="folHlink"/>
              </a:solidFill>
              <a:effectLst>
                <a:outerShdw blurRad="38100" dist="38100" dir="2700000" algn="tl">
                  <a:srgbClr val="C0C0C0"/>
                </a:outerShdw>
              </a:effectLst>
            </a:endParaRPr>
          </a:p>
        </p:txBody>
      </p:sp>
      <p:sp>
        <p:nvSpPr>
          <p:cNvPr id="1391652" name="AutoShape 36"/>
          <p:cNvSpPr>
            <a:spLocks noChangeArrowheads="1"/>
          </p:cNvSpPr>
          <p:nvPr/>
        </p:nvSpPr>
        <p:spPr bwMode="auto">
          <a:xfrm>
            <a:off x="4368800" y="1065202"/>
            <a:ext cx="1416051" cy="315913"/>
          </a:xfrm>
          <a:prstGeom prst="homePlate">
            <a:avLst>
              <a:gd name="adj" fmla="val 39610"/>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bg1"/>
                </a:solidFill>
                <a:effectLst>
                  <a:outerShdw blurRad="38100" dist="38100" dir="2700000" algn="tl">
                    <a:srgbClr val="000000"/>
                  </a:outerShdw>
                </a:effectLst>
              </a:rPr>
              <a:t>采样</a:t>
            </a:r>
            <a:endParaRPr lang="en-US" altLang="en-US" sz="1600" smtClean="0">
              <a:solidFill>
                <a:schemeClr val="bg1"/>
              </a:solidFill>
              <a:effectLst>
                <a:outerShdw blurRad="38100" dist="38100" dir="2700000" algn="tl">
                  <a:srgbClr val="000000"/>
                </a:outerShdw>
              </a:effectLst>
            </a:endParaRPr>
          </a:p>
        </p:txBody>
      </p:sp>
      <p:sp>
        <p:nvSpPr>
          <p:cNvPr id="1391653" name="AutoShape 37"/>
          <p:cNvSpPr>
            <a:spLocks noChangeArrowheads="1"/>
          </p:cNvSpPr>
          <p:nvPr/>
        </p:nvSpPr>
        <p:spPr bwMode="auto">
          <a:xfrm>
            <a:off x="5829300" y="1065202"/>
            <a:ext cx="3435351" cy="315913"/>
          </a:xfrm>
          <a:prstGeom prst="homePlate">
            <a:avLst>
              <a:gd name="adj" fmla="val 39986"/>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bg1"/>
                </a:solidFill>
                <a:effectLst>
                  <a:outerShdw blurRad="38100" dist="38100" dir="2700000" algn="tl">
                    <a:srgbClr val="000000"/>
                  </a:outerShdw>
                </a:effectLst>
              </a:rPr>
              <a:t>采集处理</a:t>
            </a:r>
            <a:endParaRPr lang="en-US" altLang="en-US" sz="1600" smtClean="0">
              <a:solidFill>
                <a:schemeClr val="bg1"/>
              </a:solidFill>
              <a:effectLst>
                <a:outerShdw blurRad="38100" dist="38100" dir="2700000" algn="tl">
                  <a:srgbClr val="000000"/>
                </a:outerShdw>
              </a:effectLst>
            </a:endParaRPr>
          </a:p>
        </p:txBody>
      </p:sp>
      <p:sp>
        <p:nvSpPr>
          <p:cNvPr id="1391654" name="AutoShape 38"/>
          <p:cNvSpPr>
            <a:spLocks noChangeArrowheads="1"/>
          </p:cNvSpPr>
          <p:nvPr/>
        </p:nvSpPr>
        <p:spPr bwMode="auto">
          <a:xfrm>
            <a:off x="1968500" y="1065202"/>
            <a:ext cx="2235200" cy="287337"/>
          </a:xfrm>
          <a:prstGeom prst="homePlate">
            <a:avLst>
              <a:gd name="adj" fmla="val 68742"/>
            </a:avLst>
          </a:prstGeom>
          <a:solidFill>
            <a:srgbClr val="5E71AE"/>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bg1"/>
                </a:solidFill>
                <a:effectLst>
                  <a:outerShdw blurRad="38100" dist="38100" dir="2700000" algn="tl">
                    <a:srgbClr val="000000"/>
                  </a:outerShdw>
                </a:effectLst>
              </a:rPr>
              <a:t>信号调理</a:t>
            </a:r>
            <a:endParaRPr lang="en-US" altLang="en-US" sz="1600" smtClean="0">
              <a:solidFill>
                <a:schemeClr val="bg1"/>
              </a:solidFill>
              <a:effectLst>
                <a:outerShdw blurRad="38100" dist="38100" dir="2700000" algn="tl">
                  <a:srgbClr val="000000"/>
                </a:outerShdw>
              </a:effectLst>
            </a:endParaRPr>
          </a:p>
        </p:txBody>
      </p:sp>
      <p:sp>
        <p:nvSpPr>
          <p:cNvPr id="1391655" name="AutoShape 39"/>
          <p:cNvSpPr>
            <a:spLocks noChangeArrowheads="1"/>
          </p:cNvSpPr>
          <p:nvPr/>
        </p:nvSpPr>
        <p:spPr bwMode="auto">
          <a:xfrm>
            <a:off x="9359901" y="1065202"/>
            <a:ext cx="1344084" cy="315913"/>
          </a:xfrm>
          <a:prstGeom prst="homePlate">
            <a:avLst>
              <a:gd name="adj" fmla="val 37597"/>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bg1"/>
                </a:solidFill>
                <a:effectLst>
                  <a:outerShdw blurRad="38100" dist="38100" dir="2700000" algn="tl">
                    <a:srgbClr val="000000"/>
                  </a:outerShdw>
                </a:effectLst>
              </a:rPr>
              <a:t>后处理</a:t>
            </a:r>
            <a:endParaRPr lang="en-US" altLang="en-US" sz="1600" smtClean="0">
              <a:solidFill>
                <a:schemeClr val="bg1"/>
              </a:solidFill>
              <a:effectLst>
                <a:outerShdw blurRad="38100" dist="38100" dir="2700000" algn="tl">
                  <a:srgbClr val="000000"/>
                </a:outerShdw>
              </a:effectLst>
            </a:endParaRPr>
          </a:p>
        </p:txBody>
      </p:sp>
      <p:sp>
        <p:nvSpPr>
          <p:cNvPr id="1391656" name="AutoShape 40"/>
          <p:cNvSpPr>
            <a:spLocks noChangeArrowheads="1"/>
          </p:cNvSpPr>
          <p:nvPr/>
        </p:nvSpPr>
        <p:spPr bwMode="auto">
          <a:xfrm>
            <a:off x="10801351" y="1065202"/>
            <a:ext cx="1056216" cy="315913"/>
          </a:xfrm>
          <a:prstGeom prst="homePlate">
            <a:avLst>
              <a:gd name="adj" fmla="val 29545"/>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sz="1600">
                <a:solidFill>
                  <a:schemeClr val="bg1"/>
                </a:solidFill>
              </a:rPr>
              <a:t>显示</a:t>
            </a:r>
            <a:endParaRPr lang="en-US" altLang="en-US" sz="1600">
              <a:solidFill>
                <a:schemeClr val="bg1"/>
              </a:solidFill>
            </a:endParaRPr>
          </a:p>
        </p:txBody>
      </p:sp>
      <p:sp>
        <p:nvSpPr>
          <p:cNvPr id="27677" name="Line 41"/>
          <p:cNvSpPr>
            <a:spLocks noChangeShapeType="1"/>
          </p:cNvSpPr>
          <p:nvPr/>
        </p:nvSpPr>
        <p:spPr bwMode="auto">
          <a:xfrm>
            <a:off x="3600451" y="3276600"/>
            <a:ext cx="0" cy="649288"/>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78" name="Line 42"/>
          <p:cNvSpPr>
            <a:spLocks noChangeShapeType="1"/>
          </p:cNvSpPr>
          <p:nvPr/>
        </p:nvSpPr>
        <p:spPr bwMode="auto">
          <a:xfrm>
            <a:off x="3600451" y="3925888"/>
            <a:ext cx="768349" cy="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59" name="AutoShape 43"/>
          <p:cNvSpPr>
            <a:spLocks noChangeArrowheads="1"/>
          </p:cNvSpPr>
          <p:nvPr/>
        </p:nvSpPr>
        <p:spPr bwMode="auto">
          <a:xfrm>
            <a:off x="2544234" y="1498589"/>
            <a:ext cx="480484" cy="287338"/>
          </a:xfrm>
          <a:prstGeom prst="downArrow">
            <a:avLst>
              <a:gd name="adj1" fmla="val 50000"/>
              <a:gd name="adj2" fmla="val 25000"/>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sz="2400">
              <a:effectLst>
                <a:outerShdw blurRad="38100" dist="38100" dir="2700000" algn="tl">
                  <a:srgbClr val="C0C0C0"/>
                </a:outerShdw>
              </a:effectLst>
              <a:latin typeface="Arial" pitchFamily="34" charset="0"/>
              <a:ea typeface="ヒラギノ角ゴ Pro W3" pitchFamily="84" charset="-128"/>
            </a:endParaRPr>
          </a:p>
        </p:txBody>
      </p:sp>
      <p:sp>
        <p:nvSpPr>
          <p:cNvPr id="1391660" name="AutoShape 44"/>
          <p:cNvSpPr>
            <a:spLocks noChangeArrowheads="1"/>
          </p:cNvSpPr>
          <p:nvPr/>
        </p:nvSpPr>
        <p:spPr bwMode="auto">
          <a:xfrm>
            <a:off x="7152217" y="1498590"/>
            <a:ext cx="480483" cy="287337"/>
          </a:xfrm>
          <a:prstGeom prst="downArrow">
            <a:avLst>
              <a:gd name="adj1" fmla="val 50000"/>
              <a:gd name="adj2" fmla="val 25000"/>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61" name="AutoShape 45"/>
          <p:cNvSpPr>
            <a:spLocks noChangeArrowheads="1"/>
          </p:cNvSpPr>
          <p:nvPr/>
        </p:nvSpPr>
        <p:spPr bwMode="auto">
          <a:xfrm>
            <a:off x="4751917" y="1498589"/>
            <a:ext cx="480483" cy="287338"/>
          </a:xfrm>
          <a:prstGeom prst="downArrow">
            <a:avLst>
              <a:gd name="adj1" fmla="val 50000"/>
              <a:gd name="adj2" fmla="val 25000"/>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62" name="AutoShape 46"/>
          <p:cNvSpPr>
            <a:spLocks noChangeArrowheads="1"/>
          </p:cNvSpPr>
          <p:nvPr/>
        </p:nvSpPr>
        <p:spPr bwMode="auto">
          <a:xfrm>
            <a:off x="9745134" y="1498590"/>
            <a:ext cx="480484" cy="287337"/>
          </a:xfrm>
          <a:prstGeom prst="downArrow">
            <a:avLst>
              <a:gd name="adj1" fmla="val 50000"/>
              <a:gd name="adj2" fmla="val 25000"/>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63" name="AutoShape 47"/>
          <p:cNvSpPr>
            <a:spLocks noChangeArrowheads="1"/>
          </p:cNvSpPr>
          <p:nvPr/>
        </p:nvSpPr>
        <p:spPr bwMode="auto">
          <a:xfrm>
            <a:off x="11089217" y="1498590"/>
            <a:ext cx="480483" cy="287337"/>
          </a:xfrm>
          <a:prstGeom prst="downArrow">
            <a:avLst>
              <a:gd name="adj1" fmla="val 50000"/>
              <a:gd name="adj2" fmla="val 25000"/>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64" name="AutoShape 48"/>
          <p:cNvSpPr>
            <a:spLocks noChangeArrowheads="1"/>
          </p:cNvSpPr>
          <p:nvPr/>
        </p:nvSpPr>
        <p:spPr bwMode="auto">
          <a:xfrm>
            <a:off x="4294717" y="4337051"/>
            <a:ext cx="1513416" cy="315913"/>
          </a:xfrm>
          <a:prstGeom prst="homePlate">
            <a:avLst>
              <a:gd name="adj" fmla="val 42334"/>
            </a:avLst>
          </a:prstGeom>
          <a:solidFill>
            <a:srgbClr val="6666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charset="-128"/>
              </a:defRPr>
            </a:lvl1pPr>
            <a:lvl2pPr marL="742950" indent="-285750">
              <a:defRPr sz="1200" b="1">
                <a:solidFill>
                  <a:schemeClr val="tx1"/>
                </a:solidFill>
                <a:latin typeface="Arial" charset="0"/>
                <a:ea typeface="ヒラギノ角ゴ Pro W3" charset="-128"/>
              </a:defRPr>
            </a:lvl2pPr>
            <a:lvl3pPr marL="1143000" indent="-228600">
              <a:defRPr sz="1200" b="1">
                <a:solidFill>
                  <a:schemeClr val="tx1"/>
                </a:solidFill>
                <a:latin typeface="Arial" charset="0"/>
                <a:ea typeface="ヒラギノ角ゴ Pro W3" charset="-128"/>
              </a:defRPr>
            </a:lvl3pPr>
            <a:lvl4pPr marL="1600200" indent="-228600">
              <a:defRPr sz="1200" b="1">
                <a:solidFill>
                  <a:schemeClr val="tx1"/>
                </a:solidFill>
                <a:latin typeface="Arial" charset="0"/>
                <a:ea typeface="ヒラギノ角ゴ Pro W3" charset="-128"/>
              </a:defRPr>
            </a:lvl4pPr>
            <a:lvl5pPr marL="2057400" indent="-228600">
              <a:defRPr sz="1200" b="1">
                <a:solidFill>
                  <a:schemeClr val="tx1"/>
                </a:solidFill>
                <a:latin typeface="Arial" charset="0"/>
                <a:ea typeface="ヒラギノ角ゴ Pro W3"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charset="-128"/>
              </a:defRPr>
            </a:lvl9pPr>
          </a:lstStyle>
          <a:p>
            <a:pPr>
              <a:defRPr/>
            </a:pPr>
            <a:r>
              <a:rPr lang="zh-CN" altLang="en-US" sz="1600" smtClean="0">
                <a:solidFill>
                  <a:schemeClr val="bg1"/>
                </a:solidFill>
                <a:effectLst>
                  <a:outerShdw blurRad="38100" dist="38100" dir="2700000" algn="tl">
                    <a:srgbClr val="000000"/>
                  </a:outerShdw>
                </a:effectLst>
              </a:rPr>
              <a:t>触发</a:t>
            </a:r>
            <a:endParaRPr lang="en-US" altLang="en-US" sz="1600" smtClean="0">
              <a:solidFill>
                <a:schemeClr val="bg1"/>
              </a:solidFill>
              <a:effectLst>
                <a:outerShdw blurRad="38100" dist="38100" dir="2700000" algn="tl">
                  <a:srgbClr val="000000"/>
                </a:outerShdw>
              </a:effectLst>
            </a:endParaRPr>
          </a:p>
        </p:txBody>
      </p:sp>
      <p:sp>
        <p:nvSpPr>
          <p:cNvPr id="27685" name="Text Box 49"/>
          <p:cNvSpPr txBox="1">
            <a:spLocks noChangeArrowheads="1"/>
          </p:cNvSpPr>
          <p:nvPr/>
        </p:nvSpPr>
        <p:spPr bwMode="auto">
          <a:xfrm>
            <a:off x="421218" y="2609851"/>
            <a:ext cx="800219" cy="276999"/>
          </a:xfrm>
          <a:prstGeom prst="rect">
            <a:avLst/>
          </a:prstGeom>
          <a:solidFill>
            <a:srgbClr val="F2222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zh-CN" altLang="en-US">
                <a:solidFill>
                  <a:schemeClr val="bg1"/>
                </a:solidFill>
              </a:rPr>
              <a:t>通道输入</a:t>
            </a:r>
            <a:endParaRPr lang="en-US" altLang="en-US">
              <a:solidFill>
                <a:schemeClr val="bg1"/>
              </a:solidFill>
            </a:endParaRPr>
          </a:p>
        </p:txBody>
      </p:sp>
      <p:sp>
        <p:nvSpPr>
          <p:cNvPr id="27686" name="Rectangle 50"/>
          <p:cNvSpPr>
            <a:spLocks noChangeArrowheads="1"/>
          </p:cNvSpPr>
          <p:nvPr/>
        </p:nvSpPr>
        <p:spPr bwMode="auto">
          <a:xfrm>
            <a:off x="1775884" y="2824164"/>
            <a:ext cx="2495549" cy="7143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87" name="AutoShape 51"/>
          <p:cNvSpPr>
            <a:spLocks noChangeArrowheads="1"/>
          </p:cNvSpPr>
          <p:nvPr/>
        </p:nvSpPr>
        <p:spPr bwMode="auto">
          <a:xfrm rot="5400000">
            <a:off x="2340240" y="2524390"/>
            <a:ext cx="503237" cy="670984"/>
          </a:xfrm>
          <a:prstGeom prst="triangle">
            <a:avLst>
              <a:gd name="adj" fmla="val 50000"/>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688" name="Text Box 52"/>
          <p:cNvSpPr txBox="1">
            <a:spLocks noChangeArrowheads="1"/>
          </p:cNvSpPr>
          <p:nvPr/>
        </p:nvSpPr>
        <p:spPr bwMode="auto">
          <a:xfrm>
            <a:off x="2159000" y="2705100"/>
            <a:ext cx="498855" cy="26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en-US" altLang="en-US" sz="1100"/>
              <a:t>Amp</a:t>
            </a:r>
          </a:p>
        </p:txBody>
      </p:sp>
      <p:sp>
        <p:nvSpPr>
          <p:cNvPr id="27689" name="Rectangle 53"/>
          <p:cNvSpPr>
            <a:spLocks noChangeArrowheads="1"/>
          </p:cNvSpPr>
          <p:nvPr/>
        </p:nvSpPr>
        <p:spPr bwMode="auto">
          <a:xfrm>
            <a:off x="3407833" y="2608263"/>
            <a:ext cx="575733" cy="430212"/>
          </a:xfrm>
          <a:prstGeom prst="rect">
            <a:avLst/>
          </a:prstGeom>
          <a:solidFill>
            <a:srgbClr val="DDDDDD"/>
          </a:solidFill>
          <a:ln w="9525">
            <a:solidFill>
              <a:srgbClr val="000000"/>
            </a:solidFill>
            <a:miter lim="800000"/>
            <a:headEnd/>
            <a:tailEnd/>
          </a:ln>
        </p:spPr>
        <p:txBody>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grpSp>
        <p:nvGrpSpPr>
          <p:cNvPr id="5" name="Group 54"/>
          <p:cNvGrpSpPr>
            <a:grpSpLocks/>
          </p:cNvGrpSpPr>
          <p:nvPr/>
        </p:nvGrpSpPr>
        <p:grpSpPr bwMode="auto">
          <a:xfrm>
            <a:off x="3503084" y="2679701"/>
            <a:ext cx="372533" cy="303213"/>
            <a:chOff x="1668" y="2074"/>
            <a:chExt cx="176" cy="191"/>
          </a:xfrm>
        </p:grpSpPr>
        <p:sp>
          <p:nvSpPr>
            <p:cNvPr id="27727" name="Freeform 55"/>
            <p:cNvSpPr>
              <a:spLocks/>
            </p:cNvSpPr>
            <p:nvPr/>
          </p:nvSpPr>
          <p:spPr bwMode="auto">
            <a:xfrm>
              <a:off x="1668" y="2204"/>
              <a:ext cx="167" cy="61"/>
            </a:xfrm>
            <a:custGeom>
              <a:avLst/>
              <a:gdLst>
                <a:gd name="T0" fmla="*/ 0 w 1152"/>
                <a:gd name="T1" fmla="*/ 0 h 576"/>
                <a:gd name="T2" fmla="*/ 0 w 1152"/>
                <a:gd name="T3" fmla="*/ 0 h 576"/>
                <a:gd name="T4" fmla="*/ 0 w 1152"/>
                <a:gd name="T5" fmla="*/ 0 h 576"/>
                <a:gd name="T6" fmla="*/ 0 w 1152"/>
                <a:gd name="T7" fmla="*/ 0 h 576"/>
                <a:gd name="T8" fmla="*/ 0 w 1152"/>
                <a:gd name="T9" fmla="*/ 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576">
                  <a:moveTo>
                    <a:pt x="0" y="288"/>
                  </a:moveTo>
                  <a:cubicBezTo>
                    <a:pt x="96" y="144"/>
                    <a:pt x="192" y="0"/>
                    <a:pt x="288" y="0"/>
                  </a:cubicBezTo>
                  <a:cubicBezTo>
                    <a:pt x="384" y="0"/>
                    <a:pt x="480" y="192"/>
                    <a:pt x="576" y="288"/>
                  </a:cubicBezTo>
                  <a:cubicBezTo>
                    <a:pt x="672" y="384"/>
                    <a:pt x="768" y="576"/>
                    <a:pt x="864" y="576"/>
                  </a:cubicBezTo>
                  <a:cubicBezTo>
                    <a:pt x="960" y="576"/>
                    <a:pt x="1056" y="432"/>
                    <a:pt x="1152" y="288"/>
                  </a:cubicBezTo>
                </a:path>
              </a:pathLst>
            </a:cu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a:lstStyle/>
            <a:p>
              <a:endParaRPr lang="en-US"/>
            </a:p>
          </p:txBody>
        </p:sp>
        <p:sp>
          <p:nvSpPr>
            <p:cNvPr id="27728" name="Line 56"/>
            <p:cNvSpPr>
              <a:spLocks noChangeShapeType="1"/>
            </p:cNvSpPr>
            <p:nvPr/>
          </p:nvSpPr>
          <p:spPr bwMode="auto">
            <a:xfrm flipH="1">
              <a:off x="1747" y="2074"/>
              <a:ext cx="27"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729" name="Freeform 57"/>
            <p:cNvSpPr>
              <a:spLocks/>
            </p:cNvSpPr>
            <p:nvPr/>
          </p:nvSpPr>
          <p:spPr bwMode="auto">
            <a:xfrm>
              <a:off x="1677" y="2084"/>
              <a:ext cx="167" cy="60"/>
            </a:xfrm>
            <a:custGeom>
              <a:avLst/>
              <a:gdLst>
                <a:gd name="T0" fmla="*/ 0 w 1152"/>
                <a:gd name="T1" fmla="*/ 0 h 576"/>
                <a:gd name="T2" fmla="*/ 0 w 1152"/>
                <a:gd name="T3" fmla="*/ 0 h 576"/>
                <a:gd name="T4" fmla="*/ 0 w 1152"/>
                <a:gd name="T5" fmla="*/ 0 h 576"/>
                <a:gd name="T6" fmla="*/ 0 w 1152"/>
                <a:gd name="T7" fmla="*/ 0 h 576"/>
                <a:gd name="T8" fmla="*/ 0 w 1152"/>
                <a:gd name="T9" fmla="*/ 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576">
                  <a:moveTo>
                    <a:pt x="0" y="288"/>
                  </a:moveTo>
                  <a:cubicBezTo>
                    <a:pt x="96" y="144"/>
                    <a:pt x="192" y="0"/>
                    <a:pt x="288" y="0"/>
                  </a:cubicBezTo>
                  <a:cubicBezTo>
                    <a:pt x="384" y="0"/>
                    <a:pt x="480" y="192"/>
                    <a:pt x="576" y="288"/>
                  </a:cubicBezTo>
                  <a:cubicBezTo>
                    <a:pt x="672" y="384"/>
                    <a:pt x="768" y="576"/>
                    <a:pt x="864" y="576"/>
                  </a:cubicBezTo>
                  <a:cubicBezTo>
                    <a:pt x="960" y="576"/>
                    <a:pt x="1056" y="432"/>
                    <a:pt x="1152" y="288"/>
                  </a:cubicBezTo>
                </a:path>
              </a:pathLst>
            </a:cu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a:lstStyle/>
            <a:p>
              <a:endParaRPr lang="en-US"/>
            </a:p>
          </p:txBody>
        </p:sp>
      </p:grpSp>
      <p:sp>
        <p:nvSpPr>
          <p:cNvPr id="1391675" name="Rectangle 59"/>
          <p:cNvSpPr>
            <a:spLocks noChangeArrowheads="1"/>
          </p:cNvSpPr>
          <p:nvPr/>
        </p:nvSpPr>
        <p:spPr bwMode="auto">
          <a:xfrm>
            <a:off x="1439334" y="1997076"/>
            <a:ext cx="2992967" cy="1368425"/>
          </a:xfrm>
          <a:prstGeom prst="rect">
            <a:avLst/>
          </a:prstGeom>
          <a:noFill/>
          <a:ln w="19050">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76" name="Text Box 60"/>
          <p:cNvSpPr txBox="1">
            <a:spLocks noChangeArrowheads="1"/>
          </p:cNvSpPr>
          <p:nvPr/>
        </p:nvSpPr>
        <p:spPr bwMode="auto">
          <a:xfrm>
            <a:off x="2688167" y="4797425"/>
            <a:ext cx="6319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en-US" altLang="en-US" sz="1400"/>
              <a:t>- 3dB</a:t>
            </a:r>
          </a:p>
        </p:txBody>
      </p:sp>
      <p:sp>
        <p:nvSpPr>
          <p:cNvPr id="27694" name="Line 61"/>
          <p:cNvSpPr>
            <a:spLocks noChangeShapeType="1"/>
          </p:cNvSpPr>
          <p:nvPr/>
        </p:nvSpPr>
        <p:spPr bwMode="auto">
          <a:xfrm>
            <a:off x="5615517" y="3925888"/>
            <a:ext cx="1056216" cy="0"/>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95" name="Line 62"/>
          <p:cNvSpPr>
            <a:spLocks noChangeShapeType="1"/>
          </p:cNvSpPr>
          <p:nvPr/>
        </p:nvSpPr>
        <p:spPr bwMode="auto">
          <a:xfrm flipV="1">
            <a:off x="6671733" y="3276600"/>
            <a:ext cx="0" cy="649288"/>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79" name="Line 63"/>
          <p:cNvSpPr>
            <a:spLocks noChangeShapeType="1"/>
          </p:cNvSpPr>
          <p:nvPr/>
        </p:nvSpPr>
        <p:spPr bwMode="auto">
          <a:xfrm flipH="1" flipV="1">
            <a:off x="7296152" y="3392488"/>
            <a:ext cx="766233" cy="765175"/>
          </a:xfrm>
          <a:prstGeom prst="line">
            <a:avLst/>
          </a:prstGeom>
          <a:noFill/>
          <a:ln w="9525">
            <a:solidFill>
              <a:srgbClr val="EE104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80" name="Text Box 64"/>
          <p:cNvSpPr txBox="1">
            <a:spLocks noChangeArrowheads="1"/>
          </p:cNvSpPr>
          <p:nvPr/>
        </p:nvSpPr>
        <p:spPr bwMode="auto">
          <a:xfrm>
            <a:off x="9014885" y="3355975"/>
            <a:ext cx="29908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zh-CN" altLang="en-US" sz="1400" dirty="0" smtClean="0">
                <a:latin typeface="黑体" panose="02010609060101010101" pitchFamily="49" charset="-122"/>
                <a:ea typeface="黑体" panose="02010609060101010101" pitchFamily="49" charset="-122"/>
              </a:rPr>
              <a:t>例如：平均</a:t>
            </a:r>
            <a:r>
              <a:rPr lang="en-US" altLang="en-US" sz="1400" dirty="0">
                <a:latin typeface="黑体" panose="02010609060101010101" pitchFamily="49" charset="-122"/>
                <a:ea typeface="黑体" panose="02010609060101010101" pitchFamily="49" charset="-122"/>
              </a:rPr>
              <a:t>, MATH,</a:t>
            </a:r>
            <a:r>
              <a:rPr lang="zh-CN" altLang="en-US" sz="1400" dirty="0">
                <a:latin typeface="黑体" panose="02010609060101010101" pitchFamily="49" charset="-122"/>
                <a:ea typeface="黑体" panose="02010609060101010101" pitchFamily="49" charset="-122"/>
              </a:rPr>
              <a:t>滤波</a:t>
            </a:r>
            <a:r>
              <a:rPr lang="en-US" altLang="en-US" sz="1400" dirty="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自动测量</a:t>
            </a:r>
            <a:r>
              <a:rPr lang="en-US" altLang="en-US" sz="1400" dirty="0">
                <a:latin typeface="黑体" panose="02010609060101010101" pitchFamily="49" charset="-122"/>
                <a:ea typeface="黑体" panose="02010609060101010101" pitchFamily="49" charset="-122"/>
              </a:rPr>
              <a:t>, FFT,</a:t>
            </a:r>
            <a:r>
              <a:rPr lang="zh-CN" altLang="en-US" sz="1400" dirty="0">
                <a:latin typeface="黑体" panose="02010609060101010101" pitchFamily="49" charset="-122"/>
                <a:ea typeface="黑体" panose="02010609060101010101" pitchFamily="49" charset="-122"/>
              </a:rPr>
              <a:t>直方图</a:t>
            </a:r>
            <a:r>
              <a:rPr lang="en-US" altLang="en-US" sz="1400" dirty="0">
                <a:latin typeface="黑体" panose="02010609060101010101" pitchFamily="49" charset="-122"/>
                <a:ea typeface="黑体" panose="02010609060101010101" pitchFamily="49" charset="-122"/>
              </a:rPr>
              <a:t>, MASK</a:t>
            </a:r>
            <a:r>
              <a:rPr lang="zh-CN" altLang="en-US" sz="1400" dirty="0">
                <a:latin typeface="黑体" panose="02010609060101010101" pitchFamily="49" charset="-122"/>
                <a:ea typeface="黑体" panose="02010609060101010101" pitchFamily="49" charset="-122"/>
              </a:rPr>
              <a:t>测试</a:t>
            </a:r>
            <a:endParaRPr lang="en-US" altLang="en-US" sz="1400" dirty="0">
              <a:latin typeface="黑体" panose="02010609060101010101" pitchFamily="49" charset="-122"/>
              <a:ea typeface="黑体" panose="02010609060101010101" pitchFamily="49" charset="-122"/>
            </a:endParaRPr>
          </a:p>
        </p:txBody>
      </p:sp>
      <p:sp>
        <p:nvSpPr>
          <p:cNvPr id="1391681" name="Text Box 65"/>
          <p:cNvSpPr txBox="1">
            <a:spLocks noChangeArrowheads="1"/>
          </p:cNvSpPr>
          <p:nvPr/>
        </p:nvSpPr>
        <p:spPr bwMode="auto">
          <a:xfrm>
            <a:off x="8066618" y="2255839"/>
            <a:ext cx="800219" cy="276999"/>
          </a:xfrm>
          <a:prstGeom prst="rect">
            <a:avLst/>
          </a:prstGeom>
          <a:solidFill>
            <a:srgbClr val="F2222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zh-CN" altLang="en-US" dirty="0" smtClean="0">
                <a:solidFill>
                  <a:schemeClr val="bg1"/>
                </a:solidFill>
                <a:latin typeface="黑体" panose="02010609060101010101" pitchFamily="49" charset="-122"/>
                <a:ea typeface="黑体" panose="02010609060101010101" pitchFamily="49" charset="-122"/>
              </a:rPr>
              <a:t>存储深度</a:t>
            </a:r>
            <a:endParaRPr lang="en-US" altLang="en-US" dirty="0">
              <a:solidFill>
                <a:schemeClr val="bg1"/>
              </a:solidFill>
              <a:latin typeface="黑体" panose="02010609060101010101" pitchFamily="49" charset="-122"/>
              <a:ea typeface="黑体" panose="02010609060101010101" pitchFamily="49" charset="-122"/>
            </a:endParaRPr>
          </a:p>
        </p:txBody>
      </p:sp>
      <p:pic>
        <p:nvPicPr>
          <p:cNvPr id="1391688" name="Picture 7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93367" y="4289426"/>
            <a:ext cx="4131733" cy="185737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391689" name="Picture 73"/>
          <p:cNvPicPr>
            <a:picLocks noChangeAspect="1" noChangeArrowheads="1"/>
          </p:cNvPicPr>
          <p:nvPr/>
        </p:nvPicPr>
        <p:blipFill>
          <a:blip r:embed="rId3">
            <a:lum contrast="-12000"/>
            <a:extLst>
              <a:ext uri="{28A0092B-C50C-407E-A947-70E740481C1C}">
                <a14:useLocalDpi xmlns="" xmlns:a14="http://schemas.microsoft.com/office/drawing/2010/main" val="0"/>
              </a:ext>
            </a:extLst>
          </a:blip>
          <a:srcRect/>
          <a:stretch>
            <a:fillRect/>
          </a:stretch>
        </p:blipFill>
        <p:spPr bwMode="auto">
          <a:xfrm>
            <a:off x="6191251" y="4286250"/>
            <a:ext cx="4129616" cy="1855788"/>
          </a:xfrm>
          <a:prstGeom prst="rect">
            <a:avLst/>
          </a:prstGeom>
          <a:solidFill>
            <a:srgbClr val="FFFF00"/>
          </a:solidFill>
          <a:ln w="9525">
            <a:solidFill>
              <a:schemeClr val="tx1"/>
            </a:solidFill>
            <a:miter lim="800000"/>
            <a:headEnd/>
            <a:tailEnd/>
          </a:ln>
        </p:spPr>
      </p:pic>
      <p:sp>
        <p:nvSpPr>
          <p:cNvPr id="1391690" name="Text Box 74"/>
          <p:cNvSpPr txBox="1">
            <a:spLocks noChangeArrowheads="1"/>
          </p:cNvSpPr>
          <p:nvPr/>
        </p:nvSpPr>
        <p:spPr bwMode="auto">
          <a:xfrm>
            <a:off x="5655734" y="5840413"/>
            <a:ext cx="697627" cy="246221"/>
          </a:xfrm>
          <a:prstGeom prst="rect">
            <a:avLst/>
          </a:prstGeom>
          <a:solidFill>
            <a:srgbClr val="93E1E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zh-CN" altLang="en-US" sz="1000"/>
              <a:t>采样时钟</a:t>
            </a:r>
            <a:endParaRPr lang="en-US" altLang="en-US" sz="1000"/>
          </a:p>
        </p:txBody>
      </p:sp>
      <p:sp>
        <p:nvSpPr>
          <p:cNvPr id="1391691" name="Text Box 75"/>
          <p:cNvSpPr txBox="1">
            <a:spLocks noChangeArrowheads="1"/>
          </p:cNvSpPr>
          <p:nvPr/>
        </p:nvSpPr>
        <p:spPr bwMode="auto">
          <a:xfrm>
            <a:off x="8001014" y="5715017"/>
            <a:ext cx="646331" cy="276999"/>
          </a:xfrm>
          <a:prstGeom prst="rect">
            <a:avLst/>
          </a:prstGeom>
          <a:solidFill>
            <a:srgbClr val="F2222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zh-CN" altLang="en-US" dirty="0" smtClean="0">
                <a:solidFill>
                  <a:schemeClr val="bg1"/>
                </a:solidFill>
              </a:rPr>
              <a:t>采样率</a:t>
            </a:r>
            <a:endParaRPr lang="en-US" altLang="en-US" dirty="0">
              <a:solidFill>
                <a:schemeClr val="bg1"/>
              </a:solidFill>
            </a:endParaRPr>
          </a:p>
        </p:txBody>
      </p:sp>
      <p:sp>
        <p:nvSpPr>
          <p:cNvPr id="1391692" name="Oval 76"/>
          <p:cNvSpPr>
            <a:spLocks noChangeArrowheads="1"/>
          </p:cNvSpPr>
          <p:nvPr/>
        </p:nvSpPr>
        <p:spPr bwMode="auto">
          <a:xfrm>
            <a:off x="6864351" y="4724401"/>
            <a:ext cx="431800" cy="360363"/>
          </a:xfrm>
          <a:prstGeom prst="ellipse">
            <a:avLst/>
          </a:prstGeom>
          <a:noFill/>
          <a:ln w="9525">
            <a:solidFill>
              <a:srgbClr val="EE104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693" name="Line 77"/>
          <p:cNvSpPr>
            <a:spLocks noChangeShapeType="1"/>
          </p:cNvSpPr>
          <p:nvPr/>
        </p:nvSpPr>
        <p:spPr bwMode="auto">
          <a:xfrm>
            <a:off x="8729134" y="4535489"/>
            <a:ext cx="387351" cy="268287"/>
          </a:xfrm>
          <a:prstGeom prst="line">
            <a:avLst/>
          </a:prstGeom>
          <a:noFill/>
          <a:ln w="9525">
            <a:solidFill>
              <a:srgbClr val="EE104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94" name="Line 78"/>
          <p:cNvSpPr>
            <a:spLocks noChangeShapeType="1"/>
          </p:cNvSpPr>
          <p:nvPr/>
        </p:nvSpPr>
        <p:spPr bwMode="auto">
          <a:xfrm flipH="1">
            <a:off x="8113185" y="4549776"/>
            <a:ext cx="334433" cy="538163"/>
          </a:xfrm>
          <a:prstGeom prst="line">
            <a:avLst/>
          </a:prstGeom>
          <a:noFill/>
          <a:ln w="9525">
            <a:solidFill>
              <a:srgbClr val="EE104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95" name="Line 79"/>
          <p:cNvSpPr>
            <a:spLocks noChangeShapeType="1"/>
          </p:cNvSpPr>
          <p:nvPr/>
        </p:nvSpPr>
        <p:spPr bwMode="auto">
          <a:xfrm>
            <a:off x="8640234" y="4575176"/>
            <a:ext cx="21167" cy="1084263"/>
          </a:xfrm>
          <a:prstGeom prst="line">
            <a:avLst/>
          </a:prstGeom>
          <a:noFill/>
          <a:ln w="9525">
            <a:solidFill>
              <a:srgbClr val="EE104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96" name="Line 80"/>
          <p:cNvSpPr>
            <a:spLocks noChangeShapeType="1"/>
          </p:cNvSpPr>
          <p:nvPr/>
        </p:nvSpPr>
        <p:spPr bwMode="auto">
          <a:xfrm flipH="1" flipV="1">
            <a:off x="5376334" y="3176588"/>
            <a:ext cx="1536700" cy="1547812"/>
          </a:xfrm>
          <a:prstGeom prst="line">
            <a:avLst/>
          </a:prstGeom>
          <a:noFill/>
          <a:ln w="9525">
            <a:solidFill>
              <a:srgbClr val="EE104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1697" name="Text Box 81"/>
          <p:cNvSpPr txBox="1">
            <a:spLocks noChangeArrowheads="1"/>
          </p:cNvSpPr>
          <p:nvPr/>
        </p:nvSpPr>
        <p:spPr bwMode="auto">
          <a:xfrm>
            <a:off x="7806267" y="4159250"/>
            <a:ext cx="1536700" cy="400050"/>
          </a:xfrm>
          <a:prstGeom prst="rect">
            <a:avLst/>
          </a:prstGeom>
          <a:solidFill>
            <a:srgbClr val="93E1E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en-US" altLang="en-US" sz="1000"/>
              <a:t>Sin(x)/x </a:t>
            </a:r>
          </a:p>
          <a:p>
            <a:pPr eaLnBrk="1" hangingPunct="1"/>
            <a:r>
              <a:rPr lang="zh-CN" altLang="en-US" sz="1000"/>
              <a:t>内插算法</a:t>
            </a:r>
            <a:r>
              <a:rPr lang="en-US" altLang="en-US" sz="1000"/>
              <a:t> </a:t>
            </a:r>
          </a:p>
        </p:txBody>
      </p:sp>
      <p:grpSp>
        <p:nvGrpSpPr>
          <p:cNvPr id="6" name="Group 82"/>
          <p:cNvGrpSpPr>
            <a:grpSpLocks/>
          </p:cNvGrpSpPr>
          <p:nvPr/>
        </p:nvGrpSpPr>
        <p:grpSpPr bwMode="auto">
          <a:xfrm>
            <a:off x="190501" y="3105151"/>
            <a:ext cx="3697817" cy="3071813"/>
            <a:chOff x="90" y="1956"/>
            <a:chExt cx="1747" cy="1935"/>
          </a:xfrm>
        </p:grpSpPr>
        <p:pic>
          <p:nvPicPr>
            <p:cNvPr id="27719" name="Picture 8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0" y="2854"/>
              <a:ext cx="1747" cy="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720" name="Line 84"/>
            <p:cNvSpPr>
              <a:spLocks noChangeShapeType="1"/>
            </p:cNvSpPr>
            <p:nvPr/>
          </p:nvSpPr>
          <p:spPr bwMode="auto">
            <a:xfrm flipV="1">
              <a:off x="1134" y="1956"/>
              <a:ext cx="612" cy="1157"/>
            </a:xfrm>
            <a:prstGeom prst="line">
              <a:avLst/>
            </a:prstGeom>
            <a:noFill/>
            <a:ln w="12700">
              <a:solidFill>
                <a:srgbClr val="EE104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21" name="Text Box 85"/>
            <p:cNvSpPr txBox="1">
              <a:spLocks noChangeArrowheads="1"/>
            </p:cNvSpPr>
            <p:nvPr/>
          </p:nvSpPr>
          <p:spPr bwMode="auto">
            <a:xfrm>
              <a:off x="567" y="2690"/>
              <a:ext cx="233" cy="174"/>
            </a:xfrm>
            <a:prstGeom prst="rect">
              <a:avLst/>
            </a:prstGeom>
            <a:solidFill>
              <a:srgbClr val="F2222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pPr eaLnBrk="1" hangingPunct="1"/>
              <a:r>
                <a:rPr lang="zh-CN" altLang="en-US" dirty="0">
                  <a:solidFill>
                    <a:schemeClr val="bg1"/>
                  </a:solidFill>
                </a:rPr>
                <a:t>带宽</a:t>
              </a:r>
              <a:endParaRPr lang="en-US" altLang="en-US" dirty="0">
                <a:solidFill>
                  <a:schemeClr val="bg1"/>
                </a:solidFill>
              </a:endParaRPr>
            </a:p>
          </p:txBody>
        </p:sp>
      </p:grpSp>
      <p:sp>
        <p:nvSpPr>
          <p:cNvPr id="1391702" name="Oval 86"/>
          <p:cNvSpPr>
            <a:spLocks noChangeArrowheads="1"/>
          </p:cNvSpPr>
          <p:nvPr/>
        </p:nvSpPr>
        <p:spPr bwMode="auto">
          <a:xfrm flipH="1">
            <a:off x="11605684" y="50801"/>
            <a:ext cx="127000" cy="92075"/>
          </a:xfrm>
          <a:prstGeom prst="ellipse">
            <a:avLst/>
          </a:prstGeom>
          <a:solidFill>
            <a:schemeClr val="accent1"/>
          </a:solidFill>
          <a:ln w="9525"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703" name="Oval 87"/>
          <p:cNvSpPr>
            <a:spLocks noChangeArrowheads="1"/>
          </p:cNvSpPr>
          <p:nvPr/>
        </p:nvSpPr>
        <p:spPr bwMode="auto">
          <a:xfrm flipH="1">
            <a:off x="11967633" y="50801"/>
            <a:ext cx="127000" cy="92075"/>
          </a:xfrm>
          <a:prstGeom prst="ellipse">
            <a:avLst/>
          </a:prstGeom>
          <a:solidFill>
            <a:schemeClr val="accent1"/>
          </a:solidFill>
          <a:ln w="9525"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704" name="Oval 88"/>
          <p:cNvSpPr>
            <a:spLocks noChangeArrowheads="1"/>
          </p:cNvSpPr>
          <p:nvPr/>
        </p:nvSpPr>
        <p:spPr bwMode="auto">
          <a:xfrm flipH="1">
            <a:off x="11783484" y="50801"/>
            <a:ext cx="127000" cy="92075"/>
          </a:xfrm>
          <a:prstGeom prst="ellipse">
            <a:avLst/>
          </a:prstGeom>
          <a:solidFill>
            <a:schemeClr val="accent1"/>
          </a:solidFill>
          <a:ln w="9525"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27714" name="Text Box 89"/>
          <p:cNvSpPr txBox="1">
            <a:spLocks noChangeArrowheads="1"/>
          </p:cNvSpPr>
          <p:nvPr/>
        </p:nvSpPr>
        <p:spPr bwMode="auto">
          <a:xfrm>
            <a:off x="11046884" y="6650039"/>
            <a:ext cx="840295" cy="246221"/>
          </a:xfrm>
          <a:prstGeom prst="rect">
            <a:avLst/>
          </a:prstGeom>
          <a:noFill/>
          <a:ln>
            <a:noFill/>
          </a:ln>
          <a:effectLst/>
          <a:extLst>
            <a:ext uri="{909E8E84-426E-40DD-AFC4-6F175D3DCCD1}">
              <a14:hiddenFill xmlns="" xmlns:a14="http://schemas.microsoft.com/office/drawing/2010/main">
                <a:solidFill>
                  <a:schemeClr val="bg1">
                    <a:alpha val="50195"/>
                  </a:schemeClr>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r>
              <a:rPr lang="en-US" altLang="en-US" sz="1000"/>
              <a:t>Bandwidth</a:t>
            </a:r>
          </a:p>
        </p:txBody>
      </p:sp>
      <p:sp>
        <p:nvSpPr>
          <p:cNvPr id="1391706" name="Rectangle 90"/>
          <p:cNvSpPr>
            <a:spLocks noChangeArrowheads="1"/>
          </p:cNvSpPr>
          <p:nvPr/>
        </p:nvSpPr>
        <p:spPr bwMode="auto">
          <a:xfrm>
            <a:off x="4497918" y="1985964"/>
            <a:ext cx="1172633" cy="1368425"/>
          </a:xfrm>
          <a:prstGeom prst="rect">
            <a:avLst/>
          </a:prstGeom>
          <a:noFill/>
          <a:ln w="19050">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707" name="Rectangle 91"/>
          <p:cNvSpPr>
            <a:spLocks noChangeArrowheads="1"/>
          </p:cNvSpPr>
          <p:nvPr/>
        </p:nvSpPr>
        <p:spPr bwMode="auto">
          <a:xfrm>
            <a:off x="5666317" y="1985964"/>
            <a:ext cx="3680883" cy="1368425"/>
          </a:xfrm>
          <a:prstGeom prst="rect">
            <a:avLst/>
          </a:prstGeom>
          <a:noFill/>
          <a:ln w="19050">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708" name="Rectangle 92"/>
          <p:cNvSpPr>
            <a:spLocks noChangeArrowheads="1"/>
          </p:cNvSpPr>
          <p:nvPr/>
        </p:nvSpPr>
        <p:spPr bwMode="auto">
          <a:xfrm>
            <a:off x="3989917" y="3552825"/>
            <a:ext cx="2108200" cy="719138"/>
          </a:xfrm>
          <a:prstGeom prst="rect">
            <a:avLst/>
          </a:prstGeom>
          <a:noFill/>
          <a:ln w="19050">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sp>
        <p:nvSpPr>
          <p:cNvPr id="1391709" name="Rectangle 93"/>
          <p:cNvSpPr>
            <a:spLocks noChangeArrowheads="1"/>
          </p:cNvSpPr>
          <p:nvPr/>
        </p:nvSpPr>
        <p:spPr bwMode="auto">
          <a:xfrm>
            <a:off x="9366251" y="1981201"/>
            <a:ext cx="2567516" cy="1393825"/>
          </a:xfrm>
          <a:prstGeom prst="rect">
            <a:avLst/>
          </a:prstGeom>
          <a:noFill/>
          <a:ln w="19050">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chemeClr val="tx1"/>
                </a:solidFill>
                <a:latin typeface="Arial" charset="0"/>
                <a:ea typeface="ヒラギノ角ゴ Pro W3" pitchFamily="1" charset="-128"/>
              </a:defRPr>
            </a:lvl1pPr>
            <a:lvl2pPr marL="742950" indent="-285750">
              <a:defRPr sz="1200" b="1">
                <a:solidFill>
                  <a:schemeClr val="tx1"/>
                </a:solidFill>
                <a:latin typeface="Arial" charset="0"/>
                <a:ea typeface="ヒラギノ角ゴ Pro W3" pitchFamily="1" charset="-128"/>
              </a:defRPr>
            </a:lvl2pPr>
            <a:lvl3pPr marL="1143000" indent="-228600">
              <a:defRPr sz="1200" b="1">
                <a:solidFill>
                  <a:schemeClr val="tx1"/>
                </a:solidFill>
                <a:latin typeface="Arial" charset="0"/>
                <a:ea typeface="ヒラギノ角ゴ Pro W3" pitchFamily="1" charset="-128"/>
              </a:defRPr>
            </a:lvl3pPr>
            <a:lvl4pPr marL="1600200" indent="-228600">
              <a:defRPr sz="1200" b="1">
                <a:solidFill>
                  <a:schemeClr val="tx1"/>
                </a:solidFill>
                <a:latin typeface="Arial" charset="0"/>
                <a:ea typeface="ヒラギノ角ゴ Pro W3" pitchFamily="1" charset="-128"/>
              </a:defRPr>
            </a:lvl4pPr>
            <a:lvl5pPr marL="2057400" indent="-228600">
              <a:defRPr sz="1200" b="1">
                <a:solidFill>
                  <a:schemeClr val="tx1"/>
                </a:solidFill>
                <a:latin typeface="Arial" charset="0"/>
                <a:ea typeface="ヒラギノ角ゴ Pro W3" pitchFamily="1" charset="-128"/>
              </a:defRPr>
            </a:lvl5pPr>
            <a:lvl6pPr marL="2514600" indent="-228600" eaLnBrk="0" fontAlgn="base" hangingPunct="0">
              <a:spcBef>
                <a:spcPct val="50000"/>
              </a:spcBef>
              <a:spcAft>
                <a:spcPct val="0"/>
              </a:spcAft>
              <a:defRPr sz="1200" b="1">
                <a:solidFill>
                  <a:schemeClr val="tx1"/>
                </a:solidFill>
                <a:latin typeface="Arial" charset="0"/>
                <a:ea typeface="ヒラギノ角ゴ Pro W3" pitchFamily="1" charset="-128"/>
              </a:defRPr>
            </a:lvl6pPr>
            <a:lvl7pPr marL="2971800" indent="-228600" eaLnBrk="0" fontAlgn="base" hangingPunct="0">
              <a:spcBef>
                <a:spcPct val="50000"/>
              </a:spcBef>
              <a:spcAft>
                <a:spcPct val="0"/>
              </a:spcAft>
              <a:defRPr sz="1200" b="1">
                <a:solidFill>
                  <a:schemeClr val="tx1"/>
                </a:solidFill>
                <a:latin typeface="Arial" charset="0"/>
                <a:ea typeface="ヒラギノ角ゴ Pro W3" pitchFamily="1" charset="-128"/>
              </a:defRPr>
            </a:lvl7pPr>
            <a:lvl8pPr marL="3429000" indent="-228600" eaLnBrk="0" fontAlgn="base" hangingPunct="0">
              <a:spcBef>
                <a:spcPct val="50000"/>
              </a:spcBef>
              <a:spcAft>
                <a:spcPct val="0"/>
              </a:spcAft>
              <a:defRPr sz="1200" b="1">
                <a:solidFill>
                  <a:schemeClr val="tx1"/>
                </a:solidFill>
                <a:latin typeface="Arial" charset="0"/>
                <a:ea typeface="ヒラギノ角ゴ Pro W3" pitchFamily="1" charset="-128"/>
              </a:defRPr>
            </a:lvl8pPr>
            <a:lvl9pPr marL="3886200" indent="-228600" eaLnBrk="0" fontAlgn="base" hangingPunct="0">
              <a:spcBef>
                <a:spcPct val="50000"/>
              </a:spcBef>
              <a:spcAft>
                <a:spcPct val="0"/>
              </a:spcAft>
              <a:defRPr sz="1200" b="1">
                <a:solidFill>
                  <a:schemeClr val="tx1"/>
                </a:solidFill>
                <a:latin typeface="Arial" charset="0"/>
                <a:ea typeface="ヒラギノ角ゴ Pro W3" pitchFamily="1" charset="-128"/>
              </a:defRPr>
            </a:lvl9pPr>
          </a:lstStyle>
          <a:p>
            <a:endParaRPr lang="en-US" altLang="en-US"/>
          </a:p>
        </p:txBody>
      </p:sp>
      <p:grpSp>
        <p:nvGrpSpPr>
          <p:cNvPr id="7" name="组合 95"/>
          <p:cNvGrpSpPr/>
          <p:nvPr/>
        </p:nvGrpSpPr>
        <p:grpSpPr>
          <a:xfrm>
            <a:off x="1904971" y="2000240"/>
            <a:ext cx="1999091" cy="1298578"/>
            <a:chOff x="2490" y="973933"/>
            <a:chExt cx="1499318" cy="1298578"/>
          </a:xfrm>
          <a:scene3d>
            <a:camera prst="orthographicFront"/>
            <a:lightRig rig="threePt" dir="t">
              <a:rot lat="0" lon="0" rev="7500000"/>
            </a:lightRig>
          </a:scene3d>
        </p:grpSpPr>
        <p:sp>
          <p:nvSpPr>
            <p:cNvPr id="97" name="圆角矩形 96"/>
            <p:cNvSpPr/>
            <p:nvPr/>
          </p:nvSpPr>
          <p:spPr>
            <a:xfrm>
              <a:off x="2490" y="973933"/>
              <a:ext cx="1499318" cy="1298578"/>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8" name="圆角矩形 4"/>
            <p:cNvSpPr/>
            <p:nvPr/>
          </p:nvSpPr>
          <p:spPr>
            <a:xfrm>
              <a:off x="65881" y="1037324"/>
              <a:ext cx="1372536" cy="117179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带宽</a:t>
              </a:r>
              <a:endParaRPr lang="en-US" altLang="zh-CN" sz="1800" b="1" kern="1200" dirty="0" smtClean="0">
                <a:latin typeface="微软雅黑" pitchFamily="34" charset="-122"/>
                <a:ea typeface="微软雅黑" pitchFamily="34" charset="-122"/>
              </a:endParaRPr>
            </a:p>
            <a:p>
              <a:pPr lvl="0" algn="ctr" defTabSz="800100">
                <a:lnSpc>
                  <a:spcPct val="90000"/>
                </a:lnSpc>
                <a:spcBef>
                  <a:spcPct val="0"/>
                </a:spcBef>
                <a:spcAft>
                  <a:spcPct val="35000"/>
                </a:spcAft>
              </a:pPr>
              <a:r>
                <a:rPr lang="en-US" altLang="zh-CN" sz="1400" b="1" kern="1200" dirty="0" err="1" smtClean="0">
                  <a:latin typeface="微软雅黑" pitchFamily="34" charset="-122"/>
                  <a:ea typeface="微软雅黑" pitchFamily="34" charset="-122"/>
                </a:rPr>
                <a:t>BandWidth</a:t>
              </a:r>
              <a:endParaRPr lang="zh-CN" altLang="en-US" sz="1400" b="1" kern="1200" dirty="0">
                <a:latin typeface="微软雅黑" pitchFamily="34" charset="-122"/>
                <a:ea typeface="微软雅黑" pitchFamily="34" charset="-122"/>
              </a:endParaRPr>
            </a:p>
          </p:txBody>
        </p:sp>
      </p:grpSp>
      <p:grpSp>
        <p:nvGrpSpPr>
          <p:cNvPr id="8" name="组合 98"/>
          <p:cNvGrpSpPr/>
          <p:nvPr/>
        </p:nvGrpSpPr>
        <p:grpSpPr>
          <a:xfrm>
            <a:off x="4762491" y="2000240"/>
            <a:ext cx="1999091" cy="1298578"/>
            <a:chOff x="1751696" y="973933"/>
            <a:chExt cx="1499318" cy="1298578"/>
          </a:xfrm>
          <a:scene3d>
            <a:camera prst="orthographicFront"/>
            <a:lightRig rig="threePt" dir="t">
              <a:rot lat="0" lon="0" rev="7500000"/>
            </a:lightRig>
          </a:scene3d>
        </p:grpSpPr>
        <p:sp>
          <p:nvSpPr>
            <p:cNvPr id="100" name="圆角矩形 99"/>
            <p:cNvSpPr/>
            <p:nvPr/>
          </p:nvSpPr>
          <p:spPr>
            <a:xfrm>
              <a:off x="1751696" y="973933"/>
              <a:ext cx="1499318" cy="1298578"/>
            </a:xfrm>
            <a:prstGeom prst="roundRect">
              <a:avLst/>
            </a:prstGeom>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1" name="圆角矩形 4"/>
            <p:cNvSpPr/>
            <p:nvPr/>
          </p:nvSpPr>
          <p:spPr>
            <a:xfrm>
              <a:off x="1815087" y="1037324"/>
              <a:ext cx="1372536" cy="117179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采样率</a:t>
              </a:r>
              <a:endParaRPr lang="en-US" altLang="zh-CN" sz="1800" b="1" kern="1200" dirty="0" smtClean="0">
                <a:latin typeface="微软雅黑" pitchFamily="34" charset="-122"/>
                <a:ea typeface="微软雅黑" pitchFamily="34" charset="-122"/>
              </a:endParaRPr>
            </a:p>
            <a:p>
              <a:pPr lvl="0" algn="ctr" defTabSz="800100">
                <a:lnSpc>
                  <a:spcPct val="90000"/>
                </a:lnSpc>
                <a:spcBef>
                  <a:spcPct val="0"/>
                </a:spcBef>
                <a:spcAft>
                  <a:spcPct val="35000"/>
                </a:spcAft>
              </a:pPr>
              <a:r>
                <a:rPr lang="en-US" altLang="zh-CN" sz="1400" b="1" kern="1200" dirty="0" smtClean="0">
                  <a:latin typeface="微软雅黑" pitchFamily="34" charset="-122"/>
                  <a:ea typeface="微软雅黑" pitchFamily="34" charset="-122"/>
                </a:rPr>
                <a:t>Sample Rate</a:t>
              </a:r>
              <a:endParaRPr lang="zh-CN" altLang="en-US" sz="1400" b="1" kern="1200" dirty="0">
                <a:latin typeface="微软雅黑" pitchFamily="34" charset="-122"/>
                <a:ea typeface="微软雅黑" pitchFamily="34" charset="-122"/>
              </a:endParaRPr>
            </a:p>
          </p:txBody>
        </p:sp>
      </p:grpSp>
      <p:grpSp>
        <p:nvGrpSpPr>
          <p:cNvPr id="9" name="组合 101"/>
          <p:cNvGrpSpPr/>
          <p:nvPr/>
        </p:nvGrpSpPr>
        <p:grpSpPr>
          <a:xfrm>
            <a:off x="7334259" y="2000240"/>
            <a:ext cx="1999091" cy="1298578"/>
            <a:chOff x="3500901" y="973933"/>
            <a:chExt cx="1499318" cy="1298578"/>
          </a:xfrm>
          <a:scene3d>
            <a:camera prst="orthographicFront"/>
            <a:lightRig rig="threePt" dir="t">
              <a:rot lat="0" lon="0" rev="7500000"/>
            </a:lightRig>
          </a:scene3d>
        </p:grpSpPr>
        <p:sp>
          <p:nvSpPr>
            <p:cNvPr id="103" name="圆角矩形 102"/>
            <p:cNvSpPr/>
            <p:nvPr/>
          </p:nvSpPr>
          <p:spPr>
            <a:xfrm>
              <a:off x="3500901" y="973933"/>
              <a:ext cx="1499318" cy="1298578"/>
            </a:xfrm>
            <a:prstGeom prst="roundRect">
              <a:avLst/>
            </a:prstGeom>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04" name="圆角矩形 4"/>
            <p:cNvSpPr/>
            <p:nvPr/>
          </p:nvSpPr>
          <p:spPr>
            <a:xfrm>
              <a:off x="3564292" y="1037324"/>
              <a:ext cx="1372536" cy="117179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存储深度</a:t>
              </a:r>
              <a:endParaRPr lang="en-US" altLang="zh-CN" sz="1800" b="1" kern="1200" dirty="0" smtClean="0">
                <a:latin typeface="微软雅黑" pitchFamily="34" charset="-122"/>
                <a:ea typeface="微软雅黑" pitchFamily="34" charset="-122"/>
              </a:endParaRPr>
            </a:p>
            <a:p>
              <a:pPr lvl="0" algn="ctr" defTabSz="800100">
                <a:lnSpc>
                  <a:spcPct val="90000"/>
                </a:lnSpc>
                <a:spcBef>
                  <a:spcPct val="0"/>
                </a:spcBef>
                <a:spcAft>
                  <a:spcPct val="35000"/>
                </a:spcAft>
              </a:pPr>
              <a:r>
                <a:rPr lang="en-US" altLang="zh-CN" sz="1200" b="1" kern="1200" dirty="0" smtClean="0">
                  <a:latin typeface="微软雅黑" pitchFamily="34" charset="-122"/>
                  <a:ea typeface="微软雅黑" pitchFamily="34" charset="-122"/>
                </a:rPr>
                <a:t>Memory Depth</a:t>
              </a:r>
              <a:endParaRPr lang="zh-CN" altLang="en-US" sz="1200" b="1" kern="1200" dirty="0">
                <a:latin typeface="微软雅黑" pitchFamily="34" charset="-122"/>
                <a:ea typeface="微软雅黑" pitchFamily="34" charset="-122"/>
              </a:endParaRPr>
            </a:p>
          </p:txBody>
        </p:sp>
      </p:grpSp>
    </p:spTree>
    <p:extLst>
      <p:ext uri="{BB962C8B-B14F-4D97-AF65-F5344CB8AC3E}">
        <p14:creationId xmlns="" xmlns:p14="http://schemas.microsoft.com/office/powerpoint/2010/main" val="13428421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16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16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16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167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916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1661"/>
                                        </p:tgtEl>
                                        <p:attrNameLst>
                                          <p:attrName>style.visibility</p:attrName>
                                        </p:attrNameLst>
                                      </p:cBhvr>
                                      <p:to>
                                        <p:strVal val="visible"/>
                                      </p:to>
                                    </p:set>
                                  </p:childTnLst>
                                </p:cTn>
                              </p:par>
                              <p:par>
                                <p:cTn id="23" presetID="10" presetClass="exit" presetSubtype="0" fill="hold" grpId="1" nodeType="withEffect">
                                  <p:stCondLst>
                                    <p:cond delay="0"/>
                                  </p:stCondLst>
                                  <p:childTnLst>
                                    <p:animEffect transition="out" filter="fade">
                                      <p:cBhvr>
                                        <p:cTn id="24" dur="500"/>
                                        <p:tgtEl>
                                          <p:spTgt spid="1391675"/>
                                        </p:tgtEl>
                                      </p:cBhvr>
                                    </p:animEffect>
                                    <p:set>
                                      <p:cBhvr>
                                        <p:cTn id="25" dur="1" fill="hold">
                                          <p:stCondLst>
                                            <p:cond delay="499"/>
                                          </p:stCondLst>
                                        </p:cTn>
                                        <p:tgtEl>
                                          <p:spTgt spid="139167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39170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9169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9169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9168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9169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9169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9166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91708"/>
                                        </p:tgtEl>
                                        <p:attrNameLst>
                                          <p:attrName>style.visibility</p:attrName>
                                        </p:attrNameLst>
                                      </p:cBhvr>
                                      <p:to>
                                        <p:strVal val="visible"/>
                                      </p:to>
                                    </p:set>
                                  </p:childTnLst>
                                </p:cTn>
                              </p:par>
                              <p:par>
                                <p:cTn id="46" presetID="10" presetClass="exit" presetSubtype="0" fill="hold" grpId="1" nodeType="withEffect">
                                  <p:stCondLst>
                                    <p:cond delay="0"/>
                                  </p:stCondLst>
                                  <p:childTnLst>
                                    <p:animEffect transition="out" filter="fade">
                                      <p:cBhvr>
                                        <p:cTn id="47" dur="500"/>
                                        <p:tgtEl>
                                          <p:spTgt spid="1391706"/>
                                        </p:tgtEl>
                                      </p:cBhvr>
                                    </p:animEffect>
                                    <p:set>
                                      <p:cBhvr>
                                        <p:cTn id="48" dur="1" fill="hold">
                                          <p:stCondLst>
                                            <p:cond delay="499"/>
                                          </p:stCondLst>
                                        </p:cTn>
                                        <p:tgtEl>
                                          <p:spTgt spid="139170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916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16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1707"/>
                                        </p:tgtEl>
                                        <p:attrNameLst>
                                          <p:attrName>style.visibility</p:attrName>
                                        </p:attrNameLst>
                                      </p:cBhvr>
                                      <p:to>
                                        <p:strVal val="visible"/>
                                      </p:to>
                                    </p:set>
                                  </p:childTnLst>
                                </p:cTn>
                              </p:par>
                              <p:par>
                                <p:cTn id="57" presetID="10" presetClass="exit" presetSubtype="0" fill="hold" grpId="1" nodeType="withEffect">
                                  <p:stCondLst>
                                    <p:cond delay="0"/>
                                  </p:stCondLst>
                                  <p:childTnLst>
                                    <p:animEffect transition="out" filter="fade">
                                      <p:cBhvr>
                                        <p:cTn id="58" dur="500"/>
                                        <p:tgtEl>
                                          <p:spTgt spid="1391708"/>
                                        </p:tgtEl>
                                      </p:cBhvr>
                                    </p:animEffect>
                                    <p:set>
                                      <p:cBhvr>
                                        <p:cTn id="59" dur="1" fill="hold">
                                          <p:stCondLst>
                                            <p:cond delay="499"/>
                                          </p:stCondLst>
                                        </p:cTn>
                                        <p:tgtEl>
                                          <p:spTgt spid="1391708"/>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9167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9169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39168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3916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39169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391693"/>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391681"/>
                                        </p:tgtEl>
                                        <p:attrNameLst>
                                          <p:attrName>style.visibility</p:attrName>
                                        </p:attrNameLst>
                                      </p:cBhvr>
                                      <p:to>
                                        <p:strVal val="visible"/>
                                      </p:to>
                                    </p:set>
                                  </p:childTnLst>
                                </p:cTn>
                              </p:par>
                              <p:par>
                                <p:cTn id="78" presetID="10" presetClass="exit" presetSubtype="0" fill="hold" grpId="0" nodeType="withEffect">
                                  <p:stCondLst>
                                    <p:cond delay="0"/>
                                  </p:stCondLst>
                                  <p:childTnLst>
                                    <p:animEffect transition="out" filter="fade">
                                      <p:cBhvr>
                                        <p:cTn id="79" dur="500"/>
                                        <p:tgtEl>
                                          <p:spTgt spid="1391702"/>
                                        </p:tgtEl>
                                      </p:cBhvr>
                                    </p:animEffect>
                                    <p:set>
                                      <p:cBhvr>
                                        <p:cTn id="80" dur="1" fill="hold">
                                          <p:stCondLst>
                                            <p:cond delay="499"/>
                                          </p:stCondLst>
                                        </p:cTn>
                                        <p:tgtEl>
                                          <p:spTgt spid="1391702"/>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91655"/>
                                        </p:tgtEl>
                                        <p:attrNameLst>
                                          <p:attrName>style.visibility</p:attrName>
                                        </p:attrNameLst>
                                      </p:cBhvr>
                                      <p:to>
                                        <p:strVal val="visible"/>
                                      </p:to>
                                    </p:set>
                                  </p:childTnLst>
                                </p:cTn>
                              </p:par>
                              <p:par>
                                <p:cTn id="85" presetID="10" presetClass="exit" presetSubtype="0" fill="hold" grpId="1" nodeType="withEffect">
                                  <p:stCondLst>
                                    <p:cond delay="0"/>
                                  </p:stCondLst>
                                  <p:childTnLst>
                                    <p:animEffect transition="out" filter="fade">
                                      <p:cBhvr>
                                        <p:cTn id="86" dur="500"/>
                                        <p:tgtEl>
                                          <p:spTgt spid="1391707"/>
                                        </p:tgtEl>
                                      </p:cBhvr>
                                    </p:animEffect>
                                    <p:set>
                                      <p:cBhvr>
                                        <p:cTn id="87" dur="1" fill="hold">
                                          <p:stCondLst>
                                            <p:cond delay="499"/>
                                          </p:stCondLst>
                                        </p:cTn>
                                        <p:tgtEl>
                                          <p:spTgt spid="1391707"/>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139170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39166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39165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39166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391680"/>
                                        </p:tgtEl>
                                        <p:attrNameLst>
                                          <p:attrName>style.visibility</p:attrName>
                                        </p:attrNameLst>
                                      </p:cBhvr>
                                      <p:to>
                                        <p:strVal val="visible"/>
                                      </p:to>
                                    </p:set>
                                  </p:childTnLst>
                                </p:cTn>
                              </p:par>
                              <p:par>
                                <p:cTn id="98" presetID="10" presetClass="exit" presetSubtype="0" fill="hold" grpId="0" nodeType="withEffect">
                                  <p:stCondLst>
                                    <p:cond delay="0"/>
                                  </p:stCondLst>
                                  <p:childTnLst>
                                    <p:animEffect transition="out" filter="fade">
                                      <p:cBhvr>
                                        <p:cTn id="99" dur="500"/>
                                        <p:tgtEl>
                                          <p:spTgt spid="1391704"/>
                                        </p:tgtEl>
                                      </p:cBhvr>
                                    </p:animEffect>
                                    <p:set>
                                      <p:cBhvr>
                                        <p:cTn id="100" dur="1" fill="hold">
                                          <p:stCondLst>
                                            <p:cond delay="499"/>
                                          </p:stCondLst>
                                        </p:cTn>
                                        <p:tgtEl>
                                          <p:spTgt spid="13917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left)">
                                      <p:cBhvr>
                                        <p:cTn id="105" dur="1000"/>
                                        <p:tgtEl>
                                          <p:spTgt spid="2"/>
                                        </p:tgtEl>
                                      </p:cBhvr>
                                    </p:animEffect>
                                  </p:childTnLst>
                                </p:cTn>
                              </p:par>
                              <p:par>
                                <p:cTn id="106" presetID="10" presetClass="exit" presetSubtype="0" fill="hold" grpId="0" nodeType="withEffect">
                                  <p:stCondLst>
                                    <p:cond delay="0"/>
                                  </p:stCondLst>
                                  <p:childTnLst>
                                    <p:animEffect transition="out" filter="fade">
                                      <p:cBhvr>
                                        <p:cTn id="107" dur="500"/>
                                        <p:tgtEl>
                                          <p:spTgt spid="1391703"/>
                                        </p:tgtEl>
                                      </p:cBhvr>
                                    </p:animEffect>
                                    <p:set>
                                      <p:cBhvr>
                                        <p:cTn id="108" dur="1" fill="hold">
                                          <p:stCondLst>
                                            <p:cond delay="499"/>
                                          </p:stCondLst>
                                        </p:cTn>
                                        <p:tgtEl>
                                          <p:spTgt spid="1391703"/>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391709"/>
                                        </p:tgtEl>
                                      </p:cBhvr>
                                    </p:animEffect>
                                    <p:set>
                                      <p:cBhvr>
                                        <p:cTn id="111" dur="1" fill="hold">
                                          <p:stCondLst>
                                            <p:cond delay="499"/>
                                          </p:stCondLst>
                                        </p:cTn>
                                        <p:tgtEl>
                                          <p:spTgt spid="1391709"/>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7"/>
                                        </p:tgtEl>
                                        <p:attrNameLst>
                                          <p:attrName>style.visibility</p:attrName>
                                        </p:attrNameLst>
                                      </p:cBhvr>
                                      <p:to>
                                        <p:strVal val="visible"/>
                                      </p:to>
                                    </p:set>
                                    <p:anim calcmode="lin" valueType="num">
                                      <p:cBhvr additive="base">
                                        <p:cTn id="116" dur="500" fill="hold"/>
                                        <p:tgtEl>
                                          <p:spTgt spid="7"/>
                                        </p:tgtEl>
                                        <p:attrNameLst>
                                          <p:attrName>ppt_x</p:attrName>
                                        </p:attrNameLst>
                                      </p:cBhvr>
                                      <p:tavLst>
                                        <p:tav tm="0">
                                          <p:val>
                                            <p:strVal val="#ppt_x"/>
                                          </p:val>
                                        </p:tav>
                                        <p:tav tm="100000">
                                          <p:val>
                                            <p:strVal val="#ppt_x"/>
                                          </p:val>
                                        </p:tav>
                                      </p:tavLst>
                                    </p:anim>
                                    <p:anim calcmode="lin" valueType="num">
                                      <p:cBhvr additive="base">
                                        <p:cTn id="1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8"/>
                                        </p:tgtEl>
                                        <p:attrNameLst>
                                          <p:attrName>style.visibility</p:attrName>
                                        </p:attrNameLst>
                                      </p:cBhvr>
                                      <p:to>
                                        <p:strVal val="visible"/>
                                      </p:to>
                                    </p:set>
                                    <p:anim calcmode="lin" valueType="num">
                                      <p:cBhvr additive="base">
                                        <p:cTn id="122" dur="500" fill="hold"/>
                                        <p:tgtEl>
                                          <p:spTgt spid="8"/>
                                        </p:tgtEl>
                                        <p:attrNameLst>
                                          <p:attrName>ppt_x</p:attrName>
                                        </p:attrNameLst>
                                      </p:cBhvr>
                                      <p:tavLst>
                                        <p:tav tm="0">
                                          <p:val>
                                            <p:strVal val="#ppt_x"/>
                                          </p:val>
                                        </p:tav>
                                        <p:tav tm="100000">
                                          <p:val>
                                            <p:strVal val="#ppt_x"/>
                                          </p:val>
                                        </p:tav>
                                      </p:tavLst>
                                    </p:anim>
                                    <p:anim calcmode="lin" valueType="num">
                                      <p:cBhvr additive="base">
                                        <p:cTn id="1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9"/>
                                        </p:tgtEl>
                                        <p:attrNameLst>
                                          <p:attrName>style.visibility</p:attrName>
                                        </p:attrNameLst>
                                      </p:cBhvr>
                                      <p:to>
                                        <p:strVal val="visible"/>
                                      </p:to>
                                    </p:set>
                                    <p:anim calcmode="lin" valueType="num">
                                      <p:cBhvr additive="base">
                                        <p:cTn id="128" dur="500" fill="hold"/>
                                        <p:tgtEl>
                                          <p:spTgt spid="9"/>
                                        </p:tgtEl>
                                        <p:attrNameLst>
                                          <p:attrName>ppt_x</p:attrName>
                                        </p:attrNameLst>
                                      </p:cBhvr>
                                      <p:tavLst>
                                        <p:tav tm="0">
                                          <p:val>
                                            <p:strVal val="#ppt_x"/>
                                          </p:val>
                                        </p:tav>
                                        <p:tav tm="100000">
                                          <p:val>
                                            <p:strVal val="#ppt_x"/>
                                          </p:val>
                                        </p:tav>
                                      </p:tavLst>
                                    </p:anim>
                                    <p:anim calcmode="lin" valueType="num">
                                      <p:cBhvr additive="base">
                                        <p:cTn id="1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1652" grpId="0" animBg="1"/>
      <p:bldP spid="1391653" grpId="0" animBg="1"/>
      <p:bldP spid="1391654" grpId="0" animBg="1"/>
      <p:bldP spid="1391655" grpId="0" animBg="1"/>
      <p:bldP spid="1391656" grpId="0" animBg="1"/>
      <p:bldP spid="1391659" grpId="0" animBg="1"/>
      <p:bldP spid="1391660" grpId="0" animBg="1"/>
      <p:bldP spid="1391661" grpId="0" animBg="1"/>
      <p:bldP spid="1391662" grpId="0" animBg="1"/>
      <p:bldP spid="1391663" grpId="0" animBg="1"/>
      <p:bldP spid="1391664" grpId="0" animBg="1"/>
      <p:bldP spid="1391675" grpId="0" animBg="1"/>
      <p:bldP spid="1391675" grpId="1" animBg="1"/>
      <p:bldP spid="1391676" grpId="0"/>
      <p:bldP spid="1391679" grpId="0" animBg="1"/>
      <p:bldP spid="1391680" grpId="0"/>
      <p:bldP spid="1391681" grpId="0" animBg="1"/>
      <p:bldP spid="1391690" grpId="0" animBg="1"/>
      <p:bldP spid="1391691" grpId="0" animBg="1"/>
      <p:bldP spid="1391692" grpId="0" animBg="1"/>
      <p:bldP spid="1391693" grpId="0" animBg="1"/>
      <p:bldP spid="1391694" grpId="0" animBg="1"/>
      <p:bldP spid="1391695" grpId="0" animBg="1"/>
      <p:bldP spid="1391696" grpId="0" animBg="1"/>
      <p:bldP spid="1391697" grpId="0" animBg="1"/>
      <p:bldP spid="1391702" grpId="0" animBg="1"/>
      <p:bldP spid="1391703" grpId="0" animBg="1"/>
      <p:bldP spid="1391704" grpId="0" animBg="1"/>
      <p:bldP spid="1391706" grpId="0" animBg="1"/>
      <p:bldP spid="1391706" grpId="1" animBg="1"/>
      <p:bldP spid="1391707" grpId="0" animBg="1"/>
      <p:bldP spid="1391707" grpId="1" animBg="1"/>
      <p:bldP spid="1391708" grpId="0" animBg="1"/>
      <p:bldP spid="1391708" grpId="1" animBg="1"/>
      <p:bldP spid="1391709" grpId="0" animBg="1"/>
      <p:bldP spid="1391709"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3752" y="2708920"/>
            <a:ext cx="9144000" cy="1354217"/>
          </a:xfrm>
          <a:prstGeom prst="rect">
            <a:avLst/>
          </a:prstGeom>
          <a:noFill/>
        </p:spPr>
        <p:txBody>
          <a:bodyPr wrap="square" rtlCol="0">
            <a:spAutoFit/>
          </a:bodyPr>
          <a:lstStyle/>
          <a:p>
            <a:pPr algn="ctr"/>
            <a:r>
              <a:rPr lang="zh-CN" altLang="en-US" sz="5400" dirty="0">
                <a:solidFill>
                  <a:schemeClr val="tx1">
                    <a:lumMod val="95000"/>
                    <a:lumOff val="5000"/>
                  </a:schemeClr>
                </a:solidFill>
                <a:latin typeface="微软雅黑" pitchFamily="34" charset="-122"/>
                <a:ea typeface="微软雅黑" pitchFamily="34" charset="-122"/>
                <a:cs typeface="Arial" pitchFamily="34" charset="0"/>
              </a:rPr>
              <a:t>谢 谢</a:t>
            </a:r>
            <a:endParaRPr lang="en-US" altLang="zh-CN" sz="5400" dirty="0">
              <a:solidFill>
                <a:schemeClr val="tx1">
                  <a:lumMod val="95000"/>
                  <a:lumOff val="5000"/>
                </a:schemeClr>
              </a:solidFill>
              <a:latin typeface="微软雅黑" pitchFamily="34" charset="-122"/>
              <a:ea typeface="微软雅黑" pitchFamily="34" charset="-122"/>
              <a:cs typeface="Arial" pitchFamily="34" charset="0"/>
            </a:endParaRPr>
          </a:p>
          <a:p>
            <a:pPr algn="ctr"/>
            <a:r>
              <a:rPr lang="en-US" altLang="zh-CN" sz="2800" dirty="0">
                <a:solidFill>
                  <a:schemeClr val="tx1">
                    <a:lumMod val="95000"/>
                    <a:lumOff val="5000"/>
                  </a:schemeClr>
                </a:solidFill>
                <a:latin typeface="微软雅黑" pitchFamily="34" charset="-122"/>
                <a:ea typeface="微软雅黑" pitchFamily="34" charset="-122"/>
                <a:cs typeface="Arial" pitchFamily="34" charset="0"/>
              </a:rPr>
              <a:t>THANK YOU</a:t>
            </a:r>
            <a:endParaRPr lang="zh-CN" altLang="en-US" sz="2800" dirty="0">
              <a:solidFill>
                <a:schemeClr val="tx1">
                  <a:lumMod val="95000"/>
                  <a:lumOff val="5000"/>
                </a:schemeClr>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公司PPT宽屏模版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algn="ctr">
          <a:defRPr sz="1100" dirty="0" smtClean="0">
            <a:latin typeface="Arial" pitchFamily="34" charset="0"/>
            <a:cs typeface="Arial" pitchFamily="34" charset="0"/>
          </a:defRPr>
        </a:defPPr>
      </a:lstStyle>
      <a:style>
        <a:lnRef idx="1">
          <a:schemeClr val="accent1"/>
        </a:lnRef>
        <a:fillRef idx="3">
          <a:schemeClr val="accent1"/>
        </a:fillRef>
        <a:effectRef idx="2">
          <a:schemeClr val="accent1"/>
        </a:effectRef>
        <a:fontRef idx="minor">
          <a:schemeClr val="lt1"/>
        </a:fontRef>
      </a:style>
    </a:txDef>
  </a:objectDefaults>
  <a:extraClrSchemeLst/>
  <a:extLst>
    <a:ext uri="{05A4C25C-085E-4340-85A3-A5531E510DB2}">
      <thm15:themeFamily xmlns="" xmlns:thm15="http://schemas.microsoft.com/office/thememl/2012/main" name="公司PPT模版 (2).pptx" id="{78A80CF8-C324-40B2-8978-5BCAC1BAF195}" vid="{F3B6C5CB-9E44-4F4B-B9D7-9F5F76CBF1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6611</TotalTime>
  <Words>4503</Words>
  <Application>Microsoft Office PowerPoint</Application>
  <PresentationFormat>自定义</PresentationFormat>
  <Paragraphs>756</Paragraphs>
  <Slides>90</Slides>
  <Notes>62</Notes>
  <HiddenSlides>2</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90</vt:i4>
      </vt:variant>
    </vt:vector>
  </HeadingPairs>
  <TitlesOfParts>
    <vt:vector size="94" baseType="lpstr">
      <vt:lpstr>公司PPT宽屏模版 (1)</vt:lpstr>
      <vt:lpstr>BMP 图像</vt:lpstr>
      <vt:lpstr>公式</vt:lpstr>
      <vt:lpstr>Visio</vt:lpstr>
      <vt:lpstr>幻灯片 1</vt:lpstr>
      <vt:lpstr>引言</vt:lpstr>
      <vt:lpstr>什么是示波器</vt:lpstr>
      <vt:lpstr>示波器功能概述</vt:lpstr>
      <vt:lpstr>波的类型和参数</vt:lpstr>
      <vt:lpstr>波的类型和参数</vt:lpstr>
      <vt:lpstr>波的类型和参数</vt:lpstr>
      <vt:lpstr>波的类型和参数</vt:lpstr>
      <vt:lpstr>示波器结构框图</vt:lpstr>
      <vt:lpstr>选择示波器的三大基本原则</vt:lpstr>
      <vt:lpstr>数字示波器原理及主要指标</vt:lpstr>
      <vt:lpstr>幻灯片 12</vt:lpstr>
      <vt:lpstr>数字示波器原理及主要指标</vt:lpstr>
      <vt:lpstr>幻灯片 14</vt:lpstr>
      <vt:lpstr>幻灯片 15</vt:lpstr>
      <vt:lpstr>幻灯片 16</vt:lpstr>
      <vt:lpstr>幻灯片 17</vt:lpstr>
      <vt:lpstr>幻灯片 18</vt:lpstr>
      <vt:lpstr>数字示波器原理及主要指标</vt:lpstr>
      <vt:lpstr>幻灯片 20</vt:lpstr>
      <vt:lpstr>幻灯片 21</vt:lpstr>
      <vt:lpstr>数字示波器原理及主要指标</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数字示波器原理及主要指标</vt:lpstr>
      <vt:lpstr>数字示波器原理及主要指标</vt:lpstr>
      <vt:lpstr>幻灯片 46</vt:lpstr>
      <vt:lpstr>幻灯片 47</vt:lpstr>
      <vt:lpstr>模拟示波器基本原理</vt:lpstr>
      <vt:lpstr>数字示波器基本原理（传统）</vt:lpstr>
      <vt:lpstr>新一代数字示波器</vt:lpstr>
      <vt:lpstr>幻灯片 51</vt:lpstr>
      <vt:lpstr> </vt:lpstr>
      <vt:lpstr> </vt:lpstr>
      <vt:lpstr>幻灯片 54</vt:lpstr>
      <vt:lpstr>幻灯片 55</vt:lpstr>
      <vt:lpstr> </vt:lpstr>
      <vt:lpstr> </vt:lpstr>
      <vt:lpstr>幻灯片 58</vt:lpstr>
      <vt:lpstr>幻灯片 59</vt:lpstr>
      <vt:lpstr>幻灯片 60</vt:lpstr>
      <vt:lpstr> </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使用示波器测试开关电源</vt:lpstr>
      <vt:lpstr>Ultra Power Analyzer简介</vt:lpstr>
      <vt:lpstr>电源质量</vt:lpstr>
      <vt:lpstr>电流谐波</vt:lpstr>
      <vt:lpstr>突入电流</vt:lpstr>
      <vt:lpstr>开关损耗</vt:lpstr>
      <vt:lpstr>安全工作区</vt:lpstr>
      <vt:lpstr>调制分析</vt:lpstr>
      <vt:lpstr>纹波噪声</vt:lpstr>
      <vt:lpstr>生成报告</vt:lpstr>
      <vt:lpstr>幻灯片 84</vt:lpstr>
      <vt:lpstr>幻灯片 85</vt:lpstr>
      <vt:lpstr>幻灯片 86</vt:lpstr>
      <vt:lpstr>示波器探头简介</vt:lpstr>
      <vt:lpstr>示波器探头简介</vt:lpstr>
      <vt:lpstr>幻灯片 89</vt:lpstr>
      <vt:lpstr>幻灯片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sn01867</dc:creator>
  <cp:lastModifiedBy>sn01564</cp:lastModifiedBy>
  <cp:revision>337</cp:revision>
  <dcterms:created xsi:type="dcterms:W3CDTF">2016-02-16T03:02:14Z</dcterms:created>
  <dcterms:modified xsi:type="dcterms:W3CDTF">2016-10-28T05:32:39Z</dcterms:modified>
</cp:coreProperties>
</file>